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20"/>
  </p:notesMasterIdLst>
  <p:sldIdLst>
    <p:sldId id="293" r:id="rId2"/>
    <p:sldId id="330" r:id="rId3"/>
    <p:sldId id="327" r:id="rId4"/>
    <p:sldId id="292" r:id="rId5"/>
    <p:sldId id="294" r:id="rId6"/>
    <p:sldId id="328" r:id="rId7"/>
    <p:sldId id="329" r:id="rId8"/>
    <p:sldId id="295" r:id="rId9"/>
    <p:sldId id="301" r:id="rId10"/>
    <p:sldId id="296" r:id="rId11"/>
    <p:sldId id="302" r:id="rId12"/>
    <p:sldId id="305" r:id="rId13"/>
    <p:sldId id="297" r:id="rId14"/>
    <p:sldId id="306" r:id="rId15"/>
    <p:sldId id="298" r:id="rId16"/>
    <p:sldId id="323" r:id="rId17"/>
    <p:sldId id="325" r:id="rId18"/>
    <p:sldId id="326" r:id="rId19"/>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gebruik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757F"/>
    <a:srgbClr val="2C5D7E"/>
    <a:srgbClr val="20A6A8"/>
    <a:srgbClr val="28CFCC"/>
    <a:srgbClr val="EF578E"/>
    <a:srgbClr val="FED23F"/>
    <a:srgbClr val="6C7EFD"/>
    <a:srgbClr val="FDC432"/>
    <a:srgbClr val="219F9D"/>
    <a:srgbClr val="29D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p:restoredTop sz="91467"/>
  </p:normalViewPr>
  <p:slideViewPr>
    <p:cSldViewPr>
      <p:cViewPr varScale="1">
        <p:scale>
          <a:sx n="105" d="100"/>
          <a:sy n="105" d="100"/>
        </p:scale>
        <p:origin x="200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7461B-9298-4371-BEE1-483FB49B28E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95FBCB-C949-4F89-A776-A92A6B52F8E2}">
      <dgm:prSet custT="1"/>
      <dgm:spPr/>
      <dgm:t>
        <a:bodyPr/>
        <a:lstStyle/>
        <a:p>
          <a:pPr>
            <a:lnSpc>
              <a:spcPct val="100000"/>
            </a:lnSpc>
          </a:pPr>
          <a:r>
            <a:rPr lang="nl-NL" sz="1800" dirty="0">
              <a:solidFill>
                <a:srgbClr val="002060"/>
              </a:solidFill>
            </a:rPr>
            <a:t>Bestudeer je theorieboek goed</a:t>
          </a:r>
          <a:endParaRPr lang="en-US" sz="1800" dirty="0">
            <a:solidFill>
              <a:srgbClr val="002060"/>
            </a:solidFill>
          </a:endParaRPr>
        </a:p>
      </dgm:t>
    </dgm:pt>
    <dgm:pt modelId="{8E785944-F8AB-4D9B-AEBE-BB7CB3AB66B5}" type="parTrans" cxnId="{03691FB2-3D20-4A5F-8C3B-3F85D318F931}">
      <dgm:prSet/>
      <dgm:spPr/>
      <dgm:t>
        <a:bodyPr/>
        <a:lstStyle/>
        <a:p>
          <a:endParaRPr lang="en-US" sz="1800">
            <a:solidFill>
              <a:srgbClr val="002060"/>
            </a:solidFill>
          </a:endParaRPr>
        </a:p>
      </dgm:t>
    </dgm:pt>
    <dgm:pt modelId="{B697CE38-E850-47BC-85DE-99B28C8741F5}" type="sibTrans" cxnId="{03691FB2-3D20-4A5F-8C3B-3F85D318F931}">
      <dgm:prSet/>
      <dgm:spPr/>
      <dgm:t>
        <a:bodyPr/>
        <a:lstStyle/>
        <a:p>
          <a:endParaRPr lang="en-US" sz="1800">
            <a:solidFill>
              <a:srgbClr val="002060"/>
            </a:solidFill>
          </a:endParaRPr>
        </a:p>
      </dgm:t>
    </dgm:pt>
    <dgm:pt modelId="{27E75148-6D63-4B7E-ACD1-CBF77C16FC05}">
      <dgm:prSet custT="1"/>
      <dgm:spPr/>
      <dgm:t>
        <a:bodyPr/>
        <a:lstStyle/>
        <a:p>
          <a:pPr>
            <a:lnSpc>
              <a:spcPct val="100000"/>
            </a:lnSpc>
          </a:pPr>
          <a:r>
            <a:rPr lang="nl-NL" sz="1800">
              <a:solidFill>
                <a:srgbClr val="002060"/>
              </a:solidFill>
            </a:rPr>
            <a:t>Maak de opdrachten op het leerdoelenblad</a:t>
          </a:r>
          <a:endParaRPr lang="en-US" sz="1800">
            <a:solidFill>
              <a:srgbClr val="002060"/>
            </a:solidFill>
          </a:endParaRPr>
        </a:p>
      </dgm:t>
    </dgm:pt>
    <dgm:pt modelId="{75DEDCC5-40AC-480C-A1F9-F8DA1493A999}" type="parTrans" cxnId="{F1B0CAD1-BBC2-487B-8D44-DEC7A2237E65}">
      <dgm:prSet/>
      <dgm:spPr/>
      <dgm:t>
        <a:bodyPr/>
        <a:lstStyle/>
        <a:p>
          <a:endParaRPr lang="en-US" sz="1800">
            <a:solidFill>
              <a:srgbClr val="002060"/>
            </a:solidFill>
          </a:endParaRPr>
        </a:p>
      </dgm:t>
    </dgm:pt>
    <dgm:pt modelId="{CD991FD7-7095-44A7-8A64-8CB5449AE952}" type="sibTrans" cxnId="{F1B0CAD1-BBC2-487B-8D44-DEC7A2237E65}">
      <dgm:prSet/>
      <dgm:spPr/>
      <dgm:t>
        <a:bodyPr/>
        <a:lstStyle/>
        <a:p>
          <a:endParaRPr lang="en-US" sz="1800">
            <a:solidFill>
              <a:srgbClr val="002060"/>
            </a:solidFill>
          </a:endParaRPr>
        </a:p>
      </dgm:t>
    </dgm:pt>
    <dgm:pt modelId="{C6DE5AE4-D50E-4B3C-B943-6C914356A852}">
      <dgm:prSet custT="1"/>
      <dgm:spPr/>
      <dgm:t>
        <a:bodyPr/>
        <a:lstStyle/>
        <a:p>
          <a:pPr>
            <a:lnSpc>
              <a:spcPct val="100000"/>
            </a:lnSpc>
          </a:pPr>
          <a:r>
            <a:rPr lang="nl-NL" sz="1800">
              <a:solidFill>
                <a:srgbClr val="002060"/>
              </a:solidFill>
            </a:rPr>
            <a:t>Bekijk de filmpjes</a:t>
          </a:r>
          <a:endParaRPr lang="en-US" sz="1800">
            <a:solidFill>
              <a:srgbClr val="002060"/>
            </a:solidFill>
          </a:endParaRPr>
        </a:p>
      </dgm:t>
    </dgm:pt>
    <dgm:pt modelId="{68951BFC-5557-4C97-BF91-EDEFD59E7199}" type="parTrans" cxnId="{8C575E10-23D1-4C9C-A2B1-5098DF878744}">
      <dgm:prSet/>
      <dgm:spPr/>
      <dgm:t>
        <a:bodyPr/>
        <a:lstStyle/>
        <a:p>
          <a:endParaRPr lang="en-US" sz="1800">
            <a:solidFill>
              <a:srgbClr val="002060"/>
            </a:solidFill>
          </a:endParaRPr>
        </a:p>
      </dgm:t>
    </dgm:pt>
    <dgm:pt modelId="{DCB0223A-DA60-4555-92C0-1270B37561C2}" type="sibTrans" cxnId="{8C575E10-23D1-4C9C-A2B1-5098DF878744}">
      <dgm:prSet/>
      <dgm:spPr/>
      <dgm:t>
        <a:bodyPr/>
        <a:lstStyle/>
        <a:p>
          <a:endParaRPr lang="en-US" sz="1800">
            <a:solidFill>
              <a:srgbClr val="002060"/>
            </a:solidFill>
          </a:endParaRPr>
        </a:p>
      </dgm:t>
    </dgm:pt>
    <dgm:pt modelId="{FC5B8C82-7591-43F0-A1DF-387BDBA696E1}">
      <dgm:prSet custT="1"/>
      <dgm:spPr/>
      <dgm:t>
        <a:bodyPr/>
        <a:lstStyle/>
        <a:p>
          <a:pPr>
            <a:lnSpc>
              <a:spcPct val="100000"/>
            </a:lnSpc>
          </a:pPr>
          <a:r>
            <a:rPr lang="nl-NL" sz="1800" dirty="0">
              <a:solidFill>
                <a:srgbClr val="002060"/>
              </a:solidFill>
            </a:rPr>
            <a:t>Bekijk de presentatie en de leerdoelen goed</a:t>
          </a:r>
          <a:endParaRPr lang="en-US" sz="1800" dirty="0">
            <a:solidFill>
              <a:srgbClr val="002060"/>
            </a:solidFill>
          </a:endParaRPr>
        </a:p>
      </dgm:t>
    </dgm:pt>
    <dgm:pt modelId="{B29AEB5B-8113-4591-AB85-FC617A84500A}" type="sibTrans" cxnId="{D312A8D0-1818-4315-B25D-859BB2DC4F42}">
      <dgm:prSet/>
      <dgm:spPr/>
      <dgm:t>
        <a:bodyPr/>
        <a:lstStyle/>
        <a:p>
          <a:endParaRPr lang="en-US" sz="1800">
            <a:solidFill>
              <a:srgbClr val="002060"/>
            </a:solidFill>
          </a:endParaRPr>
        </a:p>
      </dgm:t>
    </dgm:pt>
    <dgm:pt modelId="{84ABB78B-C0BB-49A6-9366-225589250F54}" type="parTrans" cxnId="{D312A8D0-1818-4315-B25D-859BB2DC4F42}">
      <dgm:prSet/>
      <dgm:spPr/>
      <dgm:t>
        <a:bodyPr/>
        <a:lstStyle/>
        <a:p>
          <a:endParaRPr lang="en-US" sz="1800">
            <a:solidFill>
              <a:srgbClr val="002060"/>
            </a:solidFill>
          </a:endParaRPr>
        </a:p>
      </dgm:t>
    </dgm:pt>
    <dgm:pt modelId="{898F3B2B-093B-4EBE-B149-C2EFD6E53826}" type="pres">
      <dgm:prSet presAssocID="{4907461B-9298-4371-BEE1-483FB49B28EA}" presName="root" presStyleCnt="0">
        <dgm:presLayoutVars>
          <dgm:dir/>
          <dgm:resizeHandles val="exact"/>
        </dgm:presLayoutVars>
      </dgm:prSet>
      <dgm:spPr/>
    </dgm:pt>
    <dgm:pt modelId="{4F0F964C-EFA2-45DD-9F0E-1CCCE52E63BA}" type="pres">
      <dgm:prSet presAssocID="{5295FBCB-C949-4F89-A776-A92A6B52F8E2}" presName="compNode" presStyleCnt="0"/>
      <dgm:spPr/>
    </dgm:pt>
    <dgm:pt modelId="{2232F0C3-92F7-4B4D-A789-DE133A0693AF}" type="pres">
      <dgm:prSet presAssocID="{5295FBCB-C949-4F89-A776-A92A6B52F8E2}" presName="bgRect" presStyleLbl="bgShp" presStyleIdx="0" presStyleCnt="4" custLinFactNeighborX="-1882"/>
      <dgm:spPr>
        <a:solidFill>
          <a:srgbClr val="E41053"/>
        </a:solidFill>
      </dgm:spPr>
    </dgm:pt>
    <dgm:pt modelId="{1ABF5079-1812-4AF2-9B06-F02047CBE9D3}" type="pres">
      <dgm:prSet presAssocID="{5295FBCB-C949-4F89-A776-A92A6B52F8E2}" presName="iconRect" presStyleLbl="node1" presStyleIdx="0" presStyleCnt="4" custLinFactNeighborX="-7848" custLinFactNeighborY="-44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ek"/>
        </a:ext>
      </dgm:extLst>
    </dgm:pt>
    <dgm:pt modelId="{B172B113-BFBB-4CD9-AC92-9849565430D6}" type="pres">
      <dgm:prSet presAssocID="{5295FBCB-C949-4F89-A776-A92A6B52F8E2}" presName="spaceRect" presStyleCnt="0"/>
      <dgm:spPr/>
    </dgm:pt>
    <dgm:pt modelId="{F501FD6A-CAFF-4D0C-8718-9CAA23816A6E}" type="pres">
      <dgm:prSet presAssocID="{5295FBCB-C949-4F89-A776-A92A6B52F8E2}" presName="parTx" presStyleLbl="revTx" presStyleIdx="0" presStyleCnt="4">
        <dgm:presLayoutVars>
          <dgm:chMax val="0"/>
          <dgm:chPref val="0"/>
        </dgm:presLayoutVars>
      </dgm:prSet>
      <dgm:spPr/>
    </dgm:pt>
    <dgm:pt modelId="{8DE70DFA-7369-4D15-947E-774CA00B347A}" type="pres">
      <dgm:prSet presAssocID="{B697CE38-E850-47BC-85DE-99B28C8741F5}" presName="sibTrans" presStyleCnt="0"/>
      <dgm:spPr/>
    </dgm:pt>
    <dgm:pt modelId="{5674CC1C-F29E-4AB1-8C60-D9756BB9633E}" type="pres">
      <dgm:prSet presAssocID="{FC5B8C82-7591-43F0-A1DF-387BDBA696E1}" presName="compNode" presStyleCnt="0"/>
      <dgm:spPr/>
    </dgm:pt>
    <dgm:pt modelId="{B685192A-7396-48A9-8E91-E869C0DD8F16}" type="pres">
      <dgm:prSet presAssocID="{FC5B8C82-7591-43F0-A1DF-387BDBA696E1}" presName="bgRect" presStyleLbl="bgShp" presStyleIdx="1" presStyleCnt="4"/>
      <dgm:spPr>
        <a:solidFill>
          <a:srgbClr val="FED23F"/>
        </a:solidFill>
      </dgm:spPr>
    </dgm:pt>
    <dgm:pt modelId="{97B72672-73A3-4BE0-948F-6F94930D4A03}" type="pres">
      <dgm:prSet presAssocID="{FC5B8C82-7591-43F0-A1DF-387BDBA696E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os"/>
        </a:ext>
      </dgm:extLst>
    </dgm:pt>
    <dgm:pt modelId="{A3BD9B11-ACB0-46DF-BB3D-F063E53B5F0D}" type="pres">
      <dgm:prSet presAssocID="{FC5B8C82-7591-43F0-A1DF-387BDBA696E1}" presName="spaceRect" presStyleCnt="0"/>
      <dgm:spPr/>
    </dgm:pt>
    <dgm:pt modelId="{6324BC16-B4D3-4F75-BAA4-D0ABD3A94E90}" type="pres">
      <dgm:prSet presAssocID="{FC5B8C82-7591-43F0-A1DF-387BDBA696E1}" presName="parTx" presStyleLbl="revTx" presStyleIdx="1" presStyleCnt="4">
        <dgm:presLayoutVars>
          <dgm:chMax val="0"/>
          <dgm:chPref val="0"/>
        </dgm:presLayoutVars>
      </dgm:prSet>
      <dgm:spPr/>
    </dgm:pt>
    <dgm:pt modelId="{81AFB86C-1CCB-B74A-B152-8C7141E47921}" type="pres">
      <dgm:prSet presAssocID="{B29AEB5B-8113-4591-AB85-FC617A84500A}" presName="sibTrans" presStyleCnt="0"/>
      <dgm:spPr/>
    </dgm:pt>
    <dgm:pt modelId="{7CC2DC83-47DB-4DD0-8CBA-908B62C5D1F2}" type="pres">
      <dgm:prSet presAssocID="{27E75148-6D63-4B7E-ACD1-CBF77C16FC05}" presName="compNode" presStyleCnt="0"/>
      <dgm:spPr/>
    </dgm:pt>
    <dgm:pt modelId="{DA87D148-D268-44C9-8223-0FEEA349A5F8}" type="pres">
      <dgm:prSet presAssocID="{27E75148-6D63-4B7E-ACD1-CBF77C16FC05}" presName="bgRect" presStyleLbl="bgShp" presStyleIdx="2" presStyleCnt="4"/>
      <dgm:spPr>
        <a:solidFill>
          <a:srgbClr val="20A6A8"/>
        </a:solidFill>
      </dgm:spPr>
    </dgm:pt>
    <dgm:pt modelId="{0ACDDA90-2849-4834-B6B6-972CFA117604}" type="pres">
      <dgm:prSet presAssocID="{27E75148-6D63-4B7E-ACD1-CBF77C16FC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tlood"/>
        </a:ext>
      </dgm:extLst>
    </dgm:pt>
    <dgm:pt modelId="{CD362F69-FA17-47D4-ADCA-BF60FA7E06CD}" type="pres">
      <dgm:prSet presAssocID="{27E75148-6D63-4B7E-ACD1-CBF77C16FC05}" presName="spaceRect" presStyleCnt="0"/>
      <dgm:spPr/>
    </dgm:pt>
    <dgm:pt modelId="{5C96D124-B687-47B3-BF6E-C8C647C74E02}" type="pres">
      <dgm:prSet presAssocID="{27E75148-6D63-4B7E-ACD1-CBF77C16FC05}" presName="parTx" presStyleLbl="revTx" presStyleIdx="2" presStyleCnt="4">
        <dgm:presLayoutVars>
          <dgm:chMax val="0"/>
          <dgm:chPref val="0"/>
        </dgm:presLayoutVars>
      </dgm:prSet>
      <dgm:spPr/>
    </dgm:pt>
    <dgm:pt modelId="{454E9523-6A2A-4D36-AAD8-EDF1A0E84482}" type="pres">
      <dgm:prSet presAssocID="{CD991FD7-7095-44A7-8A64-8CB5449AE952}" presName="sibTrans" presStyleCnt="0"/>
      <dgm:spPr/>
    </dgm:pt>
    <dgm:pt modelId="{FD9C6596-4CAA-4FC8-9551-9C888A202953}" type="pres">
      <dgm:prSet presAssocID="{C6DE5AE4-D50E-4B3C-B943-6C914356A852}" presName="compNode" presStyleCnt="0"/>
      <dgm:spPr/>
    </dgm:pt>
    <dgm:pt modelId="{613CB982-45B9-49DB-A573-D4E315F2E25D}" type="pres">
      <dgm:prSet presAssocID="{C6DE5AE4-D50E-4B3C-B943-6C914356A852}" presName="bgRect" presStyleLbl="bgShp" presStyleIdx="3" presStyleCnt="4"/>
      <dgm:spPr>
        <a:solidFill>
          <a:srgbClr val="2AE0DE"/>
        </a:solidFill>
      </dgm:spPr>
    </dgm:pt>
    <dgm:pt modelId="{8F74B93D-6589-4B3C-B564-98DD3AC56CFA}" type="pres">
      <dgm:prSet presAssocID="{C6DE5AE4-D50E-4B3C-B943-6C914356A8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20CA220D-2B14-490D-8708-D3D7B259090C}" type="pres">
      <dgm:prSet presAssocID="{C6DE5AE4-D50E-4B3C-B943-6C914356A852}" presName="spaceRect" presStyleCnt="0"/>
      <dgm:spPr/>
    </dgm:pt>
    <dgm:pt modelId="{5CFF15EA-5FC4-4F9B-9A40-80CACB347642}" type="pres">
      <dgm:prSet presAssocID="{C6DE5AE4-D50E-4B3C-B943-6C914356A852}" presName="parTx" presStyleLbl="revTx" presStyleIdx="3" presStyleCnt="4">
        <dgm:presLayoutVars>
          <dgm:chMax val="0"/>
          <dgm:chPref val="0"/>
        </dgm:presLayoutVars>
      </dgm:prSet>
      <dgm:spPr/>
    </dgm:pt>
  </dgm:ptLst>
  <dgm:cxnLst>
    <dgm:cxn modelId="{8C575E10-23D1-4C9C-A2B1-5098DF878744}" srcId="{4907461B-9298-4371-BEE1-483FB49B28EA}" destId="{C6DE5AE4-D50E-4B3C-B943-6C914356A852}" srcOrd="3" destOrd="0" parTransId="{68951BFC-5557-4C97-BF91-EDEFD59E7199}" sibTransId="{DCB0223A-DA60-4555-92C0-1270B37561C2}"/>
    <dgm:cxn modelId="{7578E54D-8E79-AC46-9D21-50A9F6D36706}" type="presOf" srcId="{5295FBCB-C949-4F89-A776-A92A6B52F8E2}" destId="{F501FD6A-CAFF-4D0C-8718-9CAA23816A6E}" srcOrd="0" destOrd="0" presId="urn:microsoft.com/office/officeart/2018/2/layout/IconVerticalSolidList"/>
    <dgm:cxn modelId="{3FCF8868-0C4D-1541-B4CE-CF5B8785F8BE}" type="presOf" srcId="{FC5B8C82-7591-43F0-A1DF-387BDBA696E1}" destId="{6324BC16-B4D3-4F75-BAA4-D0ABD3A94E90}" srcOrd="0" destOrd="0" presId="urn:microsoft.com/office/officeart/2018/2/layout/IconVerticalSolidList"/>
    <dgm:cxn modelId="{EF2BEEAF-4137-4872-AB28-CCBB9B95DC49}" type="presOf" srcId="{4907461B-9298-4371-BEE1-483FB49B28EA}" destId="{898F3B2B-093B-4EBE-B149-C2EFD6E53826}" srcOrd="0" destOrd="0" presId="urn:microsoft.com/office/officeart/2018/2/layout/IconVerticalSolidList"/>
    <dgm:cxn modelId="{03691FB2-3D20-4A5F-8C3B-3F85D318F931}" srcId="{4907461B-9298-4371-BEE1-483FB49B28EA}" destId="{5295FBCB-C949-4F89-A776-A92A6B52F8E2}" srcOrd="0" destOrd="0" parTransId="{8E785944-F8AB-4D9B-AEBE-BB7CB3AB66B5}" sibTransId="{B697CE38-E850-47BC-85DE-99B28C8741F5}"/>
    <dgm:cxn modelId="{D312A8D0-1818-4315-B25D-859BB2DC4F42}" srcId="{4907461B-9298-4371-BEE1-483FB49B28EA}" destId="{FC5B8C82-7591-43F0-A1DF-387BDBA696E1}" srcOrd="1" destOrd="0" parTransId="{84ABB78B-C0BB-49A6-9366-225589250F54}" sibTransId="{B29AEB5B-8113-4591-AB85-FC617A84500A}"/>
    <dgm:cxn modelId="{F1B0CAD1-BBC2-487B-8D44-DEC7A2237E65}" srcId="{4907461B-9298-4371-BEE1-483FB49B28EA}" destId="{27E75148-6D63-4B7E-ACD1-CBF77C16FC05}" srcOrd="2" destOrd="0" parTransId="{75DEDCC5-40AC-480C-A1F9-F8DA1493A999}" sibTransId="{CD991FD7-7095-44A7-8A64-8CB5449AE952}"/>
    <dgm:cxn modelId="{6CD6A3E3-3BFA-6F40-A113-BD2203679958}" type="presOf" srcId="{C6DE5AE4-D50E-4B3C-B943-6C914356A852}" destId="{5CFF15EA-5FC4-4F9B-9A40-80CACB347642}" srcOrd="0" destOrd="0" presId="urn:microsoft.com/office/officeart/2018/2/layout/IconVerticalSolidList"/>
    <dgm:cxn modelId="{86B9C2F1-8978-924A-AD5E-4B7FD3960082}" type="presOf" srcId="{27E75148-6D63-4B7E-ACD1-CBF77C16FC05}" destId="{5C96D124-B687-47B3-BF6E-C8C647C74E02}" srcOrd="0" destOrd="0" presId="urn:microsoft.com/office/officeart/2018/2/layout/IconVerticalSolidList"/>
    <dgm:cxn modelId="{6E5D2AFF-6D4B-8049-97E8-6B30D58A6F1B}" type="presParOf" srcId="{898F3B2B-093B-4EBE-B149-C2EFD6E53826}" destId="{4F0F964C-EFA2-45DD-9F0E-1CCCE52E63BA}" srcOrd="0" destOrd="0" presId="urn:microsoft.com/office/officeart/2018/2/layout/IconVerticalSolidList"/>
    <dgm:cxn modelId="{E18698AD-F2E3-A144-BFAF-47E500AA0B60}" type="presParOf" srcId="{4F0F964C-EFA2-45DD-9F0E-1CCCE52E63BA}" destId="{2232F0C3-92F7-4B4D-A789-DE133A0693AF}" srcOrd="0" destOrd="0" presId="urn:microsoft.com/office/officeart/2018/2/layout/IconVerticalSolidList"/>
    <dgm:cxn modelId="{77F26859-BE31-5645-BF83-274CCA9892E1}" type="presParOf" srcId="{4F0F964C-EFA2-45DD-9F0E-1CCCE52E63BA}" destId="{1ABF5079-1812-4AF2-9B06-F02047CBE9D3}" srcOrd="1" destOrd="0" presId="urn:microsoft.com/office/officeart/2018/2/layout/IconVerticalSolidList"/>
    <dgm:cxn modelId="{358576CB-F560-C644-8EE2-CBF28F6B9709}" type="presParOf" srcId="{4F0F964C-EFA2-45DD-9F0E-1CCCE52E63BA}" destId="{B172B113-BFBB-4CD9-AC92-9849565430D6}" srcOrd="2" destOrd="0" presId="urn:microsoft.com/office/officeart/2018/2/layout/IconVerticalSolidList"/>
    <dgm:cxn modelId="{2F303118-BA6A-6D49-BD28-4CCE226E9427}" type="presParOf" srcId="{4F0F964C-EFA2-45DD-9F0E-1CCCE52E63BA}" destId="{F501FD6A-CAFF-4D0C-8718-9CAA23816A6E}" srcOrd="3" destOrd="0" presId="urn:microsoft.com/office/officeart/2018/2/layout/IconVerticalSolidList"/>
    <dgm:cxn modelId="{4FFF9C44-76D5-6749-A4DA-80899578B994}" type="presParOf" srcId="{898F3B2B-093B-4EBE-B149-C2EFD6E53826}" destId="{8DE70DFA-7369-4D15-947E-774CA00B347A}" srcOrd="1" destOrd="0" presId="urn:microsoft.com/office/officeart/2018/2/layout/IconVerticalSolidList"/>
    <dgm:cxn modelId="{BDC0BA66-8632-2E4E-B2C5-3F861D55A57D}" type="presParOf" srcId="{898F3B2B-093B-4EBE-B149-C2EFD6E53826}" destId="{5674CC1C-F29E-4AB1-8C60-D9756BB9633E}" srcOrd="2" destOrd="0" presId="urn:microsoft.com/office/officeart/2018/2/layout/IconVerticalSolidList"/>
    <dgm:cxn modelId="{857785AF-3495-F84E-96E7-9F35CE9D44E9}" type="presParOf" srcId="{5674CC1C-F29E-4AB1-8C60-D9756BB9633E}" destId="{B685192A-7396-48A9-8E91-E869C0DD8F16}" srcOrd="0" destOrd="0" presId="urn:microsoft.com/office/officeart/2018/2/layout/IconVerticalSolidList"/>
    <dgm:cxn modelId="{A0590BBE-B252-F74A-907F-182E16EE8E82}" type="presParOf" srcId="{5674CC1C-F29E-4AB1-8C60-D9756BB9633E}" destId="{97B72672-73A3-4BE0-948F-6F94930D4A03}" srcOrd="1" destOrd="0" presId="urn:microsoft.com/office/officeart/2018/2/layout/IconVerticalSolidList"/>
    <dgm:cxn modelId="{CCC4CC1D-70EF-BE40-9B08-344D4E5B3C63}" type="presParOf" srcId="{5674CC1C-F29E-4AB1-8C60-D9756BB9633E}" destId="{A3BD9B11-ACB0-46DF-BB3D-F063E53B5F0D}" srcOrd="2" destOrd="0" presId="urn:microsoft.com/office/officeart/2018/2/layout/IconVerticalSolidList"/>
    <dgm:cxn modelId="{03FC13D5-11D9-D648-BCCD-6F7F7FE12144}" type="presParOf" srcId="{5674CC1C-F29E-4AB1-8C60-D9756BB9633E}" destId="{6324BC16-B4D3-4F75-BAA4-D0ABD3A94E90}" srcOrd="3" destOrd="0" presId="urn:microsoft.com/office/officeart/2018/2/layout/IconVerticalSolidList"/>
    <dgm:cxn modelId="{62D8CF40-C225-7248-A4BC-C0B2CDA0B638}" type="presParOf" srcId="{898F3B2B-093B-4EBE-B149-C2EFD6E53826}" destId="{81AFB86C-1CCB-B74A-B152-8C7141E47921}" srcOrd="3" destOrd="0" presId="urn:microsoft.com/office/officeart/2018/2/layout/IconVerticalSolidList"/>
    <dgm:cxn modelId="{3774B5CB-A8CE-D24F-9367-50BBDC0FC4C3}" type="presParOf" srcId="{898F3B2B-093B-4EBE-B149-C2EFD6E53826}" destId="{7CC2DC83-47DB-4DD0-8CBA-908B62C5D1F2}" srcOrd="4" destOrd="0" presId="urn:microsoft.com/office/officeart/2018/2/layout/IconVerticalSolidList"/>
    <dgm:cxn modelId="{54E70790-A66F-C144-856A-F12144D82026}" type="presParOf" srcId="{7CC2DC83-47DB-4DD0-8CBA-908B62C5D1F2}" destId="{DA87D148-D268-44C9-8223-0FEEA349A5F8}" srcOrd="0" destOrd="0" presId="urn:microsoft.com/office/officeart/2018/2/layout/IconVerticalSolidList"/>
    <dgm:cxn modelId="{B4607011-7932-FF4F-BFE7-335B2B6A519A}" type="presParOf" srcId="{7CC2DC83-47DB-4DD0-8CBA-908B62C5D1F2}" destId="{0ACDDA90-2849-4834-B6B6-972CFA117604}" srcOrd="1" destOrd="0" presId="urn:microsoft.com/office/officeart/2018/2/layout/IconVerticalSolidList"/>
    <dgm:cxn modelId="{4E1A29D2-60D3-DD40-8E28-082BE6AB4DAF}" type="presParOf" srcId="{7CC2DC83-47DB-4DD0-8CBA-908B62C5D1F2}" destId="{CD362F69-FA17-47D4-ADCA-BF60FA7E06CD}" srcOrd="2" destOrd="0" presId="urn:microsoft.com/office/officeart/2018/2/layout/IconVerticalSolidList"/>
    <dgm:cxn modelId="{FCA334D4-A185-7940-AC53-AE3BB0C32C07}" type="presParOf" srcId="{7CC2DC83-47DB-4DD0-8CBA-908B62C5D1F2}" destId="{5C96D124-B687-47B3-BF6E-C8C647C74E02}" srcOrd="3" destOrd="0" presId="urn:microsoft.com/office/officeart/2018/2/layout/IconVerticalSolidList"/>
    <dgm:cxn modelId="{4E055D9B-4247-5D46-8291-993A247D0711}" type="presParOf" srcId="{898F3B2B-093B-4EBE-B149-C2EFD6E53826}" destId="{454E9523-6A2A-4D36-AAD8-EDF1A0E84482}" srcOrd="5" destOrd="0" presId="urn:microsoft.com/office/officeart/2018/2/layout/IconVerticalSolidList"/>
    <dgm:cxn modelId="{3BC08CF0-5E34-FE44-8E63-E5BA9272C832}" type="presParOf" srcId="{898F3B2B-093B-4EBE-B149-C2EFD6E53826}" destId="{FD9C6596-4CAA-4FC8-9551-9C888A202953}" srcOrd="6" destOrd="0" presId="urn:microsoft.com/office/officeart/2018/2/layout/IconVerticalSolidList"/>
    <dgm:cxn modelId="{0775FA88-CFCB-0F46-94DF-1E148FEE9D36}" type="presParOf" srcId="{FD9C6596-4CAA-4FC8-9551-9C888A202953}" destId="{613CB982-45B9-49DB-A573-D4E315F2E25D}" srcOrd="0" destOrd="0" presId="urn:microsoft.com/office/officeart/2018/2/layout/IconVerticalSolidList"/>
    <dgm:cxn modelId="{AC6BF51E-C039-2144-902E-6D50B8695424}" type="presParOf" srcId="{FD9C6596-4CAA-4FC8-9551-9C888A202953}" destId="{8F74B93D-6589-4B3C-B564-98DD3AC56CFA}" srcOrd="1" destOrd="0" presId="urn:microsoft.com/office/officeart/2018/2/layout/IconVerticalSolidList"/>
    <dgm:cxn modelId="{20476B9E-172F-5240-83B7-99204E37026E}" type="presParOf" srcId="{FD9C6596-4CAA-4FC8-9551-9C888A202953}" destId="{20CA220D-2B14-490D-8708-D3D7B259090C}" srcOrd="2" destOrd="0" presId="urn:microsoft.com/office/officeart/2018/2/layout/IconVerticalSolidList"/>
    <dgm:cxn modelId="{8F11A122-BB45-D243-8EFB-68277C619DA2}" type="presParOf" srcId="{FD9C6596-4CAA-4FC8-9551-9C888A202953}" destId="{5CFF15EA-5FC4-4F9B-9A40-80CACB3476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2F0C3-92F7-4B4D-A789-DE133A0693AF}">
      <dsp:nvSpPr>
        <dsp:cNvPr id="0" name=""/>
        <dsp:cNvSpPr/>
      </dsp:nvSpPr>
      <dsp:spPr>
        <a:xfrm>
          <a:off x="0" y="1882"/>
          <a:ext cx="3672408" cy="954260"/>
        </a:xfrm>
        <a:prstGeom prst="roundRect">
          <a:avLst>
            <a:gd name="adj" fmla="val 10000"/>
          </a:avLst>
        </a:prstGeom>
        <a:solidFill>
          <a:srgbClr val="E41053"/>
        </a:solidFill>
        <a:ln>
          <a:noFill/>
        </a:ln>
        <a:effectLst/>
      </dsp:spPr>
      <dsp:style>
        <a:lnRef idx="0">
          <a:scrgbClr r="0" g="0" b="0"/>
        </a:lnRef>
        <a:fillRef idx="1">
          <a:scrgbClr r="0" g="0" b="0"/>
        </a:fillRef>
        <a:effectRef idx="0">
          <a:scrgbClr r="0" g="0" b="0"/>
        </a:effectRef>
        <a:fontRef idx="minor"/>
      </dsp:style>
    </dsp:sp>
    <dsp:sp modelId="{1ABF5079-1812-4AF2-9B06-F02047CBE9D3}">
      <dsp:nvSpPr>
        <dsp:cNvPr id="0" name=""/>
        <dsp:cNvSpPr/>
      </dsp:nvSpPr>
      <dsp:spPr>
        <a:xfrm>
          <a:off x="247474" y="193162"/>
          <a:ext cx="524843" cy="524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1FD6A-CAFF-4D0C-8718-9CAA23816A6E}">
      <dsp:nvSpPr>
        <dsp:cNvPr id="0" name=""/>
        <dsp:cNvSpPr/>
      </dsp:nvSpPr>
      <dsp:spPr>
        <a:xfrm>
          <a:off x="1102171" y="1882"/>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Bestudeer je theorieboek goed</a:t>
          </a:r>
          <a:endParaRPr lang="en-US" sz="1800" kern="1200" dirty="0">
            <a:solidFill>
              <a:srgbClr val="002060"/>
            </a:solidFill>
          </a:endParaRPr>
        </a:p>
      </dsp:txBody>
      <dsp:txXfrm>
        <a:off x="1102171" y="1882"/>
        <a:ext cx="2570236" cy="954260"/>
      </dsp:txXfrm>
    </dsp:sp>
    <dsp:sp modelId="{B685192A-7396-48A9-8E91-E869C0DD8F16}">
      <dsp:nvSpPr>
        <dsp:cNvPr id="0" name=""/>
        <dsp:cNvSpPr/>
      </dsp:nvSpPr>
      <dsp:spPr>
        <a:xfrm>
          <a:off x="0" y="1194708"/>
          <a:ext cx="3672408" cy="954260"/>
        </a:xfrm>
        <a:prstGeom prst="roundRect">
          <a:avLst>
            <a:gd name="adj" fmla="val 10000"/>
          </a:avLst>
        </a:prstGeom>
        <a:solidFill>
          <a:srgbClr val="FED23F"/>
        </a:solidFill>
        <a:ln>
          <a:noFill/>
        </a:ln>
        <a:effectLst/>
      </dsp:spPr>
      <dsp:style>
        <a:lnRef idx="0">
          <a:scrgbClr r="0" g="0" b="0"/>
        </a:lnRef>
        <a:fillRef idx="1">
          <a:scrgbClr r="0" g="0" b="0"/>
        </a:fillRef>
        <a:effectRef idx="0">
          <a:scrgbClr r="0" g="0" b="0"/>
        </a:effectRef>
        <a:fontRef idx="minor"/>
      </dsp:style>
    </dsp:sp>
    <dsp:sp modelId="{97B72672-73A3-4BE0-948F-6F94930D4A03}">
      <dsp:nvSpPr>
        <dsp:cNvPr id="0" name=""/>
        <dsp:cNvSpPr/>
      </dsp:nvSpPr>
      <dsp:spPr>
        <a:xfrm>
          <a:off x="288663" y="1409417"/>
          <a:ext cx="524843" cy="5248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24BC16-B4D3-4F75-BAA4-D0ABD3A94E90}">
      <dsp:nvSpPr>
        <dsp:cNvPr id="0" name=""/>
        <dsp:cNvSpPr/>
      </dsp:nvSpPr>
      <dsp:spPr>
        <a:xfrm>
          <a:off x="1102171" y="1194708"/>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Bekijk de presentatie en de leerdoelen goed</a:t>
          </a:r>
          <a:endParaRPr lang="en-US" sz="1800" kern="1200" dirty="0">
            <a:solidFill>
              <a:srgbClr val="002060"/>
            </a:solidFill>
          </a:endParaRPr>
        </a:p>
      </dsp:txBody>
      <dsp:txXfrm>
        <a:off x="1102171" y="1194708"/>
        <a:ext cx="2570236" cy="954260"/>
      </dsp:txXfrm>
    </dsp:sp>
    <dsp:sp modelId="{DA87D148-D268-44C9-8223-0FEEA349A5F8}">
      <dsp:nvSpPr>
        <dsp:cNvPr id="0" name=""/>
        <dsp:cNvSpPr/>
      </dsp:nvSpPr>
      <dsp:spPr>
        <a:xfrm>
          <a:off x="0" y="2387534"/>
          <a:ext cx="3672408" cy="954260"/>
        </a:xfrm>
        <a:prstGeom prst="roundRect">
          <a:avLst>
            <a:gd name="adj" fmla="val 10000"/>
          </a:avLst>
        </a:prstGeom>
        <a:solidFill>
          <a:srgbClr val="20A6A8"/>
        </a:solidFill>
        <a:ln>
          <a:noFill/>
        </a:ln>
        <a:effectLst/>
      </dsp:spPr>
      <dsp:style>
        <a:lnRef idx="0">
          <a:scrgbClr r="0" g="0" b="0"/>
        </a:lnRef>
        <a:fillRef idx="1">
          <a:scrgbClr r="0" g="0" b="0"/>
        </a:fillRef>
        <a:effectRef idx="0">
          <a:scrgbClr r="0" g="0" b="0"/>
        </a:effectRef>
        <a:fontRef idx="minor"/>
      </dsp:style>
    </dsp:sp>
    <dsp:sp modelId="{0ACDDA90-2849-4834-B6B6-972CFA117604}">
      <dsp:nvSpPr>
        <dsp:cNvPr id="0" name=""/>
        <dsp:cNvSpPr/>
      </dsp:nvSpPr>
      <dsp:spPr>
        <a:xfrm>
          <a:off x="288663" y="2602243"/>
          <a:ext cx="524843" cy="524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96D124-B687-47B3-BF6E-C8C647C74E02}">
      <dsp:nvSpPr>
        <dsp:cNvPr id="0" name=""/>
        <dsp:cNvSpPr/>
      </dsp:nvSpPr>
      <dsp:spPr>
        <a:xfrm>
          <a:off x="1102171" y="2387534"/>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Maak de opdrachten op het leerdoelenblad</a:t>
          </a:r>
          <a:endParaRPr lang="en-US" sz="1800" kern="1200">
            <a:solidFill>
              <a:srgbClr val="002060"/>
            </a:solidFill>
          </a:endParaRPr>
        </a:p>
      </dsp:txBody>
      <dsp:txXfrm>
        <a:off x="1102171" y="2387534"/>
        <a:ext cx="2570236" cy="954260"/>
      </dsp:txXfrm>
    </dsp:sp>
    <dsp:sp modelId="{613CB982-45B9-49DB-A573-D4E315F2E25D}">
      <dsp:nvSpPr>
        <dsp:cNvPr id="0" name=""/>
        <dsp:cNvSpPr/>
      </dsp:nvSpPr>
      <dsp:spPr>
        <a:xfrm>
          <a:off x="0" y="3580360"/>
          <a:ext cx="3672408" cy="954260"/>
        </a:xfrm>
        <a:prstGeom prst="roundRect">
          <a:avLst>
            <a:gd name="adj" fmla="val 10000"/>
          </a:avLst>
        </a:prstGeom>
        <a:solidFill>
          <a:srgbClr val="2AE0DE"/>
        </a:solidFill>
        <a:ln>
          <a:noFill/>
        </a:ln>
        <a:effectLst/>
      </dsp:spPr>
      <dsp:style>
        <a:lnRef idx="0">
          <a:scrgbClr r="0" g="0" b="0"/>
        </a:lnRef>
        <a:fillRef idx="1">
          <a:scrgbClr r="0" g="0" b="0"/>
        </a:fillRef>
        <a:effectRef idx="0">
          <a:scrgbClr r="0" g="0" b="0"/>
        </a:effectRef>
        <a:fontRef idx="minor"/>
      </dsp:style>
    </dsp:sp>
    <dsp:sp modelId="{8F74B93D-6589-4B3C-B564-98DD3AC56CFA}">
      <dsp:nvSpPr>
        <dsp:cNvPr id="0" name=""/>
        <dsp:cNvSpPr/>
      </dsp:nvSpPr>
      <dsp:spPr>
        <a:xfrm>
          <a:off x="288663" y="3795069"/>
          <a:ext cx="524843" cy="5248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FF15EA-5FC4-4F9B-9A40-80CACB347642}">
      <dsp:nvSpPr>
        <dsp:cNvPr id="0" name=""/>
        <dsp:cNvSpPr/>
      </dsp:nvSpPr>
      <dsp:spPr>
        <a:xfrm>
          <a:off x="1102171" y="3580360"/>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Bekijk de filmpjes</a:t>
          </a:r>
          <a:endParaRPr lang="en-US" sz="1800" kern="1200">
            <a:solidFill>
              <a:srgbClr val="002060"/>
            </a:solidFill>
          </a:endParaRPr>
        </a:p>
      </dsp:txBody>
      <dsp:txXfrm>
        <a:off x="1102171" y="3580360"/>
        <a:ext cx="2570236" cy="9542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954E7-35CD-C645-ACFD-DEDE177434FF}" type="datetimeFigureOut">
              <a:rPr lang="nl-NL" smtClean="0"/>
              <a:t>17-08-2020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DB9F9-42E0-554F-8A03-8CF3C9CC2A06}" type="slidenum">
              <a:rPr lang="nl-NL" smtClean="0"/>
              <a:t>‹nr.›</a:t>
            </a:fld>
            <a:endParaRPr lang="nl-NL"/>
          </a:p>
        </p:txBody>
      </p:sp>
    </p:spTree>
    <p:extLst>
      <p:ext uri="{BB962C8B-B14F-4D97-AF65-F5344CB8AC3E}">
        <p14:creationId xmlns:p14="http://schemas.microsoft.com/office/powerpoint/2010/main" val="75375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0</a:t>
            </a:fld>
            <a:endParaRPr lang="nl-NL"/>
          </a:p>
        </p:txBody>
      </p:sp>
    </p:spTree>
    <p:extLst>
      <p:ext uri="{BB962C8B-B14F-4D97-AF65-F5344CB8AC3E}">
        <p14:creationId xmlns:p14="http://schemas.microsoft.com/office/powerpoint/2010/main" val="65297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2</a:t>
            </a:fld>
            <a:endParaRPr lang="nl-NL"/>
          </a:p>
        </p:txBody>
      </p:sp>
    </p:spTree>
    <p:extLst>
      <p:ext uri="{BB962C8B-B14F-4D97-AF65-F5344CB8AC3E}">
        <p14:creationId xmlns:p14="http://schemas.microsoft.com/office/powerpoint/2010/main" val="248976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4</a:t>
            </a:fld>
            <a:endParaRPr lang="nl-NL"/>
          </a:p>
        </p:txBody>
      </p:sp>
    </p:spTree>
    <p:extLst>
      <p:ext uri="{BB962C8B-B14F-4D97-AF65-F5344CB8AC3E}">
        <p14:creationId xmlns:p14="http://schemas.microsoft.com/office/powerpoint/2010/main" val="71418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5</a:t>
            </a:fld>
            <a:endParaRPr lang="nl-NL"/>
          </a:p>
        </p:txBody>
      </p:sp>
    </p:spTree>
    <p:extLst>
      <p:ext uri="{BB962C8B-B14F-4D97-AF65-F5344CB8AC3E}">
        <p14:creationId xmlns:p14="http://schemas.microsoft.com/office/powerpoint/2010/main" val="1409750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9</a:t>
            </a:fld>
            <a:endParaRPr lang="nl-NL"/>
          </a:p>
        </p:txBody>
      </p:sp>
    </p:spTree>
    <p:extLst>
      <p:ext uri="{BB962C8B-B14F-4D97-AF65-F5344CB8AC3E}">
        <p14:creationId xmlns:p14="http://schemas.microsoft.com/office/powerpoint/2010/main" val="134616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fld id="{9EF52BA4-5025-B949-9BDD-9A0A57D74A74}"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805BB9BA-01EC-4B74-910A-CAD0FD13032B}" type="slidenum">
              <a:rPr lang="nl-NL" altLang="nl-NL"/>
              <a:pPr/>
              <a:t>‹nr.›</a:t>
            </a:fld>
            <a:endParaRPr lang="nl-NL" altLang="nl-NL"/>
          </a:p>
        </p:txBody>
      </p:sp>
    </p:spTree>
    <p:extLst>
      <p:ext uri="{BB962C8B-B14F-4D97-AF65-F5344CB8AC3E}">
        <p14:creationId xmlns:p14="http://schemas.microsoft.com/office/powerpoint/2010/main" val="85477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F77A8726-FBD5-C64A-9076-162A62A2E310}"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0C439A37-2D77-43A5-A567-493318F86ED4}" type="slidenum">
              <a:rPr lang="nl-NL" altLang="nl-NL"/>
              <a:pPr/>
              <a:t>‹nr.›</a:t>
            </a:fld>
            <a:endParaRPr lang="nl-NL" altLang="nl-NL"/>
          </a:p>
        </p:txBody>
      </p:sp>
    </p:spTree>
    <p:extLst>
      <p:ext uri="{BB962C8B-B14F-4D97-AF65-F5344CB8AC3E}">
        <p14:creationId xmlns:p14="http://schemas.microsoft.com/office/powerpoint/2010/main" val="28108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2A9B6A57-B99C-474B-A853-B75ABDA85729}"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B6012B0F-3C11-48D8-90C1-C32AA8AF085B}" type="slidenum">
              <a:rPr lang="nl-NL" altLang="nl-NL"/>
              <a:pPr/>
              <a:t>‹nr.›</a:t>
            </a:fld>
            <a:endParaRPr lang="nl-NL" altLang="nl-NL"/>
          </a:p>
        </p:txBody>
      </p:sp>
    </p:spTree>
    <p:extLst>
      <p:ext uri="{BB962C8B-B14F-4D97-AF65-F5344CB8AC3E}">
        <p14:creationId xmlns:p14="http://schemas.microsoft.com/office/powerpoint/2010/main" val="110121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433DC383-2816-B045-BBCE-0920FD0F30E8}"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25B28926-11C7-46DA-8456-BDCC9C90F312}" type="slidenum">
              <a:rPr lang="nl-NL" altLang="nl-NL"/>
              <a:pPr/>
              <a:t>‹nr.›</a:t>
            </a:fld>
            <a:endParaRPr lang="nl-NL" altLang="nl-NL"/>
          </a:p>
        </p:txBody>
      </p:sp>
    </p:spTree>
    <p:extLst>
      <p:ext uri="{BB962C8B-B14F-4D97-AF65-F5344CB8AC3E}">
        <p14:creationId xmlns:p14="http://schemas.microsoft.com/office/powerpoint/2010/main" val="103758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fld id="{DA0E3B67-A4CE-9C4D-8EEE-C67EE4310142}"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39408E7C-CF88-4BF6-B915-F91B92DFAB3B}" type="slidenum">
              <a:rPr lang="nl-NL" altLang="nl-NL"/>
              <a:pPr/>
              <a:t>‹nr.›</a:t>
            </a:fld>
            <a:endParaRPr lang="nl-NL" altLang="nl-NL"/>
          </a:p>
        </p:txBody>
      </p:sp>
    </p:spTree>
    <p:extLst>
      <p:ext uri="{BB962C8B-B14F-4D97-AF65-F5344CB8AC3E}">
        <p14:creationId xmlns:p14="http://schemas.microsoft.com/office/powerpoint/2010/main" val="48473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fld id="{95364C42-A55F-D14F-ACF9-04E51CEA423D}"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EC3B6E03-2DD9-4004-9575-F9BEC50925C1}" type="slidenum">
              <a:rPr lang="nl-NL" altLang="nl-NL"/>
              <a:pPr/>
              <a:t>‹nr.›</a:t>
            </a:fld>
            <a:endParaRPr lang="nl-NL" altLang="nl-NL"/>
          </a:p>
        </p:txBody>
      </p:sp>
    </p:spTree>
    <p:extLst>
      <p:ext uri="{BB962C8B-B14F-4D97-AF65-F5344CB8AC3E}">
        <p14:creationId xmlns:p14="http://schemas.microsoft.com/office/powerpoint/2010/main" val="103883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fld id="{FF006EA6-2CF4-9C4E-96CE-510CDD3C20C5}" type="datetime1">
              <a:rPr lang="nl-NL" altLang="nl-NL" smtClean="0"/>
              <a:t>17-08-2020</a:t>
            </a:fld>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fld id="{6A271AFB-7BF0-424E-80D1-147F71FD3375}" type="slidenum">
              <a:rPr lang="nl-NL" altLang="nl-NL"/>
              <a:pPr/>
              <a:t>‹nr.›</a:t>
            </a:fld>
            <a:endParaRPr lang="nl-NL" altLang="nl-NL"/>
          </a:p>
        </p:txBody>
      </p:sp>
    </p:spTree>
    <p:extLst>
      <p:ext uri="{BB962C8B-B14F-4D97-AF65-F5344CB8AC3E}">
        <p14:creationId xmlns:p14="http://schemas.microsoft.com/office/powerpoint/2010/main" val="335923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fld id="{826FC73F-5065-6A48-8374-129836A5F964}" type="datetime1">
              <a:rPr lang="nl-NL" altLang="nl-NL" smtClean="0"/>
              <a:t>17-08-2020</a:t>
            </a:fld>
            <a:endParaRPr lang="nl-NL" alt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D8984613-EF0C-4107-9419-E2F9D2FD140E}" type="slidenum">
              <a:rPr lang="nl-NL" altLang="nl-NL"/>
              <a:pPr/>
              <a:t>‹nr.›</a:t>
            </a:fld>
            <a:endParaRPr lang="nl-NL" altLang="nl-NL"/>
          </a:p>
        </p:txBody>
      </p:sp>
    </p:spTree>
    <p:extLst>
      <p:ext uri="{BB962C8B-B14F-4D97-AF65-F5344CB8AC3E}">
        <p14:creationId xmlns:p14="http://schemas.microsoft.com/office/powerpoint/2010/main" val="74425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859AD2C-CB3B-CA4D-96CD-628F8C262E54}" type="datetime1">
              <a:rPr lang="nl-NL" altLang="nl-NL" smtClean="0"/>
              <a:t>17-08-2020</a:t>
            </a:fld>
            <a:endParaRPr lang="nl-NL" alt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fld id="{C743A66C-05BB-4A7A-BA60-CBCF9EE1333E}" type="slidenum">
              <a:rPr lang="nl-NL" altLang="nl-NL"/>
              <a:pPr/>
              <a:t>‹nr.›</a:t>
            </a:fld>
            <a:endParaRPr lang="nl-NL" altLang="nl-NL"/>
          </a:p>
        </p:txBody>
      </p:sp>
    </p:spTree>
    <p:extLst>
      <p:ext uri="{BB962C8B-B14F-4D97-AF65-F5344CB8AC3E}">
        <p14:creationId xmlns:p14="http://schemas.microsoft.com/office/powerpoint/2010/main" val="89169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E371EFF7-C1F6-2D42-AE41-E8316AD5B2E8}"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6D7EE28D-6176-4075-BB83-534B176C700D}" type="slidenum">
              <a:rPr lang="nl-NL" altLang="nl-NL"/>
              <a:pPr/>
              <a:t>‹nr.›</a:t>
            </a:fld>
            <a:endParaRPr lang="nl-NL" altLang="nl-NL"/>
          </a:p>
        </p:txBody>
      </p:sp>
    </p:spTree>
    <p:extLst>
      <p:ext uri="{BB962C8B-B14F-4D97-AF65-F5344CB8AC3E}">
        <p14:creationId xmlns:p14="http://schemas.microsoft.com/office/powerpoint/2010/main" val="381392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4CFCDD71-223C-9447-9188-F0AEE889CC0A}"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360384D2-6E22-4F64-82AB-F0A2C7237098}" type="slidenum">
              <a:rPr lang="nl-NL" altLang="nl-NL"/>
              <a:pPr/>
              <a:t>‹nr.›</a:t>
            </a:fld>
            <a:endParaRPr lang="nl-NL" altLang="nl-NL"/>
          </a:p>
        </p:txBody>
      </p:sp>
    </p:spTree>
    <p:extLst>
      <p:ext uri="{BB962C8B-B14F-4D97-AF65-F5344CB8AC3E}">
        <p14:creationId xmlns:p14="http://schemas.microsoft.com/office/powerpoint/2010/main" val="4163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6CB10C0D-FCDC-D147-9B9D-2BE1DE1BB4D4}" type="datetime1">
              <a:rPr lang="nl-NL" altLang="nl-NL" smtClean="0"/>
              <a:t>17-08-2020</a:t>
            </a:fld>
            <a:endParaRPr lang="nl-NL" altLang="nl-NL"/>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pitchFamily="34" charset="0"/>
                <a:ea typeface="+mn-ea"/>
                <a:cs typeface="+mn-cs"/>
              </a:defRPr>
            </a:lvl1pPr>
          </a:lstStyle>
          <a:p>
            <a:pPr>
              <a:defRPr/>
            </a:pPr>
            <a:endParaRPr lang="nl-NL"/>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1872D8F-D7A4-421A-909B-127A7ED3216C}"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jpeg"/><Relationship Id="rId11" Type="http://schemas.openxmlformats.org/officeDocument/2006/relationships/image" Target="../media/image5.png"/><Relationship Id="rId5" Type="http://schemas.openxmlformats.org/officeDocument/2006/relationships/image" Target="../media/image18.tiff"/><Relationship Id="rId10" Type="http://schemas.openxmlformats.org/officeDocument/2006/relationships/image" Target="../media/image22.tiff"/><Relationship Id="rId4" Type="http://schemas.openxmlformats.org/officeDocument/2006/relationships/image" Target="../media/image17.png"/><Relationship Id="rId9" Type="http://schemas.openxmlformats.org/officeDocument/2006/relationships/image" Target="../media/image21.tiff"/></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F3B18121-A0AA-4661-BA96-583CE4C14E5A}"/>
              </a:ext>
            </a:extLst>
          </p:cNvPr>
          <p:cNvSpPr txBox="1"/>
          <p:nvPr/>
        </p:nvSpPr>
        <p:spPr>
          <a:xfrm>
            <a:off x="971600" y="1083761"/>
            <a:ext cx="7072076" cy="769441"/>
          </a:xfrm>
          <a:prstGeom prst="rect">
            <a:avLst/>
          </a:prstGeom>
          <a:noFill/>
        </p:spPr>
        <p:txBody>
          <a:bodyPr wrap="square" rtlCol="0">
            <a:spAutoFit/>
          </a:bodyPr>
          <a:lstStyle/>
          <a:p>
            <a:pPr algn="ctr"/>
            <a:r>
              <a:rPr lang="nl-NL" sz="4400" b="1" i="1" dirty="0">
                <a:solidFill>
                  <a:schemeClr val="bg1"/>
                </a:solidFill>
              </a:rPr>
              <a:t>Mengsels</a:t>
            </a:r>
            <a:r>
              <a:rPr lang="nl-NL" sz="3200" b="1" i="1" dirty="0">
                <a:solidFill>
                  <a:schemeClr val="bg1"/>
                </a:solidFill>
              </a:rPr>
              <a:t> </a:t>
            </a:r>
            <a:r>
              <a:rPr lang="nl-NL" sz="4000" b="1" i="1" dirty="0">
                <a:solidFill>
                  <a:schemeClr val="bg1"/>
                </a:solidFill>
              </a:rPr>
              <a:t>scheiden</a:t>
            </a:r>
          </a:p>
        </p:txBody>
      </p:sp>
      <p:sp>
        <p:nvSpPr>
          <p:cNvPr id="10" name="Rechthoek 9"/>
          <p:cNvSpPr/>
          <p:nvPr/>
        </p:nvSpPr>
        <p:spPr>
          <a:xfrm>
            <a:off x="3016042" y="2186324"/>
            <a:ext cx="2852063" cy="646331"/>
          </a:xfrm>
          <a:prstGeom prst="rect">
            <a:avLst/>
          </a:prstGeom>
        </p:spPr>
        <p:txBody>
          <a:bodyPr wrap="none">
            <a:spAutoFit/>
          </a:bodyPr>
          <a:lstStyle/>
          <a:p>
            <a:pPr algn="ctr"/>
            <a:r>
              <a:rPr lang="nl-NL" sz="3600" b="1" i="1" dirty="0">
                <a:solidFill>
                  <a:schemeClr val="bg1"/>
                </a:solidFill>
              </a:rPr>
              <a:t>Hoofdstuk 3</a:t>
            </a:r>
          </a:p>
        </p:txBody>
      </p:sp>
      <p:grpSp>
        <p:nvGrpSpPr>
          <p:cNvPr id="21" name="Groeperen 20"/>
          <p:cNvGrpSpPr/>
          <p:nvPr/>
        </p:nvGrpSpPr>
        <p:grpSpPr>
          <a:xfrm>
            <a:off x="1475657" y="5109911"/>
            <a:ext cx="6257734" cy="1775473"/>
            <a:chOff x="1532301" y="5142976"/>
            <a:chExt cx="6201089" cy="1741890"/>
          </a:xfrm>
        </p:grpSpPr>
        <p:sp>
          <p:nvSpPr>
            <p:cNvPr id="3" name="Rechthoek 2"/>
            <p:cNvSpPr/>
            <p:nvPr/>
          </p:nvSpPr>
          <p:spPr>
            <a:xfrm>
              <a:off x="1532301" y="5231581"/>
              <a:ext cx="1263701" cy="1626418"/>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2805048" y="5217690"/>
              <a:ext cx="1240553" cy="1667176"/>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84052" y="5211082"/>
              <a:ext cx="1215636" cy="1646917"/>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6444208" y="5211083"/>
              <a:ext cx="1215117" cy="1646917"/>
            </a:xfrm>
            <a:prstGeom prst="rect">
              <a:avLst/>
            </a:prstGeom>
            <a:solidFill>
              <a:srgbClr val="2C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047107" y="5211082"/>
              <a:ext cx="1244973" cy="1646917"/>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1675012" y="6291546"/>
              <a:ext cx="1001768" cy="338554"/>
            </a:xfrm>
            <a:prstGeom prst="rect">
              <a:avLst/>
            </a:prstGeom>
            <a:noFill/>
          </p:spPr>
          <p:txBody>
            <a:bodyPr wrap="square" rtlCol="0">
              <a:spAutoFit/>
            </a:bodyPr>
            <a:lstStyle/>
            <a:p>
              <a:r>
                <a:rPr lang="nl-NL" sz="1600" dirty="0">
                  <a:solidFill>
                    <a:schemeClr val="bg1"/>
                  </a:solidFill>
                </a:rPr>
                <a:t>Theorie</a:t>
              </a:r>
            </a:p>
          </p:txBody>
        </p:sp>
        <p:sp>
          <p:nvSpPr>
            <p:cNvPr id="14" name="Tekstvak 13"/>
            <p:cNvSpPr txBox="1"/>
            <p:nvPr/>
          </p:nvSpPr>
          <p:spPr>
            <a:xfrm>
              <a:off x="2885286" y="6334374"/>
              <a:ext cx="1001768" cy="338554"/>
            </a:xfrm>
            <a:prstGeom prst="rect">
              <a:avLst/>
            </a:prstGeom>
            <a:noFill/>
          </p:spPr>
          <p:txBody>
            <a:bodyPr wrap="square" rtlCol="0">
              <a:spAutoFit/>
            </a:bodyPr>
            <a:lstStyle/>
            <a:p>
              <a:r>
                <a:rPr lang="nl-NL" sz="1600">
                  <a:solidFill>
                    <a:schemeClr val="bg1"/>
                  </a:solidFill>
                </a:rPr>
                <a:t>Leerdoel</a:t>
              </a:r>
              <a:endParaRPr lang="nl-NL" sz="1600" dirty="0">
                <a:solidFill>
                  <a:schemeClr val="bg1"/>
                </a:solidFill>
              </a:endParaRPr>
            </a:p>
          </p:txBody>
        </p:sp>
        <p:sp>
          <p:nvSpPr>
            <p:cNvPr id="15" name="Tekstvak 14"/>
            <p:cNvSpPr txBox="1"/>
            <p:nvPr/>
          </p:nvSpPr>
          <p:spPr>
            <a:xfrm>
              <a:off x="4077401" y="6325758"/>
              <a:ext cx="1121834" cy="338554"/>
            </a:xfrm>
            <a:prstGeom prst="rect">
              <a:avLst/>
            </a:prstGeom>
            <a:noFill/>
          </p:spPr>
          <p:txBody>
            <a:bodyPr wrap="square" rtlCol="0">
              <a:spAutoFit/>
            </a:bodyPr>
            <a:lstStyle/>
            <a:p>
              <a:r>
                <a:rPr lang="nl-NL" sz="1600" dirty="0">
                  <a:solidFill>
                    <a:schemeClr val="bg1"/>
                  </a:solidFill>
                </a:rPr>
                <a:t>Opdracht</a:t>
              </a:r>
            </a:p>
          </p:txBody>
        </p:sp>
        <p:sp>
          <p:nvSpPr>
            <p:cNvPr id="16" name="Tekstvak 15"/>
            <p:cNvSpPr txBox="1"/>
            <p:nvPr/>
          </p:nvSpPr>
          <p:spPr>
            <a:xfrm>
              <a:off x="5490114" y="6354423"/>
              <a:ext cx="720178" cy="338554"/>
            </a:xfrm>
            <a:prstGeom prst="rect">
              <a:avLst/>
            </a:prstGeom>
            <a:noFill/>
          </p:spPr>
          <p:txBody>
            <a:bodyPr wrap="square" rtlCol="0">
              <a:spAutoFit/>
            </a:bodyPr>
            <a:lstStyle/>
            <a:p>
              <a:r>
                <a:rPr lang="nl-NL" sz="1600" dirty="0">
                  <a:solidFill>
                    <a:schemeClr val="bg1"/>
                  </a:solidFill>
                </a:rPr>
                <a:t>Audio</a:t>
              </a:r>
            </a:p>
          </p:txBody>
        </p:sp>
        <p:sp>
          <p:nvSpPr>
            <p:cNvPr id="17" name="Tekstvak 16"/>
            <p:cNvSpPr txBox="1"/>
            <p:nvPr/>
          </p:nvSpPr>
          <p:spPr>
            <a:xfrm>
              <a:off x="6515838" y="6330806"/>
              <a:ext cx="1217552" cy="338554"/>
            </a:xfrm>
            <a:prstGeom prst="rect">
              <a:avLst/>
            </a:prstGeom>
            <a:noFill/>
          </p:spPr>
          <p:txBody>
            <a:bodyPr wrap="square" rtlCol="0">
              <a:spAutoFit/>
            </a:bodyPr>
            <a:lstStyle/>
            <a:p>
              <a:r>
                <a:rPr lang="nl-NL" sz="1600" dirty="0">
                  <a:solidFill>
                    <a:schemeClr val="bg1"/>
                  </a:solidFill>
                </a:rPr>
                <a:t>Practicum</a:t>
              </a: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656" y="5255389"/>
              <a:ext cx="1076796" cy="993664"/>
            </a:xfrm>
            <a:prstGeom prst="rect">
              <a:avLst/>
            </a:prstGeom>
          </p:spPr>
        </p:pic>
        <p:pic>
          <p:nvPicPr>
            <p:cNvPr id="19" name="Afbeelding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002" y="5154804"/>
              <a:ext cx="1251105" cy="1154516"/>
            </a:xfrm>
            <a:prstGeom prst="rect">
              <a:avLst/>
            </a:prstGeom>
          </p:spPr>
        </p:pic>
        <p:pic>
          <p:nvPicPr>
            <p:cNvPr id="20" name="Afbeelding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115" y="5142976"/>
              <a:ext cx="1147022" cy="1058468"/>
            </a:xfrm>
            <a:prstGeom prst="rect">
              <a:avLst/>
            </a:prstGeom>
          </p:spPr>
        </p:pic>
        <p:pic>
          <p:nvPicPr>
            <p:cNvPr id="22" name="Afbeelding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949" y="5211082"/>
              <a:ext cx="1244168" cy="1148115"/>
            </a:xfrm>
            <a:prstGeom prst="rect">
              <a:avLst/>
            </a:prstGeom>
          </p:spPr>
        </p:pic>
        <p:pic>
          <p:nvPicPr>
            <p:cNvPr id="6" name="Afbeelding 5"/>
            <p:cNvPicPr>
              <a:picLocks noChangeAspect="1"/>
            </p:cNvPicPr>
            <p:nvPr/>
          </p:nvPicPr>
          <p:blipFill rotWithShape="1">
            <a:blip r:embed="rId7">
              <a:extLst>
                <a:ext uri="{28A0092B-C50C-407E-A947-70E740481C1C}">
                  <a14:useLocalDpi xmlns:a14="http://schemas.microsoft.com/office/drawing/2010/main" val="0"/>
                </a:ext>
              </a:extLst>
            </a:blip>
            <a:srcRect r="10967"/>
            <a:stretch/>
          </p:blipFill>
          <p:spPr>
            <a:xfrm>
              <a:off x="5292080" y="5156967"/>
              <a:ext cx="1131291" cy="1172554"/>
            </a:xfrm>
            <a:prstGeom prst="rect">
              <a:avLst/>
            </a:prstGeom>
          </p:spPr>
        </p:pic>
      </p:grpSp>
      <p:sp>
        <p:nvSpPr>
          <p:cNvPr id="12" name="Tijdelijke aanduiding voor dianummer 11"/>
          <p:cNvSpPr>
            <a:spLocks noGrp="1"/>
          </p:cNvSpPr>
          <p:nvPr>
            <p:ph type="sldNum" sz="quarter" idx="12"/>
          </p:nvPr>
        </p:nvSpPr>
        <p:spPr>
          <a:xfrm>
            <a:off x="7338488" y="6298742"/>
            <a:ext cx="2133600" cy="476250"/>
          </a:xfrm>
        </p:spPr>
        <p:txBody>
          <a:bodyPr/>
          <a:lstStyle/>
          <a:p>
            <a:fld id="{C743A66C-05BB-4A7A-BA60-CBCF9EE1333E}" type="slidenum">
              <a:rPr lang="nl-NL" altLang="nl-NL" smtClean="0"/>
              <a:pPr/>
              <a:t>0</a:t>
            </a:fld>
            <a:endParaRPr lang="nl-NL" altLang="nl-NL" dirty="0"/>
          </a:p>
        </p:txBody>
      </p:sp>
    </p:spTree>
    <p:extLst>
      <p:ext uri="{BB962C8B-B14F-4D97-AF65-F5344CB8AC3E}">
        <p14:creationId xmlns:p14="http://schemas.microsoft.com/office/powerpoint/2010/main" val="4191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1515598" y="711769"/>
            <a:ext cx="6656802" cy="646331"/>
          </a:xfrm>
          <a:prstGeom prst="rect">
            <a:avLst/>
          </a:prstGeom>
          <a:solidFill>
            <a:srgbClr val="FED23F"/>
          </a:solidFill>
        </p:spPr>
        <p:txBody>
          <a:bodyPr wrap="square">
            <a:spAutoFit/>
          </a:bodyPr>
          <a:lstStyle/>
          <a:p>
            <a:pPr marL="342900" indent="-342900">
              <a:buFont typeface="+mj-lt"/>
              <a:buAutoNum type="arabicPeriod" startAt="2"/>
            </a:pPr>
            <a:r>
              <a:rPr lang="nl-NL" dirty="0"/>
              <a:t>Je leert m.b.v. een </a:t>
            </a:r>
            <a:r>
              <a:rPr lang="nl-NL" u="sng" dirty="0"/>
              <a:t>bolletjestekening</a:t>
            </a:r>
            <a:r>
              <a:rPr lang="nl-NL" dirty="0"/>
              <a:t> wat er eigenlijk gebeurt bij het scheiden van stoffen.</a:t>
            </a:r>
          </a:p>
        </p:txBody>
      </p:sp>
      <p:grpSp>
        <p:nvGrpSpPr>
          <p:cNvPr id="40" name="Group 83"/>
          <p:cNvGrpSpPr>
            <a:grpSpLocks/>
          </p:cNvGrpSpPr>
          <p:nvPr/>
        </p:nvGrpSpPr>
        <p:grpSpPr bwMode="auto">
          <a:xfrm>
            <a:off x="1613595" y="2762705"/>
            <a:ext cx="421609" cy="454176"/>
            <a:chOff x="4479" y="593"/>
            <a:chExt cx="887" cy="887"/>
          </a:xfrm>
        </p:grpSpPr>
        <p:sp>
          <p:nvSpPr>
            <p:cNvPr id="49" name="Oval 84"/>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50" name="AutoShape 85"/>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51" name="Oval 86"/>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41" name="Group 87"/>
          <p:cNvGrpSpPr>
            <a:grpSpLocks/>
          </p:cNvGrpSpPr>
          <p:nvPr/>
        </p:nvGrpSpPr>
        <p:grpSpPr bwMode="auto">
          <a:xfrm>
            <a:off x="1196993" y="2696436"/>
            <a:ext cx="421609" cy="454176"/>
            <a:chOff x="4479" y="593"/>
            <a:chExt cx="887" cy="887"/>
          </a:xfrm>
        </p:grpSpPr>
        <p:sp>
          <p:nvSpPr>
            <p:cNvPr id="46"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47"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48"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42" name="Group 91"/>
          <p:cNvGrpSpPr>
            <a:grpSpLocks/>
          </p:cNvGrpSpPr>
          <p:nvPr/>
        </p:nvGrpSpPr>
        <p:grpSpPr bwMode="auto">
          <a:xfrm>
            <a:off x="1439512" y="3845165"/>
            <a:ext cx="421609" cy="454176"/>
            <a:chOff x="4479" y="593"/>
            <a:chExt cx="887" cy="887"/>
          </a:xfrm>
        </p:grpSpPr>
        <p:sp>
          <p:nvSpPr>
            <p:cNvPr id="43"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44"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45"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68" name="Group 30"/>
          <p:cNvGrpSpPr>
            <a:grpSpLocks/>
          </p:cNvGrpSpPr>
          <p:nvPr/>
        </p:nvGrpSpPr>
        <p:grpSpPr bwMode="auto">
          <a:xfrm>
            <a:off x="1247031" y="3221275"/>
            <a:ext cx="581175" cy="595331"/>
            <a:chOff x="886" y="548"/>
            <a:chExt cx="887" cy="887"/>
          </a:xfrm>
        </p:grpSpPr>
        <p:sp>
          <p:nvSpPr>
            <p:cNvPr id="69" name="Oval 31"/>
            <p:cNvSpPr>
              <a:spLocks noChangeArrowheads="1"/>
            </p:cNvSpPr>
            <p:nvPr/>
          </p:nvSpPr>
          <p:spPr bwMode="auto">
            <a:xfrm>
              <a:off x="886" y="548"/>
              <a:ext cx="887" cy="8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0" name="AutoShape 32"/>
            <p:cNvSpPr>
              <a:spLocks noChangeArrowheads="1"/>
            </p:cNvSpPr>
            <p:nvPr/>
          </p:nvSpPr>
          <p:spPr bwMode="auto">
            <a:xfrm rot="-5400000">
              <a:off x="1461" y="885"/>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1" name="Oval 33"/>
            <p:cNvSpPr>
              <a:spLocks noChangeArrowheads="1"/>
            </p:cNvSpPr>
            <p:nvPr/>
          </p:nvSpPr>
          <p:spPr bwMode="auto">
            <a:xfrm>
              <a:off x="1478" y="847"/>
              <a:ext cx="89" cy="27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76" name="Group 22"/>
          <p:cNvGrpSpPr>
            <a:grpSpLocks/>
          </p:cNvGrpSpPr>
          <p:nvPr/>
        </p:nvGrpSpPr>
        <p:grpSpPr bwMode="auto">
          <a:xfrm>
            <a:off x="750038" y="2852874"/>
            <a:ext cx="332266" cy="307291"/>
            <a:chOff x="886" y="534"/>
            <a:chExt cx="887" cy="887"/>
          </a:xfrm>
          <a:solidFill>
            <a:srgbClr val="92D050"/>
          </a:solidFill>
        </p:grpSpPr>
        <p:sp>
          <p:nvSpPr>
            <p:cNvPr id="77" name="Oval 23"/>
            <p:cNvSpPr>
              <a:spLocks noChangeArrowheads="1"/>
            </p:cNvSpPr>
            <p:nvPr/>
          </p:nvSpPr>
          <p:spPr bwMode="auto">
            <a:xfrm>
              <a:off x="886" y="534"/>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8"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9"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84" name="Group 22"/>
          <p:cNvGrpSpPr>
            <a:grpSpLocks/>
          </p:cNvGrpSpPr>
          <p:nvPr/>
        </p:nvGrpSpPr>
        <p:grpSpPr bwMode="auto">
          <a:xfrm>
            <a:off x="2010173" y="3079304"/>
            <a:ext cx="332266" cy="307291"/>
            <a:chOff x="886" y="548"/>
            <a:chExt cx="887" cy="887"/>
          </a:xfrm>
          <a:solidFill>
            <a:srgbClr val="92D050"/>
          </a:solidFill>
        </p:grpSpPr>
        <p:sp>
          <p:nvSpPr>
            <p:cNvPr id="85"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6"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7"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88" name="Group 22"/>
          <p:cNvGrpSpPr>
            <a:grpSpLocks/>
          </p:cNvGrpSpPr>
          <p:nvPr/>
        </p:nvGrpSpPr>
        <p:grpSpPr bwMode="auto">
          <a:xfrm>
            <a:off x="857076" y="3174280"/>
            <a:ext cx="332266" cy="307291"/>
            <a:chOff x="886" y="548"/>
            <a:chExt cx="887" cy="887"/>
          </a:xfrm>
          <a:solidFill>
            <a:srgbClr val="92D050"/>
          </a:solidFill>
        </p:grpSpPr>
        <p:sp>
          <p:nvSpPr>
            <p:cNvPr id="89"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90"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91"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92" name="Group 22"/>
          <p:cNvGrpSpPr>
            <a:grpSpLocks/>
          </p:cNvGrpSpPr>
          <p:nvPr/>
        </p:nvGrpSpPr>
        <p:grpSpPr bwMode="auto">
          <a:xfrm>
            <a:off x="1893469" y="3385727"/>
            <a:ext cx="332266" cy="307291"/>
            <a:chOff x="886" y="548"/>
            <a:chExt cx="887" cy="887"/>
          </a:xfrm>
          <a:solidFill>
            <a:srgbClr val="92D050"/>
          </a:solidFill>
        </p:grpSpPr>
        <p:sp>
          <p:nvSpPr>
            <p:cNvPr id="93"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94"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95"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96" name="Group 30"/>
          <p:cNvGrpSpPr>
            <a:grpSpLocks/>
          </p:cNvGrpSpPr>
          <p:nvPr/>
        </p:nvGrpSpPr>
        <p:grpSpPr bwMode="auto">
          <a:xfrm>
            <a:off x="2356448" y="2762705"/>
            <a:ext cx="581175" cy="595331"/>
            <a:chOff x="886" y="548"/>
            <a:chExt cx="887" cy="887"/>
          </a:xfrm>
        </p:grpSpPr>
        <p:sp>
          <p:nvSpPr>
            <p:cNvPr id="97" name="Oval 31"/>
            <p:cNvSpPr>
              <a:spLocks noChangeArrowheads="1"/>
            </p:cNvSpPr>
            <p:nvPr/>
          </p:nvSpPr>
          <p:spPr bwMode="auto">
            <a:xfrm>
              <a:off x="886" y="548"/>
              <a:ext cx="887" cy="8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98" name="AutoShape 32"/>
            <p:cNvSpPr>
              <a:spLocks noChangeArrowheads="1"/>
            </p:cNvSpPr>
            <p:nvPr/>
          </p:nvSpPr>
          <p:spPr bwMode="auto">
            <a:xfrm rot="-5400000">
              <a:off x="1461" y="885"/>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99" name="Oval 33"/>
            <p:cNvSpPr>
              <a:spLocks noChangeArrowheads="1"/>
            </p:cNvSpPr>
            <p:nvPr/>
          </p:nvSpPr>
          <p:spPr bwMode="auto">
            <a:xfrm>
              <a:off x="1478" y="847"/>
              <a:ext cx="89" cy="27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00" name="Group 30"/>
          <p:cNvGrpSpPr>
            <a:grpSpLocks/>
          </p:cNvGrpSpPr>
          <p:nvPr/>
        </p:nvGrpSpPr>
        <p:grpSpPr bwMode="auto">
          <a:xfrm>
            <a:off x="2229554" y="3462427"/>
            <a:ext cx="581175" cy="595331"/>
            <a:chOff x="886" y="548"/>
            <a:chExt cx="887" cy="887"/>
          </a:xfrm>
        </p:grpSpPr>
        <p:sp>
          <p:nvSpPr>
            <p:cNvPr id="101" name="Oval 31"/>
            <p:cNvSpPr>
              <a:spLocks noChangeArrowheads="1"/>
            </p:cNvSpPr>
            <p:nvPr/>
          </p:nvSpPr>
          <p:spPr bwMode="auto">
            <a:xfrm>
              <a:off x="886" y="548"/>
              <a:ext cx="887" cy="8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02" name="AutoShape 32"/>
            <p:cNvSpPr>
              <a:spLocks noChangeArrowheads="1"/>
            </p:cNvSpPr>
            <p:nvPr/>
          </p:nvSpPr>
          <p:spPr bwMode="auto">
            <a:xfrm rot="-5400000">
              <a:off x="1461" y="885"/>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03" name="Oval 33"/>
            <p:cNvSpPr>
              <a:spLocks noChangeArrowheads="1"/>
            </p:cNvSpPr>
            <p:nvPr/>
          </p:nvSpPr>
          <p:spPr bwMode="auto">
            <a:xfrm>
              <a:off x="1478" y="847"/>
              <a:ext cx="89" cy="27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04" name="Group 91"/>
          <p:cNvGrpSpPr>
            <a:grpSpLocks/>
          </p:cNvGrpSpPr>
          <p:nvPr/>
        </p:nvGrpSpPr>
        <p:grpSpPr bwMode="auto">
          <a:xfrm>
            <a:off x="1873765" y="3894435"/>
            <a:ext cx="421609" cy="454176"/>
            <a:chOff x="4479" y="593"/>
            <a:chExt cx="887" cy="887"/>
          </a:xfrm>
        </p:grpSpPr>
        <p:sp>
          <p:nvSpPr>
            <p:cNvPr id="105"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06"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07"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sp>
        <p:nvSpPr>
          <p:cNvPr id="108" name="Pijl links 107"/>
          <p:cNvSpPr/>
          <p:nvPr/>
        </p:nvSpPr>
        <p:spPr>
          <a:xfrm>
            <a:off x="3218244" y="3241244"/>
            <a:ext cx="483064" cy="128033"/>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9" name="Group 83"/>
          <p:cNvGrpSpPr>
            <a:grpSpLocks/>
          </p:cNvGrpSpPr>
          <p:nvPr/>
        </p:nvGrpSpPr>
        <p:grpSpPr bwMode="auto">
          <a:xfrm>
            <a:off x="4006375" y="2880590"/>
            <a:ext cx="421609" cy="404394"/>
            <a:chOff x="4479" y="593"/>
            <a:chExt cx="887" cy="887"/>
          </a:xfrm>
        </p:grpSpPr>
        <p:sp>
          <p:nvSpPr>
            <p:cNvPr id="110" name="Oval 84"/>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11" name="AutoShape 85"/>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12" name="Oval 86"/>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13" name="Group 87"/>
          <p:cNvGrpSpPr>
            <a:grpSpLocks/>
          </p:cNvGrpSpPr>
          <p:nvPr/>
        </p:nvGrpSpPr>
        <p:grpSpPr bwMode="auto">
          <a:xfrm>
            <a:off x="4410949" y="2715417"/>
            <a:ext cx="421609" cy="404394"/>
            <a:chOff x="4479" y="593"/>
            <a:chExt cx="887" cy="887"/>
          </a:xfrm>
        </p:grpSpPr>
        <p:sp>
          <p:nvSpPr>
            <p:cNvPr id="114"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15"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16"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17" name="Group 91"/>
          <p:cNvGrpSpPr>
            <a:grpSpLocks/>
          </p:cNvGrpSpPr>
          <p:nvPr/>
        </p:nvGrpSpPr>
        <p:grpSpPr bwMode="auto">
          <a:xfrm>
            <a:off x="4033795" y="3358036"/>
            <a:ext cx="421609" cy="404394"/>
            <a:chOff x="4479" y="593"/>
            <a:chExt cx="887" cy="887"/>
          </a:xfrm>
        </p:grpSpPr>
        <p:sp>
          <p:nvSpPr>
            <p:cNvPr id="118"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19"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20"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21" name="Group 91"/>
          <p:cNvGrpSpPr>
            <a:grpSpLocks/>
          </p:cNvGrpSpPr>
          <p:nvPr/>
        </p:nvGrpSpPr>
        <p:grpSpPr bwMode="auto">
          <a:xfrm>
            <a:off x="4435488" y="3180503"/>
            <a:ext cx="421609" cy="404394"/>
            <a:chOff x="4479" y="593"/>
            <a:chExt cx="887" cy="887"/>
          </a:xfrm>
        </p:grpSpPr>
        <p:sp>
          <p:nvSpPr>
            <p:cNvPr id="122"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23"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24"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25" name="Group 30"/>
          <p:cNvGrpSpPr>
            <a:grpSpLocks/>
          </p:cNvGrpSpPr>
          <p:nvPr/>
        </p:nvGrpSpPr>
        <p:grpSpPr bwMode="auto">
          <a:xfrm>
            <a:off x="5444856" y="3089254"/>
            <a:ext cx="500902" cy="507008"/>
            <a:chOff x="886" y="548"/>
            <a:chExt cx="887" cy="887"/>
          </a:xfrm>
        </p:grpSpPr>
        <p:sp>
          <p:nvSpPr>
            <p:cNvPr id="126" name="Oval 31"/>
            <p:cNvSpPr>
              <a:spLocks noChangeArrowheads="1"/>
            </p:cNvSpPr>
            <p:nvPr/>
          </p:nvSpPr>
          <p:spPr bwMode="auto">
            <a:xfrm>
              <a:off x="886" y="548"/>
              <a:ext cx="887" cy="8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27" name="AutoShape 32"/>
            <p:cNvSpPr>
              <a:spLocks noChangeArrowheads="1"/>
            </p:cNvSpPr>
            <p:nvPr/>
          </p:nvSpPr>
          <p:spPr bwMode="auto">
            <a:xfrm rot="-5400000">
              <a:off x="1461" y="885"/>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28" name="Oval 33"/>
            <p:cNvSpPr>
              <a:spLocks noChangeArrowheads="1"/>
            </p:cNvSpPr>
            <p:nvPr/>
          </p:nvSpPr>
          <p:spPr bwMode="auto">
            <a:xfrm>
              <a:off x="1478" y="847"/>
              <a:ext cx="89" cy="27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29" name="Group 30"/>
          <p:cNvGrpSpPr>
            <a:grpSpLocks/>
          </p:cNvGrpSpPr>
          <p:nvPr/>
        </p:nvGrpSpPr>
        <p:grpSpPr bwMode="auto">
          <a:xfrm>
            <a:off x="5969209" y="2762705"/>
            <a:ext cx="500902" cy="507008"/>
            <a:chOff x="886" y="548"/>
            <a:chExt cx="887" cy="887"/>
          </a:xfrm>
        </p:grpSpPr>
        <p:sp>
          <p:nvSpPr>
            <p:cNvPr id="130" name="Oval 31"/>
            <p:cNvSpPr>
              <a:spLocks noChangeArrowheads="1"/>
            </p:cNvSpPr>
            <p:nvPr/>
          </p:nvSpPr>
          <p:spPr bwMode="auto">
            <a:xfrm>
              <a:off x="886" y="548"/>
              <a:ext cx="887" cy="8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31" name="AutoShape 32"/>
            <p:cNvSpPr>
              <a:spLocks noChangeArrowheads="1"/>
            </p:cNvSpPr>
            <p:nvPr/>
          </p:nvSpPr>
          <p:spPr bwMode="auto">
            <a:xfrm rot="-5400000">
              <a:off x="1461" y="885"/>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32" name="Oval 33"/>
            <p:cNvSpPr>
              <a:spLocks noChangeArrowheads="1"/>
            </p:cNvSpPr>
            <p:nvPr/>
          </p:nvSpPr>
          <p:spPr bwMode="auto">
            <a:xfrm>
              <a:off x="1478" y="847"/>
              <a:ext cx="89" cy="27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33" name="Group 30"/>
          <p:cNvGrpSpPr>
            <a:grpSpLocks/>
          </p:cNvGrpSpPr>
          <p:nvPr/>
        </p:nvGrpSpPr>
        <p:grpSpPr bwMode="auto">
          <a:xfrm>
            <a:off x="6008670" y="3352304"/>
            <a:ext cx="500902" cy="507008"/>
            <a:chOff x="886" y="548"/>
            <a:chExt cx="887" cy="887"/>
          </a:xfrm>
        </p:grpSpPr>
        <p:sp>
          <p:nvSpPr>
            <p:cNvPr id="134" name="Oval 31"/>
            <p:cNvSpPr>
              <a:spLocks noChangeArrowheads="1"/>
            </p:cNvSpPr>
            <p:nvPr/>
          </p:nvSpPr>
          <p:spPr bwMode="auto">
            <a:xfrm>
              <a:off x="886" y="548"/>
              <a:ext cx="887" cy="8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35" name="AutoShape 32"/>
            <p:cNvSpPr>
              <a:spLocks noChangeArrowheads="1"/>
            </p:cNvSpPr>
            <p:nvPr/>
          </p:nvSpPr>
          <p:spPr bwMode="auto">
            <a:xfrm rot="-5400000">
              <a:off x="1461" y="885"/>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36" name="Oval 33"/>
            <p:cNvSpPr>
              <a:spLocks noChangeArrowheads="1"/>
            </p:cNvSpPr>
            <p:nvPr/>
          </p:nvSpPr>
          <p:spPr bwMode="auto">
            <a:xfrm>
              <a:off x="1478" y="847"/>
              <a:ext cx="89" cy="27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37" name="Group 22"/>
          <p:cNvGrpSpPr>
            <a:grpSpLocks/>
          </p:cNvGrpSpPr>
          <p:nvPr/>
        </p:nvGrpSpPr>
        <p:grpSpPr bwMode="auto">
          <a:xfrm>
            <a:off x="7605311" y="2832798"/>
            <a:ext cx="338360" cy="295279"/>
            <a:chOff x="886" y="548"/>
            <a:chExt cx="887" cy="887"/>
          </a:xfrm>
          <a:solidFill>
            <a:srgbClr val="92D050"/>
          </a:solidFill>
        </p:grpSpPr>
        <p:sp>
          <p:nvSpPr>
            <p:cNvPr id="138"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39"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40"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41" name="Group 22"/>
          <p:cNvGrpSpPr>
            <a:grpSpLocks/>
          </p:cNvGrpSpPr>
          <p:nvPr/>
        </p:nvGrpSpPr>
        <p:grpSpPr bwMode="auto">
          <a:xfrm>
            <a:off x="7667383" y="3144638"/>
            <a:ext cx="338360" cy="295279"/>
            <a:chOff x="886" y="548"/>
            <a:chExt cx="887" cy="887"/>
          </a:xfrm>
          <a:solidFill>
            <a:srgbClr val="92D050"/>
          </a:solidFill>
        </p:grpSpPr>
        <p:sp>
          <p:nvSpPr>
            <p:cNvPr id="142"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43"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44"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45" name="Group 22"/>
          <p:cNvGrpSpPr>
            <a:grpSpLocks/>
          </p:cNvGrpSpPr>
          <p:nvPr/>
        </p:nvGrpSpPr>
        <p:grpSpPr bwMode="auto">
          <a:xfrm>
            <a:off x="7185990" y="3104473"/>
            <a:ext cx="338360" cy="295279"/>
            <a:chOff x="886" y="548"/>
            <a:chExt cx="887" cy="887"/>
          </a:xfrm>
          <a:solidFill>
            <a:srgbClr val="92D050"/>
          </a:solidFill>
        </p:grpSpPr>
        <p:sp>
          <p:nvSpPr>
            <p:cNvPr id="146"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47"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48"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49" name="Group 22"/>
          <p:cNvGrpSpPr>
            <a:grpSpLocks/>
          </p:cNvGrpSpPr>
          <p:nvPr/>
        </p:nvGrpSpPr>
        <p:grpSpPr bwMode="auto">
          <a:xfrm>
            <a:off x="7264572" y="3412191"/>
            <a:ext cx="338360" cy="295279"/>
            <a:chOff x="886" y="548"/>
            <a:chExt cx="887" cy="887"/>
          </a:xfrm>
          <a:solidFill>
            <a:srgbClr val="92D050"/>
          </a:solidFill>
        </p:grpSpPr>
        <p:sp>
          <p:nvSpPr>
            <p:cNvPr id="150"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51" name="AutoShape 24"/>
            <p:cNvSpPr>
              <a:spLocks noChangeArrowheads="1"/>
            </p:cNvSpPr>
            <p:nvPr/>
          </p:nvSpPr>
          <p:spPr bwMode="auto">
            <a:xfrm rot="-5400000">
              <a:off x="1461" y="885"/>
              <a:ext cx="265" cy="199"/>
            </a:xfrm>
            <a:prstGeom prst="can">
              <a:avLst>
                <a:gd name="adj" fmla="val 37454"/>
              </a:avLst>
            </a:prstGeom>
            <a:solidFill>
              <a:schemeClr val="accent5"/>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52"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sp>
        <p:nvSpPr>
          <p:cNvPr id="153" name="Plus 152"/>
          <p:cNvSpPr/>
          <p:nvPr/>
        </p:nvSpPr>
        <p:spPr>
          <a:xfrm>
            <a:off x="5004048" y="3158632"/>
            <a:ext cx="326275" cy="315423"/>
          </a:xfrm>
          <a:prstGeom prst="mathPlus">
            <a:avLst>
              <a:gd name="adj1" fmla="val 4813"/>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4" name="Plus 153"/>
          <p:cNvSpPr/>
          <p:nvPr/>
        </p:nvSpPr>
        <p:spPr>
          <a:xfrm>
            <a:off x="6747409" y="3158632"/>
            <a:ext cx="326275" cy="315423"/>
          </a:xfrm>
          <a:prstGeom prst="mathPlus">
            <a:avLst>
              <a:gd name="adj1" fmla="val 4813"/>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5" name="Tekstvak 154">
            <a:extLst>
              <a:ext uri="{FF2B5EF4-FFF2-40B4-BE49-F238E27FC236}">
                <a16:creationId xmlns:a16="http://schemas.microsoft.com/office/drawing/2014/main" id="{F3B18121-A0AA-4661-BA96-583CE4C14E5A}"/>
              </a:ext>
            </a:extLst>
          </p:cNvPr>
          <p:cNvSpPr txBox="1"/>
          <p:nvPr/>
        </p:nvSpPr>
        <p:spPr>
          <a:xfrm>
            <a:off x="1078841" y="4454814"/>
            <a:ext cx="1255293" cy="400110"/>
          </a:xfrm>
          <a:prstGeom prst="rect">
            <a:avLst/>
          </a:prstGeom>
          <a:noFill/>
        </p:spPr>
        <p:txBody>
          <a:bodyPr wrap="square" rtlCol="0">
            <a:spAutoFit/>
          </a:bodyPr>
          <a:lstStyle/>
          <a:p>
            <a:r>
              <a:rPr lang="nl-NL" sz="2000" b="1" i="1">
                <a:solidFill>
                  <a:schemeClr val="bg1"/>
                </a:solidFill>
              </a:rPr>
              <a:t>Mengsel</a:t>
            </a:r>
            <a:endParaRPr lang="nl-NL" sz="2000" b="1" i="1" dirty="0">
              <a:solidFill>
                <a:schemeClr val="bg1"/>
              </a:solidFill>
            </a:endParaRPr>
          </a:p>
        </p:txBody>
      </p:sp>
      <p:sp>
        <p:nvSpPr>
          <p:cNvPr id="156" name="Tekstvak 155">
            <a:extLst>
              <a:ext uri="{FF2B5EF4-FFF2-40B4-BE49-F238E27FC236}">
                <a16:creationId xmlns:a16="http://schemas.microsoft.com/office/drawing/2014/main" id="{F3B18121-A0AA-4661-BA96-583CE4C14E5A}"/>
              </a:ext>
            </a:extLst>
          </p:cNvPr>
          <p:cNvSpPr txBox="1"/>
          <p:nvPr/>
        </p:nvSpPr>
        <p:spPr>
          <a:xfrm>
            <a:off x="3923955" y="4460377"/>
            <a:ext cx="951015" cy="400110"/>
          </a:xfrm>
          <a:prstGeom prst="rect">
            <a:avLst/>
          </a:prstGeom>
          <a:noFill/>
        </p:spPr>
        <p:txBody>
          <a:bodyPr wrap="square" rtlCol="0">
            <a:spAutoFit/>
          </a:bodyPr>
          <a:lstStyle/>
          <a:p>
            <a:r>
              <a:rPr lang="nl-NL" sz="2000" b="1" i="1" dirty="0">
                <a:solidFill>
                  <a:schemeClr val="bg1"/>
                </a:solidFill>
              </a:rPr>
              <a:t>Stof A</a:t>
            </a:r>
          </a:p>
        </p:txBody>
      </p:sp>
      <p:sp>
        <p:nvSpPr>
          <p:cNvPr id="157" name="Tekstvak 156">
            <a:extLst>
              <a:ext uri="{FF2B5EF4-FFF2-40B4-BE49-F238E27FC236}">
                <a16:creationId xmlns:a16="http://schemas.microsoft.com/office/drawing/2014/main" id="{F3B18121-A0AA-4661-BA96-583CE4C14E5A}"/>
              </a:ext>
            </a:extLst>
          </p:cNvPr>
          <p:cNvSpPr txBox="1"/>
          <p:nvPr/>
        </p:nvSpPr>
        <p:spPr>
          <a:xfrm>
            <a:off x="5580112" y="4469050"/>
            <a:ext cx="951015" cy="400110"/>
          </a:xfrm>
          <a:prstGeom prst="rect">
            <a:avLst/>
          </a:prstGeom>
          <a:noFill/>
        </p:spPr>
        <p:txBody>
          <a:bodyPr wrap="square" rtlCol="0">
            <a:spAutoFit/>
          </a:bodyPr>
          <a:lstStyle/>
          <a:p>
            <a:r>
              <a:rPr lang="nl-NL" sz="2000" b="1" i="1">
                <a:solidFill>
                  <a:schemeClr val="bg1"/>
                </a:solidFill>
              </a:rPr>
              <a:t>Stof B</a:t>
            </a:r>
            <a:endParaRPr lang="nl-NL" sz="2000" b="1" i="1" dirty="0">
              <a:solidFill>
                <a:schemeClr val="bg1"/>
              </a:solidFill>
            </a:endParaRPr>
          </a:p>
        </p:txBody>
      </p:sp>
      <p:sp>
        <p:nvSpPr>
          <p:cNvPr id="158" name="Tekstvak 157">
            <a:extLst>
              <a:ext uri="{FF2B5EF4-FFF2-40B4-BE49-F238E27FC236}">
                <a16:creationId xmlns:a16="http://schemas.microsoft.com/office/drawing/2014/main" id="{F3B18121-A0AA-4661-BA96-583CE4C14E5A}"/>
              </a:ext>
            </a:extLst>
          </p:cNvPr>
          <p:cNvSpPr txBox="1"/>
          <p:nvPr/>
        </p:nvSpPr>
        <p:spPr>
          <a:xfrm>
            <a:off x="7164288" y="4469050"/>
            <a:ext cx="951015" cy="400110"/>
          </a:xfrm>
          <a:prstGeom prst="rect">
            <a:avLst/>
          </a:prstGeom>
          <a:noFill/>
        </p:spPr>
        <p:txBody>
          <a:bodyPr wrap="square" rtlCol="0">
            <a:spAutoFit/>
          </a:bodyPr>
          <a:lstStyle/>
          <a:p>
            <a:r>
              <a:rPr lang="nl-NL" sz="2000" b="1" i="1" dirty="0">
                <a:solidFill>
                  <a:schemeClr val="bg1"/>
                </a:solidFill>
              </a:rPr>
              <a:t>Stof C</a:t>
            </a:r>
          </a:p>
        </p:txBody>
      </p:sp>
      <p:sp>
        <p:nvSpPr>
          <p:cNvPr id="159" name="Tekstvak 158"/>
          <p:cNvSpPr txBox="1"/>
          <p:nvPr/>
        </p:nvSpPr>
        <p:spPr>
          <a:xfrm>
            <a:off x="1496609" y="1831235"/>
            <a:ext cx="6675791" cy="507831"/>
          </a:xfrm>
          <a:prstGeom prst="rect">
            <a:avLst/>
          </a:prstGeom>
          <a:solidFill>
            <a:srgbClr val="696969"/>
          </a:solidFill>
          <a:ln>
            <a:solidFill>
              <a:srgbClr val="00B0F0"/>
            </a:solidFill>
          </a:ln>
        </p:spPr>
        <p:txBody>
          <a:bodyPr wrap="square" rtlCol="0">
            <a:spAutoFit/>
          </a:bodyPr>
          <a:lstStyle/>
          <a:p>
            <a:pPr>
              <a:lnSpc>
                <a:spcPct val="150000"/>
              </a:lnSpc>
            </a:pPr>
            <a:r>
              <a:rPr lang="nl-NL" dirty="0">
                <a:solidFill>
                  <a:schemeClr val="bg1"/>
                </a:solidFill>
              </a:rPr>
              <a:t>Hier zien we een voorbeeld van het scheiden van </a:t>
            </a:r>
            <a:r>
              <a:rPr lang="nl-NL">
                <a:solidFill>
                  <a:schemeClr val="bg1"/>
                </a:solidFill>
              </a:rPr>
              <a:t>een mengsel:</a:t>
            </a:r>
            <a:endParaRPr lang="nl-NL" dirty="0">
              <a:solidFill>
                <a:schemeClr val="bg1"/>
              </a:solidFill>
            </a:endParaRPr>
          </a:p>
        </p:txBody>
      </p:sp>
      <p:grpSp>
        <p:nvGrpSpPr>
          <p:cNvPr id="2" name="Groeperen 1"/>
          <p:cNvGrpSpPr/>
          <p:nvPr/>
        </p:nvGrpSpPr>
        <p:grpSpPr>
          <a:xfrm>
            <a:off x="251520" y="141195"/>
            <a:ext cx="936104" cy="1224136"/>
            <a:chOff x="554843" y="4236380"/>
            <a:chExt cx="1246461" cy="1496876"/>
          </a:xfrm>
        </p:grpSpPr>
        <p:sp>
          <p:nvSpPr>
            <p:cNvPr id="3" name="Rechthoek 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4" name="Tekstvak 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6" name="Tijdelijke aanduiding voor dianummer 5"/>
          <p:cNvSpPr>
            <a:spLocks noGrp="1"/>
          </p:cNvSpPr>
          <p:nvPr>
            <p:ph type="sldNum" sz="quarter" idx="12"/>
          </p:nvPr>
        </p:nvSpPr>
        <p:spPr/>
        <p:txBody>
          <a:bodyPr/>
          <a:lstStyle/>
          <a:p>
            <a:fld id="{C743A66C-05BB-4A7A-BA60-CBCF9EE1333E}" type="slidenum">
              <a:rPr lang="nl-NL" altLang="nl-NL" smtClean="0"/>
              <a:pPr/>
              <a:t>9</a:t>
            </a:fld>
            <a:endParaRPr lang="nl-NL" altLang="nl-NL"/>
          </a:p>
        </p:txBody>
      </p:sp>
    </p:spTree>
    <p:extLst>
      <p:ext uri="{BB962C8B-B14F-4D97-AF65-F5344CB8AC3E}">
        <p14:creationId xmlns:p14="http://schemas.microsoft.com/office/powerpoint/2010/main" val="171362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eperen 235"/>
          <p:cNvGrpSpPr/>
          <p:nvPr/>
        </p:nvGrpSpPr>
        <p:grpSpPr>
          <a:xfrm>
            <a:off x="539551" y="2780928"/>
            <a:ext cx="2486967" cy="1287138"/>
            <a:chOff x="3187261" y="1945667"/>
            <a:chExt cx="2756216" cy="1406747"/>
          </a:xfrm>
        </p:grpSpPr>
        <p:sp>
          <p:nvSpPr>
            <p:cNvPr id="168" name="Rechthoek 167"/>
            <p:cNvSpPr/>
            <p:nvPr/>
          </p:nvSpPr>
          <p:spPr>
            <a:xfrm>
              <a:off x="3187261" y="1945667"/>
              <a:ext cx="2756216" cy="1406747"/>
            </a:xfrm>
            <a:prstGeom prst="rect">
              <a:avLst/>
            </a:prstGeom>
            <a:solidFill>
              <a:schemeClr val="bg2">
                <a:lumMod val="75000"/>
                <a:alpha val="7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3" name="Group 22"/>
            <p:cNvGrpSpPr>
              <a:grpSpLocks/>
            </p:cNvGrpSpPr>
            <p:nvPr/>
          </p:nvGrpSpPr>
          <p:grpSpPr bwMode="auto">
            <a:xfrm>
              <a:off x="3228386" y="2187814"/>
              <a:ext cx="357670" cy="312046"/>
              <a:chOff x="886" y="548"/>
              <a:chExt cx="887" cy="887"/>
            </a:xfrm>
            <a:solidFill>
              <a:srgbClr val="FDC432"/>
            </a:solidFill>
          </p:grpSpPr>
          <p:sp>
            <p:nvSpPr>
              <p:cNvPr id="114"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15"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16"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17" name="Group 22"/>
            <p:cNvGrpSpPr>
              <a:grpSpLocks/>
            </p:cNvGrpSpPr>
            <p:nvPr/>
          </p:nvGrpSpPr>
          <p:grpSpPr bwMode="auto">
            <a:xfrm>
              <a:off x="3225417" y="2761885"/>
              <a:ext cx="357670" cy="312046"/>
              <a:chOff x="886" y="534"/>
              <a:chExt cx="887" cy="887"/>
            </a:xfrm>
            <a:solidFill>
              <a:srgbClr val="FDC432"/>
            </a:solidFill>
          </p:grpSpPr>
          <p:sp>
            <p:nvSpPr>
              <p:cNvPr id="118" name="Oval 23"/>
              <p:cNvSpPr>
                <a:spLocks noChangeArrowheads="1"/>
              </p:cNvSpPr>
              <p:nvPr/>
            </p:nvSpPr>
            <p:spPr bwMode="auto">
              <a:xfrm>
                <a:off x="886" y="534"/>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19"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20"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21" name="Group 22"/>
            <p:cNvGrpSpPr>
              <a:grpSpLocks/>
            </p:cNvGrpSpPr>
            <p:nvPr/>
          </p:nvGrpSpPr>
          <p:grpSpPr bwMode="auto">
            <a:xfrm>
              <a:off x="3458946" y="2463486"/>
              <a:ext cx="357670" cy="312046"/>
              <a:chOff x="886" y="548"/>
              <a:chExt cx="887" cy="887"/>
            </a:xfrm>
            <a:solidFill>
              <a:srgbClr val="FDC432"/>
            </a:solidFill>
          </p:grpSpPr>
          <p:sp>
            <p:nvSpPr>
              <p:cNvPr id="122"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23"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24"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sp>
          <p:nvSpPr>
            <p:cNvPr id="173" name="Pijl links 172"/>
            <p:cNvSpPr/>
            <p:nvPr/>
          </p:nvSpPr>
          <p:spPr>
            <a:xfrm>
              <a:off x="4613017" y="2578812"/>
              <a:ext cx="450277" cy="12982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4" name="Group 87"/>
            <p:cNvGrpSpPr>
              <a:grpSpLocks/>
            </p:cNvGrpSpPr>
            <p:nvPr/>
          </p:nvGrpSpPr>
          <p:grpSpPr bwMode="auto">
            <a:xfrm>
              <a:off x="4254411" y="2557964"/>
              <a:ext cx="270258" cy="275672"/>
              <a:chOff x="4479" y="593"/>
              <a:chExt cx="887" cy="887"/>
            </a:xfrm>
          </p:grpSpPr>
          <p:sp>
            <p:nvSpPr>
              <p:cNvPr id="195"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96"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97"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98" name="Group 91"/>
            <p:cNvGrpSpPr>
              <a:grpSpLocks/>
            </p:cNvGrpSpPr>
            <p:nvPr/>
          </p:nvGrpSpPr>
          <p:grpSpPr bwMode="auto">
            <a:xfrm>
              <a:off x="4195424" y="2224188"/>
              <a:ext cx="270258" cy="275672"/>
              <a:chOff x="4479" y="593"/>
              <a:chExt cx="887" cy="887"/>
            </a:xfrm>
          </p:grpSpPr>
          <p:sp>
            <p:nvSpPr>
              <p:cNvPr id="199"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00"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01"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202" name="Group 91"/>
            <p:cNvGrpSpPr>
              <a:grpSpLocks/>
            </p:cNvGrpSpPr>
            <p:nvPr/>
          </p:nvGrpSpPr>
          <p:grpSpPr bwMode="auto">
            <a:xfrm>
              <a:off x="4164339" y="2874363"/>
              <a:ext cx="270258" cy="275672"/>
              <a:chOff x="4479" y="593"/>
              <a:chExt cx="887" cy="887"/>
            </a:xfrm>
          </p:grpSpPr>
          <p:sp>
            <p:nvSpPr>
              <p:cNvPr id="203"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04"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05"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sp>
          <p:nvSpPr>
            <p:cNvPr id="206" name="Plus 205"/>
            <p:cNvSpPr/>
            <p:nvPr/>
          </p:nvSpPr>
          <p:spPr>
            <a:xfrm>
              <a:off x="3854772" y="2511795"/>
              <a:ext cx="321536" cy="263861"/>
            </a:xfrm>
            <a:prstGeom prst="mathPlus">
              <a:avLst>
                <a:gd name="adj1" fmla="val 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grpSp>
          <p:nvGrpSpPr>
            <p:cNvPr id="207" name="Group 22"/>
            <p:cNvGrpSpPr>
              <a:grpSpLocks/>
            </p:cNvGrpSpPr>
            <p:nvPr/>
          </p:nvGrpSpPr>
          <p:grpSpPr bwMode="auto">
            <a:xfrm>
              <a:off x="5145584" y="2165912"/>
              <a:ext cx="357670" cy="312046"/>
              <a:chOff x="886" y="548"/>
              <a:chExt cx="887" cy="887"/>
            </a:xfrm>
            <a:solidFill>
              <a:srgbClr val="FDC432"/>
            </a:solidFill>
          </p:grpSpPr>
          <p:sp>
            <p:nvSpPr>
              <p:cNvPr id="208"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09"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0"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211" name="Group 22"/>
            <p:cNvGrpSpPr>
              <a:grpSpLocks/>
            </p:cNvGrpSpPr>
            <p:nvPr/>
          </p:nvGrpSpPr>
          <p:grpSpPr bwMode="auto">
            <a:xfrm>
              <a:off x="5123943" y="2786128"/>
              <a:ext cx="357670" cy="312046"/>
              <a:chOff x="886" y="534"/>
              <a:chExt cx="887" cy="887"/>
            </a:xfrm>
            <a:solidFill>
              <a:srgbClr val="FDC432"/>
            </a:solidFill>
          </p:grpSpPr>
          <p:sp>
            <p:nvSpPr>
              <p:cNvPr id="212" name="Oval 23"/>
              <p:cNvSpPr>
                <a:spLocks noChangeArrowheads="1"/>
              </p:cNvSpPr>
              <p:nvPr/>
            </p:nvSpPr>
            <p:spPr bwMode="auto">
              <a:xfrm>
                <a:off x="886" y="534"/>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3"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4"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215" name="Group 22"/>
            <p:cNvGrpSpPr>
              <a:grpSpLocks/>
            </p:cNvGrpSpPr>
            <p:nvPr/>
          </p:nvGrpSpPr>
          <p:grpSpPr bwMode="auto">
            <a:xfrm>
              <a:off x="5468340" y="2439842"/>
              <a:ext cx="357670" cy="312046"/>
              <a:chOff x="886" y="548"/>
              <a:chExt cx="887" cy="887"/>
            </a:xfrm>
            <a:solidFill>
              <a:srgbClr val="FDC432"/>
            </a:solidFill>
          </p:grpSpPr>
          <p:sp>
            <p:nvSpPr>
              <p:cNvPr id="216"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7"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8"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219" name="Group 87"/>
            <p:cNvGrpSpPr>
              <a:grpSpLocks/>
            </p:cNvGrpSpPr>
            <p:nvPr/>
          </p:nvGrpSpPr>
          <p:grpSpPr bwMode="auto">
            <a:xfrm>
              <a:off x="5186030" y="2496417"/>
              <a:ext cx="270258" cy="275672"/>
              <a:chOff x="4479" y="593"/>
              <a:chExt cx="887" cy="887"/>
            </a:xfrm>
          </p:grpSpPr>
          <p:sp>
            <p:nvSpPr>
              <p:cNvPr id="220"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21"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22"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223" name="Group 91"/>
            <p:cNvGrpSpPr>
              <a:grpSpLocks/>
            </p:cNvGrpSpPr>
            <p:nvPr/>
          </p:nvGrpSpPr>
          <p:grpSpPr bwMode="auto">
            <a:xfrm>
              <a:off x="5497162" y="2151755"/>
              <a:ext cx="270258" cy="275672"/>
              <a:chOff x="4479" y="593"/>
              <a:chExt cx="887" cy="887"/>
            </a:xfrm>
          </p:grpSpPr>
          <p:sp>
            <p:nvSpPr>
              <p:cNvPr id="224"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25"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26"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227" name="Group 91"/>
            <p:cNvGrpSpPr>
              <a:grpSpLocks/>
            </p:cNvGrpSpPr>
            <p:nvPr/>
          </p:nvGrpSpPr>
          <p:grpSpPr bwMode="auto">
            <a:xfrm>
              <a:off x="5493889" y="2782360"/>
              <a:ext cx="270258" cy="275672"/>
              <a:chOff x="4479" y="593"/>
              <a:chExt cx="887" cy="887"/>
            </a:xfrm>
          </p:grpSpPr>
          <p:sp>
            <p:nvSpPr>
              <p:cNvPr id="228"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29"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230"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grpSp>
        <p:nvGrpSpPr>
          <p:cNvPr id="235" name="Groeperen 234"/>
          <p:cNvGrpSpPr/>
          <p:nvPr/>
        </p:nvGrpSpPr>
        <p:grpSpPr>
          <a:xfrm>
            <a:off x="3442568" y="2789934"/>
            <a:ext cx="2486967" cy="1287138"/>
            <a:chOff x="323528" y="1950245"/>
            <a:chExt cx="2756216" cy="1406747"/>
          </a:xfrm>
        </p:grpSpPr>
        <p:sp>
          <p:nvSpPr>
            <p:cNvPr id="71" name="Rechthoek 70"/>
            <p:cNvSpPr/>
            <p:nvPr/>
          </p:nvSpPr>
          <p:spPr>
            <a:xfrm>
              <a:off x="323528" y="1950245"/>
              <a:ext cx="2756216" cy="1406747"/>
            </a:xfrm>
            <a:prstGeom prst="rect">
              <a:avLst/>
            </a:prstGeom>
            <a:solidFill>
              <a:schemeClr val="bg2">
                <a:lumMod val="75000"/>
                <a:alpha val="7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2" name="Group 87"/>
            <p:cNvGrpSpPr>
              <a:grpSpLocks/>
            </p:cNvGrpSpPr>
            <p:nvPr/>
          </p:nvGrpSpPr>
          <p:grpSpPr bwMode="auto">
            <a:xfrm>
              <a:off x="377673" y="2118349"/>
              <a:ext cx="277329" cy="265555"/>
              <a:chOff x="4479" y="593"/>
              <a:chExt cx="887" cy="887"/>
            </a:xfrm>
          </p:grpSpPr>
          <p:sp>
            <p:nvSpPr>
              <p:cNvPr id="73"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74"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75"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76" name="Group 91"/>
            <p:cNvGrpSpPr>
              <a:grpSpLocks/>
            </p:cNvGrpSpPr>
            <p:nvPr/>
          </p:nvGrpSpPr>
          <p:grpSpPr bwMode="auto">
            <a:xfrm>
              <a:off x="680559" y="2374043"/>
              <a:ext cx="277329" cy="265555"/>
              <a:chOff x="4479" y="593"/>
              <a:chExt cx="887" cy="887"/>
            </a:xfrm>
          </p:grpSpPr>
          <p:sp>
            <p:nvSpPr>
              <p:cNvPr id="77"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78"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79"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96" name="Group 91"/>
            <p:cNvGrpSpPr>
              <a:grpSpLocks/>
            </p:cNvGrpSpPr>
            <p:nvPr/>
          </p:nvGrpSpPr>
          <p:grpSpPr bwMode="auto">
            <a:xfrm>
              <a:off x="914081" y="2748605"/>
              <a:ext cx="277329" cy="265555"/>
              <a:chOff x="4479" y="593"/>
              <a:chExt cx="887" cy="887"/>
            </a:xfrm>
          </p:grpSpPr>
          <p:sp>
            <p:nvSpPr>
              <p:cNvPr id="97"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98"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99"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sp>
          <p:nvSpPr>
            <p:cNvPr id="100" name="Pijl links 99"/>
            <p:cNvSpPr/>
            <p:nvPr/>
          </p:nvSpPr>
          <p:spPr>
            <a:xfrm>
              <a:off x="1322683" y="2619699"/>
              <a:ext cx="462059" cy="125063"/>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5" name="Group 87"/>
            <p:cNvGrpSpPr>
              <a:grpSpLocks/>
            </p:cNvGrpSpPr>
            <p:nvPr/>
          </p:nvGrpSpPr>
          <p:grpSpPr bwMode="auto">
            <a:xfrm>
              <a:off x="378377" y="2824789"/>
              <a:ext cx="277329" cy="265555"/>
              <a:chOff x="4479" y="593"/>
              <a:chExt cx="887" cy="887"/>
            </a:xfrm>
          </p:grpSpPr>
          <p:sp>
            <p:nvSpPr>
              <p:cNvPr id="126"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27"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28"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29" name="Group 91"/>
            <p:cNvGrpSpPr>
              <a:grpSpLocks/>
            </p:cNvGrpSpPr>
            <p:nvPr/>
          </p:nvGrpSpPr>
          <p:grpSpPr bwMode="auto">
            <a:xfrm>
              <a:off x="986577" y="2041327"/>
              <a:ext cx="277329" cy="265555"/>
              <a:chOff x="4479" y="593"/>
              <a:chExt cx="887" cy="887"/>
            </a:xfrm>
          </p:grpSpPr>
          <p:sp>
            <p:nvSpPr>
              <p:cNvPr id="130"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31"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32"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sp>
          <p:nvSpPr>
            <p:cNvPr id="137" name="Driehoek 136"/>
            <p:cNvSpPr/>
            <p:nvPr/>
          </p:nvSpPr>
          <p:spPr>
            <a:xfrm>
              <a:off x="704868" y="2018069"/>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1" name="Driehoek 140"/>
            <p:cNvSpPr/>
            <p:nvPr/>
          </p:nvSpPr>
          <p:spPr>
            <a:xfrm>
              <a:off x="961003" y="2368735"/>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2" name="Driehoek 141"/>
            <p:cNvSpPr/>
            <p:nvPr/>
          </p:nvSpPr>
          <p:spPr>
            <a:xfrm>
              <a:off x="400750" y="2456306"/>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3" name="Driehoek 142"/>
            <p:cNvSpPr/>
            <p:nvPr/>
          </p:nvSpPr>
          <p:spPr>
            <a:xfrm>
              <a:off x="666015" y="2712052"/>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4" name="Group 87"/>
            <p:cNvGrpSpPr>
              <a:grpSpLocks/>
            </p:cNvGrpSpPr>
            <p:nvPr/>
          </p:nvGrpSpPr>
          <p:grpSpPr bwMode="auto">
            <a:xfrm>
              <a:off x="1778665" y="2188747"/>
              <a:ext cx="277329" cy="265555"/>
              <a:chOff x="4479" y="593"/>
              <a:chExt cx="887" cy="887"/>
            </a:xfrm>
          </p:grpSpPr>
          <p:sp>
            <p:nvSpPr>
              <p:cNvPr id="145"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46"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47"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48" name="Group 91"/>
            <p:cNvGrpSpPr>
              <a:grpSpLocks/>
            </p:cNvGrpSpPr>
            <p:nvPr/>
          </p:nvGrpSpPr>
          <p:grpSpPr bwMode="auto">
            <a:xfrm>
              <a:off x="1917118" y="2478691"/>
              <a:ext cx="277329" cy="265555"/>
              <a:chOff x="4479" y="593"/>
              <a:chExt cx="887" cy="887"/>
            </a:xfrm>
          </p:grpSpPr>
          <p:sp>
            <p:nvSpPr>
              <p:cNvPr id="149"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50"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51"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52" name="Group 91"/>
            <p:cNvGrpSpPr>
              <a:grpSpLocks/>
            </p:cNvGrpSpPr>
            <p:nvPr/>
          </p:nvGrpSpPr>
          <p:grpSpPr bwMode="auto">
            <a:xfrm>
              <a:off x="2055994" y="2807419"/>
              <a:ext cx="277329" cy="265555"/>
              <a:chOff x="4479" y="593"/>
              <a:chExt cx="887" cy="887"/>
            </a:xfrm>
          </p:grpSpPr>
          <p:sp>
            <p:nvSpPr>
              <p:cNvPr id="153"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54"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55"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56" name="Group 87"/>
            <p:cNvGrpSpPr>
              <a:grpSpLocks/>
            </p:cNvGrpSpPr>
            <p:nvPr/>
          </p:nvGrpSpPr>
          <p:grpSpPr bwMode="auto">
            <a:xfrm>
              <a:off x="1780671" y="2797330"/>
              <a:ext cx="277329" cy="265555"/>
              <a:chOff x="4479" y="593"/>
              <a:chExt cx="887" cy="887"/>
            </a:xfrm>
          </p:grpSpPr>
          <p:sp>
            <p:nvSpPr>
              <p:cNvPr id="157"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58"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59"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60" name="Group 91"/>
            <p:cNvGrpSpPr>
              <a:grpSpLocks/>
            </p:cNvGrpSpPr>
            <p:nvPr/>
          </p:nvGrpSpPr>
          <p:grpSpPr bwMode="auto">
            <a:xfrm>
              <a:off x="2065870" y="2187733"/>
              <a:ext cx="277329" cy="265555"/>
              <a:chOff x="4479" y="593"/>
              <a:chExt cx="887" cy="887"/>
            </a:xfrm>
          </p:grpSpPr>
          <p:sp>
            <p:nvSpPr>
              <p:cNvPr id="161"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62"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63"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sp>
          <p:nvSpPr>
            <p:cNvPr id="164" name="Driehoek 163"/>
            <p:cNvSpPr/>
            <p:nvPr/>
          </p:nvSpPr>
          <p:spPr>
            <a:xfrm>
              <a:off x="2631061" y="2127869"/>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5" name="Driehoek 164"/>
            <p:cNvSpPr/>
            <p:nvPr/>
          </p:nvSpPr>
          <p:spPr>
            <a:xfrm>
              <a:off x="2769140" y="2445404"/>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6" name="Driehoek 165"/>
            <p:cNvSpPr/>
            <p:nvPr/>
          </p:nvSpPr>
          <p:spPr>
            <a:xfrm>
              <a:off x="2488042" y="2453288"/>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7" name="Driehoek 166"/>
            <p:cNvSpPr/>
            <p:nvPr/>
          </p:nvSpPr>
          <p:spPr>
            <a:xfrm>
              <a:off x="2652848" y="2787143"/>
              <a:ext cx="247481" cy="313203"/>
            </a:xfrm>
            <a:prstGeom prst="triangle">
              <a:avLst/>
            </a:prstGeom>
            <a:solidFill>
              <a:srgbClr val="92D05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2" name="Plus 231"/>
            <p:cNvSpPr/>
            <p:nvPr/>
          </p:nvSpPr>
          <p:spPr>
            <a:xfrm>
              <a:off x="2198610" y="2523199"/>
              <a:ext cx="321536" cy="263861"/>
            </a:xfrm>
            <a:prstGeom prst="mathPlus">
              <a:avLst>
                <a:gd name="adj1" fmla="val 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grpSp>
      <p:grpSp>
        <p:nvGrpSpPr>
          <p:cNvPr id="237" name="Groeperen 236"/>
          <p:cNvGrpSpPr/>
          <p:nvPr/>
        </p:nvGrpSpPr>
        <p:grpSpPr>
          <a:xfrm>
            <a:off x="6324026" y="2775208"/>
            <a:ext cx="2483111" cy="1287138"/>
            <a:chOff x="6055196" y="1945667"/>
            <a:chExt cx="2751942" cy="1406747"/>
          </a:xfrm>
        </p:grpSpPr>
        <p:sp>
          <p:nvSpPr>
            <p:cNvPr id="5" name="Rechthoek 4"/>
            <p:cNvSpPr/>
            <p:nvPr/>
          </p:nvSpPr>
          <p:spPr>
            <a:xfrm>
              <a:off x="6055196" y="1945667"/>
              <a:ext cx="2751942" cy="1406747"/>
            </a:xfrm>
            <a:prstGeom prst="rect">
              <a:avLst/>
            </a:prstGeom>
            <a:solidFill>
              <a:schemeClr val="bg2">
                <a:lumMod val="75000"/>
                <a:alpha val="7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up 87"/>
            <p:cNvGrpSpPr>
              <a:grpSpLocks/>
            </p:cNvGrpSpPr>
            <p:nvPr/>
          </p:nvGrpSpPr>
          <p:grpSpPr bwMode="auto">
            <a:xfrm>
              <a:off x="6122931" y="2130453"/>
              <a:ext cx="270258" cy="275672"/>
              <a:chOff x="4479" y="593"/>
              <a:chExt cx="887" cy="887"/>
            </a:xfrm>
          </p:grpSpPr>
          <p:sp>
            <p:nvSpPr>
              <p:cNvPr id="7"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8"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9"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0" name="Group 91"/>
            <p:cNvGrpSpPr>
              <a:grpSpLocks/>
            </p:cNvGrpSpPr>
            <p:nvPr/>
          </p:nvGrpSpPr>
          <p:grpSpPr bwMode="auto">
            <a:xfrm>
              <a:off x="6557260" y="2693199"/>
              <a:ext cx="270258" cy="275672"/>
              <a:chOff x="4479" y="593"/>
              <a:chExt cx="887" cy="887"/>
            </a:xfrm>
          </p:grpSpPr>
          <p:sp>
            <p:nvSpPr>
              <p:cNvPr id="11"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2"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13"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14" name="Group 22"/>
            <p:cNvGrpSpPr>
              <a:grpSpLocks/>
            </p:cNvGrpSpPr>
            <p:nvPr/>
          </p:nvGrpSpPr>
          <p:grpSpPr bwMode="auto">
            <a:xfrm>
              <a:off x="6095599" y="2666459"/>
              <a:ext cx="333394" cy="316419"/>
              <a:chOff x="886" y="534"/>
              <a:chExt cx="887" cy="887"/>
            </a:xfrm>
            <a:solidFill>
              <a:srgbClr val="FDC432"/>
            </a:solidFill>
          </p:grpSpPr>
          <p:sp>
            <p:nvSpPr>
              <p:cNvPr id="15" name="Oval 23"/>
              <p:cNvSpPr>
                <a:spLocks noChangeArrowheads="1"/>
              </p:cNvSpPr>
              <p:nvPr/>
            </p:nvSpPr>
            <p:spPr bwMode="auto">
              <a:xfrm>
                <a:off x="886" y="534"/>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6"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7"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18" name="Group 22"/>
            <p:cNvGrpSpPr>
              <a:grpSpLocks/>
            </p:cNvGrpSpPr>
            <p:nvPr/>
          </p:nvGrpSpPr>
          <p:grpSpPr bwMode="auto">
            <a:xfrm>
              <a:off x="6487599" y="2056743"/>
              <a:ext cx="333394" cy="316419"/>
              <a:chOff x="886" y="548"/>
              <a:chExt cx="887" cy="887"/>
            </a:xfrm>
            <a:solidFill>
              <a:srgbClr val="FDC432"/>
            </a:solidFill>
          </p:grpSpPr>
          <p:sp>
            <p:nvSpPr>
              <p:cNvPr id="19"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0"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22" name="Group 22"/>
            <p:cNvGrpSpPr>
              <a:grpSpLocks/>
            </p:cNvGrpSpPr>
            <p:nvPr/>
          </p:nvGrpSpPr>
          <p:grpSpPr bwMode="auto">
            <a:xfrm>
              <a:off x="6341022" y="2377375"/>
              <a:ext cx="333394" cy="316419"/>
              <a:chOff x="886" y="548"/>
              <a:chExt cx="887" cy="887"/>
            </a:xfrm>
            <a:solidFill>
              <a:srgbClr val="FDC432"/>
            </a:solidFill>
          </p:grpSpPr>
          <p:sp>
            <p:nvSpPr>
              <p:cNvPr id="23"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4"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5" name="Oval 25"/>
              <p:cNvSpPr>
                <a:spLocks noChangeArrowheads="1"/>
              </p:cNvSpPr>
              <p:nvPr/>
            </p:nvSpPr>
            <p:spPr bwMode="auto">
              <a:xfrm>
                <a:off x="1478" y="847"/>
                <a:ext cx="89" cy="276"/>
              </a:xfrm>
              <a:prstGeom prst="ellipse">
                <a:avLst/>
              </a:prstGeom>
              <a:solidFill>
                <a:srgbClr val="FED23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26" name="Group 22"/>
            <p:cNvGrpSpPr>
              <a:grpSpLocks/>
            </p:cNvGrpSpPr>
            <p:nvPr/>
          </p:nvGrpSpPr>
          <p:grpSpPr bwMode="auto">
            <a:xfrm>
              <a:off x="6758572" y="2354413"/>
              <a:ext cx="333394" cy="316419"/>
              <a:chOff x="886" y="548"/>
              <a:chExt cx="887" cy="887"/>
            </a:xfrm>
            <a:solidFill>
              <a:srgbClr val="FDC432"/>
            </a:solidFill>
          </p:grpSpPr>
          <p:sp>
            <p:nvSpPr>
              <p:cNvPr id="27"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8"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9"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30" name="Group 91"/>
            <p:cNvGrpSpPr>
              <a:grpSpLocks/>
            </p:cNvGrpSpPr>
            <p:nvPr/>
          </p:nvGrpSpPr>
          <p:grpSpPr bwMode="auto">
            <a:xfrm>
              <a:off x="6360395" y="2950256"/>
              <a:ext cx="270258" cy="275672"/>
              <a:chOff x="4479" y="593"/>
              <a:chExt cx="887" cy="887"/>
            </a:xfrm>
          </p:grpSpPr>
          <p:sp>
            <p:nvSpPr>
              <p:cNvPr id="31"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32"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33"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sp>
          <p:nvSpPr>
            <p:cNvPr id="34" name="Pijl links 33"/>
            <p:cNvSpPr/>
            <p:nvPr/>
          </p:nvSpPr>
          <p:spPr>
            <a:xfrm>
              <a:off x="7122085" y="2637155"/>
              <a:ext cx="450277" cy="12982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5" name="Group 22"/>
            <p:cNvGrpSpPr>
              <a:grpSpLocks/>
            </p:cNvGrpSpPr>
            <p:nvPr/>
          </p:nvGrpSpPr>
          <p:grpSpPr bwMode="auto">
            <a:xfrm>
              <a:off x="7602398" y="2323250"/>
              <a:ext cx="333394" cy="316419"/>
              <a:chOff x="886" y="534"/>
              <a:chExt cx="887" cy="887"/>
            </a:xfrm>
            <a:solidFill>
              <a:srgbClr val="FDC432"/>
            </a:solidFill>
          </p:grpSpPr>
          <p:sp>
            <p:nvSpPr>
              <p:cNvPr id="36" name="Oval 23"/>
              <p:cNvSpPr>
                <a:spLocks noChangeArrowheads="1"/>
              </p:cNvSpPr>
              <p:nvPr/>
            </p:nvSpPr>
            <p:spPr bwMode="auto">
              <a:xfrm>
                <a:off x="886" y="534"/>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7"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8"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39" name="Group 22"/>
            <p:cNvGrpSpPr>
              <a:grpSpLocks/>
            </p:cNvGrpSpPr>
            <p:nvPr/>
          </p:nvGrpSpPr>
          <p:grpSpPr bwMode="auto">
            <a:xfrm>
              <a:off x="7952737" y="1982674"/>
              <a:ext cx="333394" cy="316419"/>
              <a:chOff x="886" y="548"/>
              <a:chExt cx="887" cy="887"/>
            </a:xfrm>
            <a:solidFill>
              <a:srgbClr val="FDC432"/>
            </a:solidFill>
          </p:grpSpPr>
          <p:sp>
            <p:nvSpPr>
              <p:cNvPr id="40"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1"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2"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43" name="Group 22"/>
            <p:cNvGrpSpPr>
              <a:grpSpLocks/>
            </p:cNvGrpSpPr>
            <p:nvPr/>
          </p:nvGrpSpPr>
          <p:grpSpPr bwMode="auto">
            <a:xfrm>
              <a:off x="7544333" y="1982674"/>
              <a:ext cx="333394" cy="316419"/>
              <a:chOff x="886" y="548"/>
              <a:chExt cx="887" cy="887"/>
            </a:xfrm>
            <a:solidFill>
              <a:srgbClr val="FDC432"/>
            </a:solidFill>
          </p:grpSpPr>
          <p:sp>
            <p:nvSpPr>
              <p:cNvPr id="44"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5"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6" name="Oval 25"/>
              <p:cNvSpPr>
                <a:spLocks noChangeArrowheads="1"/>
              </p:cNvSpPr>
              <p:nvPr/>
            </p:nvSpPr>
            <p:spPr bwMode="auto">
              <a:xfrm>
                <a:off x="1478" y="847"/>
                <a:ext cx="89" cy="276"/>
              </a:xfrm>
              <a:prstGeom prst="ellipse">
                <a:avLst/>
              </a:prstGeom>
              <a:solidFill>
                <a:srgbClr val="FED23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47" name="Group 22"/>
            <p:cNvGrpSpPr>
              <a:grpSpLocks/>
            </p:cNvGrpSpPr>
            <p:nvPr/>
          </p:nvGrpSpPr>
          <p:grpSpPr bwMode="auto">
            <a:xfrm>
              <a:off x="8350006" y="2004115"/>
              <a:ext cx="333394" cy="316419"/>
              <a:chOff x="886" y="548"/>
              <a:chExt cx="887" cy="887"/>
            </a:xfrm>
            <a:solidFill>
              <a:srgbClr val="FDC432"/>
            </a:solidFill>
          </p:grpSpPr>
          <p:sp>
            <p:nvSpPr>
              <p:cNvPr id="48"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9"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0"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51" name="Group 22"/>
            <p:cNvGrpSpPr>
              <a:grpSpLocks/>
            </p:cNvGrpSpPr>
            <p:nvPr/>
          </p:nvGrpSpPr>
          <p:grpSpPr bwMode="auto">
            <a:xfrm>
              <a:off x="7993635" y="2321408"/>
              <a:ext cx="333394" cy="316419"/>
              <a:chOff x="886" y="534"/>
              <a:chExt cx="887" cy="887"/>
            </a:xfrm>
            <a:solidFill>
              <a:srgbClr val="FDC432"/>
            </a:solidFill>
          </p:grpSpPr>
          <p:sp>
            <p:nvSpPr>
              <p:cNvPr id="52" name="Oval 23"/>
              <p:cNvSpPr>
                <a:spLocks noChangeArrowheads="1"/>
              </p:cNvSpPr>
              <p:nvPr/>
            </p:nvSpPr>
            <p:spPr bwMode="auto">
              <a:xfrm>
                <a:off x="886" y="534"/>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3"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4"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55" name="Group 22"/>
            <p:cNvGrpSpPr>
              <a:grpSpLocks/>
            </p:cNvGrpSpPr>
            <p:nvPr/>
          </p:nvGrpSpPr>
          <p:grpSpPr bwMode="auto">
            <a:xfrm>
              <a:off x="8369414" y="2334811"/>
              <a:ext cx="333394" cy="316419"/>
              <a:chOff x="886" y="548"/>
              <a:chExt cx="887" cy="887"/>
            </a:xfrm>
            <a:solidFill>
              <a:srgbClr val="FDC432"/>
            </a:solidFill>
          </p:grpSpPr>
          <p:sp>
            <p:nvSpPr>
              <p:cNvPr id="56" name="Oval 23"/>
              <p:cNvSpPr>
                <a:spLocks noChangeArrowheads="1"/>
              </p:cNvSpPr>
              <p:nvPr/>
            </p:nvSpPr>
            <p:spPr bwMode="auto">
              <a:xfrm>
                <a:off x="886" y="548"/>
                <a:ext cx="887" cy="887"/>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7" name="AutoShape 24"/>
              <p:cNvSpPr>
                <a:spLocks noChangeArrowheads="1"/>
              </p:cNvSpPr>
              <p:nvPr/>
            </p:nvSpPr>
            <p:spPr bwMode="auto">
              <a:xfrm rot="-5400000">
                <a:off x="1461" y="885"/>
                <a:ext cx="265" cy="199"/>
              </a:xfrm>
              <a:prstGeom prst="can">
                <a:avLst>
                  <a:gd name="adj" fmla="val 37454"/>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8" name="Oval 25"/>
              <p:cNvSpPr>
                <a:spLocks noChangeArrowheads="1"/>
              </p:cNvSpPr>
              <p:nvPr/>
            </p:nvSpPr>
            <p:spPr bwMode="auto">
              <a:xfrm>
                <a:off x="1478" y="847"/>
                <a:ext cx="89" cy="2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grpSp>
        <p:grpSp>
          <p:nvGrpSpPr>
            <p:cNvPr id="59" name="Group 87"/>
            <p:cNvGrpSpPr>
              <a:grpSpLocks/>
            </p:cNvGrpSpPr>
            <p:nvPr/>
          </p:nvGrpSpPr>
          <p:grpSpPr bwMode="auto">
            <a:xfrm>
              <a:off x="7688580" y="3042671"/>
              <a:ext cx="270258" cy="275672"/>
              <a:chOff x="4479" y="593"/>
              <a:chExt cx="887" cy="887"/>
            </a:xfrm>
          </p:grpSpPr>
          <p:sp>
            <p:nvSpPr>
              <p:cNvPr id="60" name="Oval 88"/>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61" name="AutoShape 89"/>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62" name="Oval 90"/>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63" name="Group 91"/>
            <p:cNvGrpSpPr>
              <a:grpSpLocks/>
            </p:cNvGrpSpPr>
            <p:nvPr/>
          </p:nvGrpSpPr>
          <p:grpSpPr bwMode="auto">
            <a:xfrm>
              <a:off x="8015873" y="3023899"/>
              <a:ext cx="270258" cy="275672"/>
              <a:chOff x="4479" y="593"/>
              <a:chExt cx="887" cy="887"/>
            </a:xfrm>
          </p:grpSpPr>
          <p:sp>
            <p:nvSpPr>
              <p:cNvPr id="64"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65"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66"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grpSp>
          <p:nvGrpSpPr>
            <p:cNvPr id="67" name="Group 91"/>
            <p:cNvGrpSpPr>
              <a:grpSpLocks/>
            </p:cNvGrpSpPr>
            <p:nvPr/>
          </p:nvGrpSpPr>
          <p:grpSpPr bwMode="auto">
            <a:xfrm>
              <a:off x="8341841" y="3066660"/>
              <a:ext cx="270258" cy="275672"/>
              <a:chOff x="4479" y="593"/>
              <a:chExt cx="887" cy="887"/>
            </a:xfrm>
          </p:grpSpPr>
          <p:sp>
            <p:nvSpPr>
              <p:cNvPr id="68" name="Oval 92"/>
              <p:cNvSpPr>
                <a:spLocks noChangeArrowheads="1"/>
              </p:cNvSpPr>
              <p:nvPr/>
            </p:nvSpPr>
            <p:spPr bwMode="auto">
              <a:xfrm>
                <a:off x="4479" y="593"/>
                <a:ext cx="887" cy="887"/>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69" name="AutoShape 93"/>
              <p:cNvSpPr>
                <a:spLocks noChangeArrowheads="1"/>
              </p:cNvSpPr>
              <p:nvPr/>
            </p:nvSpPr>
            <p:spPr bwMode="auto">
              <a:xfrm rot="-5400000">
                <a:off x="5054" y="930"/>
                <a:ext cx="265" cy="199"/>
              </a:xfrm>
              <a:prstGeom prst="can">
                <a:avLst>
                  <a:gd name="adj" fmla="val 37454"/>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sp>
            <p:nvSpPr>
              <p:cNvPr id="70" name="Oval 94"/>
              <p:cNvSpPr>
                <a:spLocks noChangeArrowheads="1"/>
              </p:cNvSpPr>
              <p:nvPr/>
            </p:nvSpPr>
            <p:spPr bwMode="auto">
              <a:xfrm>
                <a:off x="5071" y="892"/>
                <a:ext cx="89" cy="276"/>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ltLang="nl-NL"/>
              </a:p>
            </p:txBody>
          </p:sp>
        </p:grpSp>
        <p:sp>
          <p:nvSpPr>
            <p:cNvPr id="233" name="Plus 232"/>
            <p:cNvSpPr/>
            <p:nvPr/>
          </p:nvSpPr>
          <p:spPr>
            <a:xfrm>
              <a:off x="7984829" y="2704932"/>
              <a:ext cx="321536" cy="263861"/>
            </a:xfrm>
            <a:prstGeom prst="mathPlus">
              <a:avLst>
                <a:gd name="adj1" fmla="val 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grpSp>
      <p:sp>
        <p:nvSpPr>
          <p:cNvPr id="234" name="Tekstvak 233"/>
          <p:cNvSpPr txBox="1"/>
          <p:nvPr/>
        </p:nvSpPr>
        <p:spPr>
          <a:xfrm>
            <a:off x="752790" y="405085"/>
            <a:ext cx="7259488" cy="1200329"/>
          </a:xfrm>
          <a:prstGeom prst="rect">
            <a:avLst/>
          </a:prstGeom>
          <a:solidFill>
            <a:srgbClr val="696969"/>
          </a:solidFill>
          <a:ln>
            <a:solidFill>
              <a:srgbClr val="00B0F0"/>
            </a:solidFill>
          </a:ln>
        </p:spPr>
        <p:txBody>
          <a:bodyPr wrap="none" rtlCol="0">
            <a:spAutoFit/>
          </a:bodyPr>
          <a:lstStyle/>
          <a:p>
            <a:pPr>
              <a:lnSpc>
                <a:spcPct val="150000"/>
              </a:lnSpc>
            </a:pPr>
            <a:r>
              <a:rPr lang="nl-NL" u="sng" dirty="0">
                <a:solidFill>
                  <a:schemeClr val="bg1"/>
                </a:solidFill>
              </a:rPr>
              <a:t>Maak de vraag:</a:t>
            </a:r>
          </a:p>
          <a:p>
            <a:pPr marL="342900" indent="-342900">
              <a:lnSpc>
                <a:spcPct val="150000"/>
              </a:lnSpc>
              <a:buFont typeface="+mj-lt"/>
              <a:buAutoNum type="arabicPeriod" startAt="4"/>
            </a:pPr>
            <a:r>
              <a:rPr lang="nl-NL" dirty="0">
                <a:solidFill>
                  <a:schemeClr val="bg1"/>
                </a:solidFill>
              </a:rPr>
              <a:t>Leg uit waarom figuur A  </a:t>
            </a:r>
            <a:r>
              <a:rPr lang="nl-NL" i="1" u="sng" dirty="0">
                <a:solidFill>
                  <a:schemeClr val="bg1"/>
                </a:solidFill>
              </a:rPr>
              <a:t>geen</a:t>
            </a:r>
            <a:r>
              <a:rPr lang="nl-NL" dirty="0">
                <a:solidFill>
                  <a:schemeClr val="bg1"/>
                </a:solidFill>
              </a:rPr>
              <a:t> scheiding van stoffen weergeven, </a:t>
            </a:r>
          </a:p>
          <a:p>
            <a:r>
              <a:rPr lang="nl-NL" dirty="0">
                <a:solidFill>
                  <a:schemeClr val="bg1"/>
                </a:solidFill>
              </a:rPr>
              <a:t>      maar figuur </a:t>
            </a:r>
            <a:r>
              <a:rPr lang="nl-NL">
                <a:solidFill>
                  <a:schemeClr val="bg1"/>
                </a:solidFill>
              </a:rPr>
              <a:t>C en B </a:t>
            </a:r>
            <a:r>
              <a:rPr lang="nl-NL" dirty="0">
                <a:solidFill>
                  <a:schemeClr val="bg1"/>
                </a:solidFill>
              </a:rPr>
              <a:t>wel?</a:t>
            </a:r>
          </a:p>
        </p:txBody>
      </p:sp>
      <p:grpSp>
        <p:nvGrpSpPr>
          <p:cNvPr id="238" name="Groeperen 237"/>
          <p:cNvGrpSpPr/>
          <p:nvPr/>
        </p:nvGrpSpPr>
        <p:grpSpPr>
          <a:xfrm>
            <a:off x="242906" y="5373216"/>
            <a:ext cx="984877" cy="1281995"/>
            <a:chOff x="183501" y="5229200"/>
            <a:chExt cx="984877" cy="1281995"/>
          </a:xfrm>
        </p:grpSpPr>
        <p:sp>
          <p:nvSpPr>
            <p:cNvPr id="239" name="Rechthoek 238"/>
            <p:cNvSpPr/>
            <p:nvPr/>
          </p:nvSpPr>
          <p:spPr>
            <a:xfrm>
              <a:off x="183501" y="5258983"/>
              <a:ext cx="920939" cy="1252212"/>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0" name="Tekstvak 239"/>
            <p:cNvSpPr txBox="1"/>
            <p:nvPr/>
          </p:nvSpPr>
          <p:spPr>
            <a:xfrm>
              <a:off x="253547" y="6143954"/>
              <a:ext cx="809885" cy="276999"/>
            </a:xfrm>
            <a:prstGeom prst="rect">
              <a:avLst/>
            </a:prstGeom>
            <a:noFill/>
          </p:spPr>
          <p:txBody>
            <a:bodyPr wrap="square" rtlCol="0">
              <a:spAutoFit/>
            </a:bodyPr>
            <a:lstStyle/>
            <a:p>
              <a:r>
                <a:rPr lang="nl-NL" sz="1200" dirty="0">
                  <a:solidFill>
                    <a:schemeClr val="bg1"/>
                  </a:solidFill>
                </a:rPr>
                <a:t>O</a:t>
              </a:r>
              <a:r>
                <a:rPr lang="nl-NL" sz="1200">
                  <a:solidFill>
                    <a:schemeClr val="bg1"/>
                  </a:solidFill>
                </a:rPr>
                <a:t>pdracht</a:t>
              </a:r>
              <a:endParaRPr lang="nl-NL" sz="1200" dirty="0">
                <a:solidFill>
                  <a:schemeClr val="bg1"/>
                </a:solidFill>
              </a:endParaRPr>
            </a:p>
          </p:txBody>
        </p:sp>
        <p:pic>
          <p:nvPicPr>
            <p:cNvPr id="241" name="Afbeelding 2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5229200"/>
              <a:ext cx="984876" cy="965712"/>
            </a:xfrm>
            <a:prstGeom prst="rect">
              <a:avLst/>
            </a:prstGeom>
          </p:spPr>
        </p:pic>
      </p:grpSp>
      <p:sp>
        <p:nvSpPr>
          <p:cNvPr id="242" name="Tekstvak 241">
            <a:extLst>
              <a:ext uri="{FF2B5EF4-FFF2-40B4-BE49-F238E27FC236}">
                <a16:creationId xmlns:a16="http://schemas.microsoft.com/office/drawing/2014/main" id="{F3B18121-A0AA-4661-BA96-583CE4C14E5A}"/>
              </a:ext>
            </a:extLst>
          </p:cNvPr>
          <p:cNvSpPr txBox="1"/>
          <p:nvPr/>
        </p:nvSpPr>
        <p:spPr>
          <a:xfrm>
            <a:off x="1163323" y="2321877"/>
            <a:ext cx="1295366" cy="338554"/>
          </a:xfrm>
          <a:prstGeom prst="rect">
            <a:avLst/>
          </a:prstGeom>
          <a:noFill/>
        </p:spPr>
        <p:txBody>
          <a:bodyPr wrap="square" rtlCol="0">
            <a:spAutoFit/>
          </a:bodyPr>
          <a:lstStyle/>
          <a:p>
            <a:r>
              <a:rPr lang="nl-NL" sz="1600" b="1" i="1">
                <a:solidFill>
                  <a:schemeClr val="bg1"/>
                </a:solidFill>
              </a:rPr>
              <a:t>figuur </a:t>
            </a:r>
            <a:r>
              <a:rPr lang="nl-NL" sz="1600" b="1" i="1" dirty="0">
                <a:solidFill>
                  <a:schemeClr val="bg1"/>
                </a:solidFill>
              </a:rPr>
              <a:t>A</a:t>
            </a:r>
          </a:p>
        </p:txBody>
      </p:sp>
      <p:sp>
        <p:nvSpPr>
          <p:cNvPr id="243" name="Tekstvak 242">
            <a:extLst>
              <a:ext uri="{FF2B5EF4-FFF2-40B4-BE49-F238E27FC236}">
                <a16:creationId xmlns:a16="http://schemas.microsoft.com/office/drawing/2014/main" id="{F3B18121-A0AA-4661-BA96-583CE4C14E5A}"/>
              </a:ext>
            </a:extLst>
          </p:cNvPr>
          <p:cNvSpPr txBox="1"/>
          <p:nvPr/>
        </p:nvSpPr>
        <p:spPr>
          <a:xfrm>
            <a:off x="3964317" y="2330517"/>
            <a:ext cx="1245797" cy="338554"/>
          </a:xfrm>
          <a:prstGeom prst="rect">
            <a:avLst/>
          </a:prstGeom>
          <a:noFill/>
        </p:spPr>
        <p:txBody>
          <a:bodyPr wrap="square" rtlCol="0">
            <a:spAutoFit/>
          </a:bodyPr>
          <a:lstStyle/>
          <a:p>
            <a:r>
              <a:rPr lang="nl-NL" sz="1600" b="1" i="1">
                <a:solidFill>
                  <a:schemeClr val="bg1"/>
                </a:solidFill>
              </a:rPr>
              <a:t>figuur B</a:t>
            </a:r>
            <a:endParaRPr lang="nl-NL" sz="1600" b="1" i="1" dirty="0">
              <a:solidFill>
                <a:schemeClr val="bg1"/>
              </a:solidFill>
            </a:endParaRPr>
          </a:p>
        </p:txBody>
      </p:sp>
      <p:sp>
        <p:nvSpPr>
          <p:cNvPr id="245" name="Tekstvak 244">
            <a:extLst>
              <a:ext uri="{FF2B5EF4-FFF2-40B4-BE49-F238E27FC236}">
                <a16:creationId xmlns:a16="http://schemas.microsoft.com/office/drawing/2014/main" id="{F3B18121-A0AA-4661-BA96-583CE4C14E5A}"/>
              </a:ext>
            </a:extLst>
          </p:cNvPr>
          <p:cNvSpPr txBox="1"/>
          <p:nvPr/>
        </p:nvSpPr>
        <p:spPr>
          <a:xfrm>
            <a:off x="6926603" y="2333812"/>
            <a:ext cx="1245797" cy="338554"/>
          </a:xfrm>
          <a:prstGeom prst="rect">
            <a:avLst/>
          </a:prstGeom>
          <a:noFill/>
        </p:spPr>
        <p:txBody>
          <a:bodyPr wrap="square" rtlCol="0">
            <a:spAutoFit/>
          </a:bodyPr>
          <a:lstStyle/>
          <a:p>
            <a:r>
              <a:rPr lang="nl-NL" sz="1600" b="1" i="1" dirty="0">
                <a:solidFill>
                  <a:schemeClr val="bg1"/>
                </a:solidFill>
              </a:rPr>
              <a:t>figuur C</a:t>
            </a:r>
          </a:p>
        </p:txBody>
      </p:sp>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10</a:t>
            </a:fld>
            <a:endParaRPr lang="nl-NL" altLang="nl-NL"/>
          </a:p>
        </p:txBody>
      </p:sp>
    </p:spTree>
    <p:extLst>
      <p:ext uri="{BB962C8B-B14F-4D97-AF65-F5344CB8AC3E}">
        <p14:creationId xmlns:p14="http://schemas.microsoft.com/office/powerpoint/2010/main" val="143471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P 3.1 bezinken en afschenken-1080p.mp4" descr="PP 3.1 bezinken en afschenken-1080p.mp4">
            <a:hlinkClick r:id="" action="ppaction://media"/>
            <a:extLst>
              <a:ext uri="{FF2B5EF4-FFF2-40B4-BE49-F238E27FC236}">
                <a16:creationId xmlns:a16="http://schemas.microsoft.com/office/drawing/2014/main" id="{82665767-8BE4-8848-B813-48E5DD5C63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50" t="2059" r="2967" b="2650"/>
          <a:stretch/>
        </p:blipFill>
        <p:spPr>
          <a:xfrm>
            <a:off x="-2103" y="-27384"/>
            <a:ext cx="9146103" cy="5070645"/>
          </a:xfrm>
          <a:prstGeom prst="rect">
            <a:avLst/>
          </a:prstGeom>
        </p:spPr>
      </p:pic>
      <p:grpSp>
        <p:nvGrpSpPr>
          <p:cNvPr id="16385" name="Group 67"/>
          <p:cNvGrpSpPr>
            <a:grpSpLocks/>
          </p:cNvGrpSpPr>
          <p:nvPr/>
        </p:nvGrpSpPr>
        <p:grpSpPr bwMode="auto">
          <a:xfrm>
            <a:off x="2862536" y="3566244"/>
            <a:ext cx="3476625" cy="2959100"/>
            <a:chOff x="2029" y="1550"/>
            <a:chExt cx="1814" cy="1360"/>
          </a:xfrm>
        </p:grpSpPr>
        <p:sp>
          <p:nvSpPr>
            <p:cNvPr id="16430" name="Freeform 33"/>
            <p:cNvSpPr>
              <a:spLocks/>
            </p:cNvSpPr>
            <p:nvPr/>
          </p:nvSpPr>
          <p:spPr bwMode="auto">
            <a:xfrm>
              <a:off x="2120" y="2040"/>
              <a:ext cx="1632" cy="870"/>
            </a:xfrm>
            <a:custGeom>
              <a:avLst/>
              <a:gdLst>
                <a:gd name="T0" fmla="*/ 0 w 1632"/>
                <a:gd name="T1" fmla="*/ 0 h 870"/>
                <a:gd name="T2" fmla="*/ 0 w 1632"/>
                <a:gd name="T3" fmla="*/ 780 h 870"/>
                <a:gd name="T4" fmla="*/ 45 w 1632"/>
                <a:gd name="T5" fmla="*/ 870 h 870"/>
                <a:gd name="T6" fmla="*/ 1587 w 1632"/>
                <a:gd name="T7" fmla="*/ 870 h 870"/>
                <a:gd name="T8" fmla="*/ 1632 w 1632"/>
                <a:gd name="T9" fmla="*/ 780 h 870"/>
                <a:gd name="T10" fmla="*/ 1632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870">
                  <a:moveTo>
                    <a:pt x="0" y="0"/>
                  </a:moveTo>
                  <a:lnTo>
                    <a:pt x="0" y="780"/>
                  </a:lnTo>
                  <a:lnTo>
                    <a:pt x="45" y="870"/>
                  </a:lnTo>
                  <a:lnTo>
                    <a:pt x="1587" y="870"/>
                  </a:lnTo>
                  <a:lnTo>
                    <a:pt x="1632" y="780"/>
                  </a:lnTo>
                  <a:lnTo>
                    <a:pt x="1632"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6431" name="Freeform 32"/>
            <p:cNvSpPr>
              <a:spLocks/>
            </p:cNvSpPr>
            <p:nvPr/>
          </p:nvSpPr>
          <p:spPr bwMode="auto">
            <a:xfrm>
              <a:off x="2029" y="1550"/>
              <a:ext cx="1814" cy="1360"/>
            </a:xfrm>
            <a:custGeom>
              <a:avLst/>
              <a:gdLst>
                <a:gd name="T0" fmla="*/ 0 w 1814"/>
                <a:gd name="T1" fmla="*/ 0 h 1360"/>
                <a:gd name="T2" fmla="*/ 91 w 1814"/>
                <a:gd name="T3" fmla="*/ 136 h 1360"/>
                <a:gd name="T4" fmla="*/ 91 w 1814"/>
                <a:gd name="T5" fmla="*/ 1270 h 1360"/>
                <a:gd name="T6" fmla="*/ 136 w 1814"/>
                <a:gd name="T7" fmla="*/ 1360 h 1360"/>
                <a:gd name="T8" fmla="*/ 1678 w 1814"/>
                <a:gd name="T9" fmla="*/ 1360 h 1360"/>
                <a:gd name="T10" fmla="*/ 1723 w 1814"/>
                <a:gd name="T11" fmla="*/ 1270 h 1360"/>
                <a:gd name="T12" fmla="*/ 1723 w 1814"/>
                <a:gd name="T13" fmla="*/ 136 h 1360"/>
                <a:gd name="T14" fmla="*/ 1814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sp>
        <p:nvSpPr>
          <p:cNvPr id="7173" name="Oval 5"/>
          <p:cNvSpPr>
            <a:spLocks noChangeArrowheads="1"/>
          </p:cNvSpPr>
          <p:nvPr/>
        </p:nvSpPr>
        <p:spPr bwMode="auto">
          <a:xfrm>
            <a:off x="4251598" y="52839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74" name="Oval 6"/>
          <p:cNvSpPr>
            <a:spLocks noChangeArrowheads="1"/>
          </p:cNvSpPr>
          <p:nvPr/>
        </p:nvSpPr>
        <p:spPr bwMode="auto">
          <a:xfrm>
            <a:off x="3794398" y="49029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75" name="Oval 7"/>
          <p:cNvSpPr>
            <a:spLocks noChangeArrowheads="1"/>
          </p:cNvSpPr>
          <p:nvPr/>
        </p:nvSpPr>
        <p:spPr bwMode="auto">
          <a:xfrm>
            <a:off x="3819798" y="53347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76" name="Oval 8"/>
          <p:cNvSpPr>
            <a:spLocks noChangeArrowheads="1"/>
          </p:cNvSpPr>
          <p:nvPr/>
        </p:nvSpPr>
        <p:spPr bwMode="auto">
          <a:xfrm>
            <a:off x="4010298" y="55252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390" name="Oval 9"/>
          <p:cNvSpPr>
            <a:spLocks noChangeArrowheads="1"/>
          </p:cNvSpPr>
          <p:nvPr/>
        </p:nvSpPr>
        <p:spPr bwMode="auto">
          <a:xfrm>
            <a:off x="3908698" y="60332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391" name="Oval 10"/>
          <p:cNvSpPr>
            <a:spLocks noChangeArrowheads="1"/>
          </p:cNvSpPr>
          <p:nvPr/>
        </p:nvSpPr>
        <p:spPr bwMode="auto">
          <a:xfrm>
            <a:off x="3553098" y="62237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79" name="Oval 11"/>
          <p:cNvSpPr>
            <a:spLocks noChangeArrowheads="1"/>
          </p:cNvSpPr>
          <p:nvPr/>
        </p:nvSpPr>
        <p:spPr bwMode="auto">
          <a:xfrm>
            <a:off x="3476898" y="55252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0" name="Oval 12"/>
          <p:cNvSpPr>
            <a:spLocks noChangeArrowheads="1"/>
          </p:cNvSpPr>
          <p:nvPr/>
        </p:nvSpPr>
        <p:spPr bwMode="auto">
          <a:xfrm>
            <a:off x="5302523" y="5730007"/>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1" name="Oval 13"/>
          <p:cNvSpPr>
            <a:spLocks noChangeArrowheads="1"/>
          </p:cNvSpPr>
          <p:nvPr/>
        </p:nvSpPr>
        <p:spPr bwMode="auto">
          <a:xfrm>
            <a:off x="5140598" y="55633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395" name="Oval 14"/>
          <p:cNvSpPr>
            <a:spLocks noChangeArrowheads="1"/>
          </p:cNvSpPr>
          <p:nvPr/>
        </p:nvSpPr>
        <p:spPr bwMode="auto">
          <a:xfrm>
            <a:off x="4848498" y="59951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3" name="Oval 15"/>
          <p:cNvSpPr>
            <a:spLocks noChangeArrowheads="1"/>
          </p:cNvSpPr>
          <p:nvPr/>
        </p:nvSpPr>
        <p:spPr bwMode="auto">
          <a:xfrm>
            <a:off x="4403998" y="55633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4" name="Oval 16"/>
          <p:cNvSpPr>
            <a:spLocks noChangeArrowheads="1"/>
          </p:cNvSpPr>
          <p:nvPr/>
        </p:nvSpPr>
        <p:spPr bwMode="auto">
          <a:xfrm>
            <a:off x="5331098" y="53855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5" name="Oval 17"/>
          <p:cNvSpPr>
            <a:spLocks noChangeArrowheads="1"/>
          </p:cNvSpPr>
          <p:nvPr/>
        </p:nvSpPr>
        <p:spPr bwMode="auto">
          <a:xfrm>
            <a:off x="5534298" y="51315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6" name="Oval 18"/>
          <p:cNvSpPr>
            <a:spLocks noChangeArrowheads="1"/>
          </p:cNvSpPr>
          <p:nvPr/>
        </p:nvSpPr>
        <p:spPr bwMode="auto">
          <a:xfrm>
            <a:off x="3362598" y="59824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7" name="Oval 19"/>
          <p:cNvSpPr>
            <a:spLocks noChangeArrowheads="1"/>
          </p:cNvSpPr>
          <p:nvPr/>
        </p:nvSpPr>
        <p:spPr bwMode="auto">
          <a:xfrm>
            <a:off x="5064398" y="50172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01" name="Oval 20"/>
          <p:cNvSpPr>
            <a:spLocks noChangeArrowheads="1"/>
          </p:cNvSpPr>
          <p:nvPr/>
        </p:nvSpPr>
        <p:spPr bwMode="auto">
          <a:xfrm>
            <a:off x="5153298" y="61856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89" name="Oval 21"/>
          <p:cNvSpPr>
            <a:spLocks noChangeArrowheads="1"/>
          </p:cNvSpPr>
          <p:nvPr/>
        </p:nvSpPr>
        <p:spPr bwMode="auto">
          <a:xfrm>
            <a:off x="5724798" y="55887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03" name="Oval 22"/>
          <p:cNvSpPr>
            <a:spLocks noChangeArrowheads="1"/>
          </p:cNvSpPr>
          <p:nvPr/>
        </p:nvSpPr>
        <p:spPr bwMode="auto">
          <a:xfrm>
            <a:off x="5532711" y="6057032"/>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1" name="Oval 23"/>
          <p:cNvSpPr>
            <a:spLocks noChangeArrowheads="1"/>
          </p:cNvSpPr>
          <p:nvPr/>
        </p:nvSpPr>
        <p:spPr bwMode="auto">
          <a:xfrm>
            <a:off x="4607198" y="52458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2" name="Oval 24"/>
          <p:cNvSpPr>
            <a:spLocks noChangeArrowheads="1"/>
          </p:cNvSpPr>
          <p:nvPr/>
        </p:nvSpPr>
        <p:spPr bwMode="auto">
          <a:xfrm>
            <a:off x="4861198" y="48394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3" name="Oval 25"/>
          <p:cNvSpPr>
            <a:spLocks noChangeArrowheads="1"/>
          </p:cNvSpPr>
          <p:nvPr/>
        </p:nvSpPr>
        <p:spPr bwMode="auto">
          <a:xfrm>
            <a:off x="4835798" y="54617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4" name="Oval 26"/>
          <p:cNvSpPr>
            <a:spLocks noChangeArrowheads="1"/>
          </p:cNvSpPr>
          <p:nvPr/>
        </p:nvSpPr>
        <p:spPr bwMode="auto">
          <a:xfrm>
            <a:off x="4505598" y="49029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08" name="Oval 27"/>
          <p:cNvSpPr>
            <a:spLocks noChangeArrowheads="1"/>
          </p:cNvSpPr>
          <p:nvPr/>
        </p:nvSpPr>
        <p:spPr bwMode="auto">
          <a:xfrm>
            <a:off x="4467498" y="59824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6" name="Oval 28"/>
          <p:cNvSpPr>
            <a:spLocks noChangeArrowheads="1"/>
          </p:cNvSpPr>
          <p:nvPr/>
        </p:nvSpPr>
        <p:spPr bwMode="auto">
          <a:xfrm>
            <a:off x="4149998" y="49918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7" name="Oval 29"/>
          <p:cNvSpPr>
            <a:spLocks noChangeArrowheads="1"/>
          </p:cNvSpPr>
          <p:nvPr/>
        </p:nvSpPr>
        <p:spPr bwMode="auto">
          <a:xfrm>
            <a:off x="5377136" y="48902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8" name="Oval 30"/>
          <p:cNvSpPr>
            <a:spLocks noChangeArrowheads="1"/>
          </p:cNvSpPr>
          <p:nvPr/>
        </p:nvSpPr>
        <p:spPr bwMode="auto">
          <a:xfrm>
            <a:off x="3464198" y="51569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199" name="Oval 31"/>
          <p:cNvSpPr>
            <a:spLocks noChangeArrowheads="1"/>
          </p:cNvSpPr>
          <p:nvPr/>
        </p:nvSpPr>
        <p:spPr bwMode="auto">
          <a:xfrm>
            <a:off x="3387998" y="47886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211" name="Oval 43"/>
          <p:cNvSpPr>
            <a:spLocks noChangeArrowheads="1"/>
          </p:cNvSpPr>
          <p:nvPr/>
        </p:nvSpPr>
        <p:spPr bwMode="auto">
          <a:xfrm>
            <a:off x="4708798" y="56776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14" name="Oval 44"/>
          <p:cNvSpPr>
            <a:spLocks noChangeArrowheads="1"/>
          </p:cNvSpPr>
          <p:nvPr/>
        </p:nvSpPr>
        <p:spPr bwMode="auto">
          <a:xfrm>
            <a:off x="3695973" y="605226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214" name="Oval 46"/>
          <p:cNvSpPr>
            <a:spLocks noChangeArrowheads="1"/>
          </p:cNvSpPr>
          <p:nvPr/>
        </p:nvSpPr>
        <p:spPr bwMode="auto">
          <a:xfrm>
            <a:off x="3133998" y="56776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16" name="Oval 47"/>
          <p:cNvSpPr>
            <a:spLocks noChangeArrowheads="1"/>
          </p:cNvSpPr>
          <p:nvPr/>
        </p:nvSpPr>
        <p:spPr bwMode="auto">
          <a:xfrm>
            <a:off x="4696098" y="61856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17" name="Oval 49"/>
          <p:cNvSpPr>
            <a:spLocks noChangeArrowheads="1"/>
          </p:cNvSpPr>
          <p:nvPr/>
        </p:nvSpPr>
        <p:spPr bwMode="auto">
          <a:xfrm>
            <a:off x="5813698" y="59062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218" name="Oval 50"/>
          <p:cNvSpPr>
            <a:spLocks noChangeArrowheads="1"/>
          </p:cNvSpPr>
          <p:nvPr/>
        </p:nvSpPr>
        <p:spPr bwMode="auto">
          <a:xfrm>
            <a:off x="3260998" y="53347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219" name="Oval 51"/>
          <p:cNvSpPr>
            <a:spLocks noChangeArrowheads="1"/>
          </p:cNvSpPr>
          <p:nvPr/>
        </p:nvSpPr>
        <p:spPr bwMode="auto">
          <a:xfrm>
            <a:off x="5508898" y="58427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7220" name="Oval 52"/>
          <p:cNvSpPr>
            <a:spLocks noChangeArrowheads="1"/>
          </p:cNvSpPr>
          <p:nvPr/>
        </p:nvSpPr>
        <p:spPr bwMode="auto">
          <a:xfrm>
            <a:off x="5864498" y="50299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21" name="Oval 54"/>
          <p:cNvSpPr>
            <a:spLocks noChangeArrowheads="1"/>
          </p:cNvSpPr>
          <p:nvPr/>
        </p:nvSpPr>
        <p:spPr bwMode="auto">
          <a:xfrm>
            <a:off x="4149998" y="62364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22" name="Oval 55"/>
          <p:cNvSpPr>
            <a:spLocks noChangeArrowheads="1"/>
          </p:cNvSpPr>
          <p:nvPr/>
        </p:nvSpPr>
        <p:spPr bwMode="auto">
          <a:xfrm>
            <a:off x="3140348" y="607766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23" name="Oval 59"/>
          <p:cNvSpPr>
            <a:spLocks noChangeArrowheads="1"/>
          </p:cNvSpPr>
          <p:nvPr/>
        </p:nvSpPr>
        <p:spPr bwMode="auto">
          <a:xfrm>
            <a:off x="5775598" y="62872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28" name="Oval 69"/>
          <p:cNvSpPr>
            <a:spLocks noChangeArrowheads="1"/>
          </p:cNvSpPr>
          <p:nvPr/>
        </p:nvSpPr>
        <p:spPr bwMode="auto">
          <a:xfrm>
            <a:off x="5097736" y="596336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6429" name="Oval 70"/>
          <p:cNvSpPr>
            <a:spLocks noChangeArrowheads="1"/>
          </p:cNvSpPr>
          <p:nvPr/>
        </p:nvSpPr>
        <p:spPr bwMode="auto">
          <a:xfrm>
            <a:off x="5996261" y="6198319"/>
            <a:ext cx="114300" cy="11430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 name="Tijdelijke aanduiding voor dianummer 1"/>
          <p:cNvSpPr>
            <a:spLocks noGrp="1"/>
          </p:cNvSpPr>
          <p:nvPr>
            <p:ph type="sldNum" sz="quarter" idx="12"/>
          </p:nvPr>
        </p:nvSpPr>
        <p:spPr>
          <a:xfrm>
            <a:off x="6565932" y="6042744"/>
            <a:ext cx="2133600" cy="476250"/>
          </a:xfrm>
        </p:spPr>
        <p:txBody>
          <a:bodyPr/>
          <a:lstStyle/>
          <a:p>
            <a:fld id="{C743A66C-05BB-4A7A-BA60-CBCF9EE1333E}" type="slidenum">
              <a:rPr lang="nl-NL" altLang="nl-NL" smtClean="0"/>
              <a:pPr/>
              <a:t>11</a:t>
            </a:fld>
            <a:endParaRPr lang="nl-NL" altLang="nl-NL"/>
          </a:p>
        </p:txBody>
      </p:sp>
      <p:grpSp>
        <p:nvGrpSpPr>
          <p:cNvPr id="62" name="Groeperen 61"/>
          <p:cNvGrpSpPr/>
          <p:nvPr/>
        </p:nvGrpSpPr>
        <p:grpSpPr>
          <a:xfrm>
            <a:off x="251520" y="141195"/>
            <a:ext cx="936104" cy="1224136"/>
            <a:chOff x="554843" y="4236380"/>
            <a:chExt cx="1246461" cy="1496876"/>
          </a:xfrm>
        </p:grpSpPr>
        <p:sp>
          <p:nvSpPr>
            <p:cNvPr id="63" name="Rechthoek 6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64" name="Tekstvak 6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65" name="Afbeelding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7233" name="AutoShape 65"/>
          <p:cNvSpPr>
            <a:spLocks noChangeArrowheads="1"/>
          </p:cNvSpPr>
          <p:nvPr/>
        </p:nvSpPr>
        <p:spPr bwMode="auto">
          <a:xfrm>
            <a:off x="467544" y="3874492"/>
            <a:ext cx="2070100" cy="1282700"/>
          </a:xfrm>
          <a:prstGeom prst="wedgeRoundRectCallout">
            <a:avLst>
              <a:gd name="adj1" fmla="val 82977"/>
              <a:gd name="adj2" fmla="val 55249"/>
              <a:gd name="adj3" fmla="val 16667"/>
            </a:avLst>
          </a:prstGeom>
          <a:solidFill>
            <a:srgbClr val="FB757F"/>
          </a:solidFill>
          <a:ln w="9525">
            <a:solidFill>
              <a:schemeClr val="accent4"/>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dirty="0">
                <a:solidFill>
                  <a:schemeClr val="bg1"/>
                </a:solidFill>
              </a:rPr>
              <a:t>Heldere bovenlaag kun je afschenken</a:t>
            </a:r>
          </a:p>
        </p:txBody>
      </p:sp>
      <p:sp>
        <p:nvSpPr>
          <p:cNvPr id="7232" name="AutoShape 64"/>
          <p:cNvSpPr>
            <a:spLocks noChangeArrowheads="1"/>
          </p:cNvSpPr>
          <p:nvPr/>
        </p:nvSpPr>
        <p:spPr bwMode="auto">
          <a:xfrm>
            <a:off x="6516216" y="5269830"/>
            <a:ext cx="2387600" cy="679450"/>
          </a:xfrm>
          <a:prstGeom prst="wedgeRoundRectCallout">
            <a:avLst>
              <a:gd name="adj1" fmla="val -77151"/>
              <a:gd name="adj2" fmla="val 75126"/>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dirty="0">
                <a:solidFill>
                  <a:schemeClr val="bg1"/>
                </a:solidFill>
              </a:rPr>
              <a:t>Deeltjes bezinken</a:t>
            </a:r>
          </a:p>
        </p:txBody>
      </p:sp>
    </p:spTree>
    <p:extLst>
      <p:ext uri="{BB962C8B-B14F-4D97-AF65-F5344CB8AC3E}">
        <p14:creationId xmlns:p14="http://schemas.microsoft.com/office/powerpoint/2010/main" val="1725018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564" fill="hold"/>
                                        <p:tgtEl>
                                          <p:spTgt spid="4"/>
                                        </p:tgtEl>
                                      </p:cBhvr>
                                    </p:cmd>
                                  </p:childTnLst>
                                </p:cTn>
                              </p:par>
                              <p:par>
                                <p:cTn id="7" presetID="9" presetClass="entr" presetSubtype="0" fill="hold" grpId="0" nodeType="withEffect">
                                  <p:stCondLst>
                                    <p:cond delay="6000"/>
                                  </p:stCondLst>
                                  <p:childTnLst>
                                    <p:set>
                                      <p:cBhvr>
                                        <p:cTn id="8" dur="1" fill="hold">
                                          <p:stCondLst>
                                            <p:cond delay="0"/>
                                          </p:stCondLst>
                                        </p:cTn>
                                        <p:tgtEl>
                                          <p:spTgt spid="7232"/>
                                        </p:tgtEl>
                                        <p:attrNameLst>
                                          <p:attrName>style.visibility</p:attrName>
                                        </p:attrNameLst>
                                      </p:cBhvr>
                                      <p:to>
                                        <p:strVal val="visible"/>
                                      </p:to>
                                    </p:set>
                                    <p:animEffect transition="in" filter="dissolve">
                                      <p:cBhvr>
                                        <p:cTn id="9" dur="500"/>
                                        <p:tgtEl>
                                          <p:spTgt spid="7232"/>
                                        </p:tgtEl>
                                      </p:cBhvr>
                                    </p:animEffect>
                                  </p:childTnLst>
                                </p:cTn>
                              </p:par>
                              <p:par>
                                <p:cTn id="10" presetID="42" presetClass="path" presetSubtype="0" accel="50000" decel="50000" fill="hold" grpId="0" nodeType="withEffect">
                                  <p:stCondLst>
                                    <p:cond delay="6000"/>
                                  </p:stCondLst>
                                  <p:childTnLst>
                                    <p:animMotion origin="layout" path="M -5.55556E-7 -3.7037E-6 L -5.55556E-7 0.15186 " pathEditMode="relative" rAng="0" ptsTypes="AA">
                                      <p:cBhvr>
                                        <p:cTn id="11" dur="5000" fill="hold"/>
                                        <p:tgtEl>
                                          <p:spTgt spid="7173"/>
                                        </p:tgtEl>
                                        <p:attrNameLst>
                                          <p:attrName>ppt_x</p:attrName>
                                          <p:attrName>ppt_y</p:attrName>
                                        </p:attrNameLst>
                                      </p:cBhvr>
                                      <p:rCtr x="0" y="7593"/>
                                    </p:animMotion>
                                  </p:childTnLst>
                                </p:cTn>
                              </p:par>
                              <p:par>
                                <p:cTn id="12" presetID="42" presetClass="path" presetSubtype="0" accel="50000" decel="50000" fill="hold" grpId="0" nodeType="withEffect">
                                  <p:stCondLst>
                                    <p:cond delay="6000"/>
                                  </p:stCondLst>
                                  <p:childTnLst>
                                    <p:animMotion origin="layout" path="M 5.55556E-7 1.85185E-6 L -0.00052 0.11944 " pathEditMode="relative" rAng="0" ptsTypes="AA">
                                      <p:cBhvr>
                                        <p:cTn id="13" dur="5000" fill="hold"/>
                                        <p:tgtEl>
                                          <p:spTgt spid="7191"/>
                                        </p:tgtEl>
                                        <p:attrNameLst>
                                          <p:attrName>ppt_x</p:attrName>
                                          <p:attrName>ppt_y</p:attrName>
                                        </p:attrNameLst>
                                      </p:cBhvr>
                                      <p:rCtr x="-35" y="5972"/>
                                    </p:animMotion>
                                  </p:childTnLst>
                                </p:cTn>
                              </p:par>
                              <p:par>
                                <p:cTn id="14" presetID="42" presetClass="path" presetSubtype="0" accel="50000" decel="50000" fill="hold" grpId="0" nodeType="withEffect">
                                  <p:stCondLst>
                                    <p:cond delay="6000"/>
                                  </p:stCondLst>
                                  <p:childTnLst>
                                    <p:animMotion origin="layout" path="M 3.88889E-6 -1.48148E-6 L 0.00468 0.22153 " pathEditMode="relative" rAng="0" ptsTypes="AA">
                                      <p:cBhvr>
                                        <p:cTn id="15" dur="5000" fill="hold"/>
                                        <p:tgtEl>
                                          <p:spTgt spid="7199"/>
                                        </p:tgtEl>
                                        <p:attrNameLst>
                                          <p:attrName>ppt_x</p:attrName>
                                          <p:attrName>ppt_y</p:attrName>
                                        </p:attrNameLst>
                                      </p:cBhvr>
                                      <p:rCtr x="226" y="11065"/>
                                    </p:animMotion>
                                  </p:childTnLst>
                                </p:cTn>
                              </p:par>
                              <p:par>
                                <p:cTn id="16" presetID="42" presetClass="path" presetSubtype="0" accel="50000" decel="50000" fill="hold" grpId="0" nodeType="withEffect">
                                  <p:stCondLst>
                                    <p:cond delay="6000"/>
                                  </p:stCondLst>
                                  <p:childTnLst>
                                    <p:animMotion origin="layout" path="M -0.01163 -0.01088 L -0.01111 0.12037 " pathEditMode="relative" rAng="0" ptsTypes="AA">
                                      <p:cBhvr>
                                        <p:cTn id="17" dur="5000" fill="hold"/>
                                        <p:tgtEl>
                                          <p:spTgt spid="7198"/>
                                        </p:tgtEl>
                                        <p:attrNameLst>
                                          <p:attrName>ppt_x</p:attrName>
                                          <p:attrName>ppt_y</p:attrName>
                                        </p:attrNameLst>
                                      </p:cBhvr>
                                      <p:rCtr x="17" y="6551"/>
                                    </p:animMotion>
                                  </p:childTnLst>
                                </p:cTn>
                              </p:par>
                              <p:par>
                                <p:cTn id="18" presetID="42" presetClass="path" presetSubtype="0" accel="50000" decel="50000" fill="hold" grpId="0" nodeType="withEffect">
                                  <p:stCondLst>
                                    <p:cond delay="6000"/>
                                  </p:stCondLst>
                                  <p:childTnLst>
                                    <p:animMotion origin="layout" path="M -5.55556E-7 1.85185E-6 L -5.55556E-7 0.19097 " pathEditMode="relative" rAng="0" ptsTypes="AA">
                                      <p:cBhvr>
                                        <p:cTn id="19" dur="5000" fill="hold"/>
                                        <p:tgtEl>
                                          <p:spTgt spid="7174"/>
                                        </p:tgtEl>
                                        <p:attrNameLst>
                                          <p:attrName>ppt_x</p:attrName>
                                          <p:attrName>ppt_y</p:attrName>
                                        </p:attrNameLst>
                                      </p:cBhvr>
                                      <p:rCtr x="0" y="9537"/>
                                    </p:animMotion>
                                  </p:childTnLst>
                                </p:cTn>
                              </p:par>
                              <p:par>
                                <p:cTn id="20" presetID="42" presetClass="path" presetSubtype="0" accel="50000" decel="50000" fill="hold" grpId="0" nodeType="withEffect">
                                  <p:stCondLst>
                                    <p:cond delay="6000"/>
                                  </p:stCondLst>
                                  <p:childTnLst>
                                    <p:animMotion origin="layout" path="M 5.55556E-7 -1.11111E-6 L 5.55556E-7 0.15208 " pathEditMode="relative" rAng="0" ptsTypes="AA">
                                      <p:cBhvr>
                                        <p:cTn id="21" dur="5000" fill="hold"/>
                                        <p:tgtEl>
                                          <p:spTgt spid="7196"/>
                                        </p:tgtEl>
                                        <p:attrNameLst>
                                          <p:attrName>ppt_x</p:attrName>
                                          <p:attrName>ppt_y</p:attrName>
                                        </p:attrNameLst>
                                      </p:cBhvr>
                                      <p:rCtr x="0" y="7593"/>
                                    </p:animMotion>
                                  </p:childTnLst>
                                </p:cTn>
                              </p:par>
                              <p:par>
                                <p:cTn id="22" presetID="42" presetClass="path" presetSubtype="0" accel="50000" decel="50000" fill="hold" grpId="0" nodeType="withEffect">
                                  <p:stCondLst>
                                    <p:cond delay="6000"/>
                                  </p:stCondLst>
                                  <p:childTnLst>
                                    <p:animMotion origin="layout" path="M 1.66667E-6 1.11111E-6 L 0.00937 0.125 " pathEditMode="relative" rAng="0" ptsTypes="AA">
                                      <p:cBhvr>
                                        <p:cTn id="23" dur="5000" fill="hold"/>
                                        <p:tgtEl>
                                          <p:spTgt spid="7179"/>
                                        </p:tgtEl>
                                        <p:attrNameLst>
                                          <p:attrName>ppt_x</p:attrName>
                                          <p:attrName>ppt_y</p:attrName>
                                        </p:attrNameLst>
                                      </p:cBhvr>
                                      <p:rCtr x="469" y="6250"/>
                                    </p:animMotion>
                                  </p:childTnLst>
                                </p:cTn>
                              </p:par>
                              <p:par>
                                <p:cTn id="24" presetID="42" presetClass="path" presetSubtype="0" accel="50000" decel="50000" fill="hold" grpId="0" nodeType="withEffect">
                                  <p:stCondLst>
                                    <p:cond delay="6000"/>
                                  </p:stCondLst>
                                  <p:childTnLst>
                                    <p:animMotion origin="layout" path="M 1.66667E-6 4.44444E-6 L -0.00521 0.0375 " pathEditMode="relative" rAng="0" ptsTypes="AA">
                                      <p:cBhvr>
                                        <p:cTn id="25" dur="5000" fill="hold"/>
                                        <p:tgtEl>
                                          <p:spTgt spid="7186"/>
                                        </p:tgtEl>
                                        <p:attrNameLst>
                                          <p:attrName>ppt_x</p:attrName>
                                          <p:attrName>ppt_y</p:attrName>
                                        </p:attrNameLst>
                                      </p:cBhvr>
                                      <p:rCtr x="-260" y="1875"/>
                                    </p:animMotion>
                                  </p:childTnLst>
                                </p:cTn>
                              </p:par>
                              <p:par>
                                <p:cTn id="26" presetID="42" presetClass="path" presetSubtype="0" accel="50000" decel="50000" fill="hold" grpId="0" nodeType="withEffect">
                                  <p:stCondLst>
                                    <p:cond delay="6000"/>
                                  </p:stCondLst>
                                  <p:childTnLst>
                                    <p:animMotion origin="layout" path="M -1.66667E-6 1.11111E-6 L -1.66667E-6 0.11736 " pathEditMode="relative" rAng="0" ptsTypes="AA">
                                      <p:cBhvr>
                                        <p:cTn id="27" dur="5000" fill="hold"/>
                                        <p:tgtEl>
                                          <p:spTgt spid="7176"/>
                                        </p:tgtEl>
                                        <p:attrNameLst>
                                          <p:attrName>ppt_x</p:attrName>
                                          <p:attrName>ppt_y</p:attrName>
                                        </p:attrNameLst>
                                      </p:cBhvr>
                                      <p:rCtr x="0" y="5856"/>
                                    </p:animMotion>
                                  </p:childTnLst>
                                </p:cTn>
                              </p:par>
                              <p:par>
                                <p:cTn id="28" presetID="42" presetClass="path" presetSubtype="0" accel="50000" decel="50000" fill="hold" grpId="0" nodeType="withEffect">
                                  <p:stCondLst>
                                    <p:cond delay="6000"/>
                                  </p:stCondLst>
                                  <p:childTnLst>
                                    <p:animMotion origin="layout" path="M 2.77778E-6 -4.44444E-6 L 2.77778E-6 0.09653 " pathEditMode="relative" rAng="0" ptsTypes="AA">
                                      <p:cBhvr>
                                        <p:cTn id="29" dur="5000" fill="hold"/>
                                        <p:tgtEl>
                                          <p:spTgt spid="7183"/>
                                        </p:tgtEl>
                                        <p:attrNameLst>
                                          <p:attrName>ppt_x</p:attrName>
                                          <p:attrName>ppt_y</p:attrName>
                                        </p:attrNameLst>
                                      </p:cBhvr>
                                      <p:rCtr x="0" y="4815"/>
                                    </p:animMotion>
                                  </p:childTnLst>
                                </p:cTn>
                              </p:par>
                              <p:par>
                                <p:cTn id="30" presetID="42" presetClass="path" presetSubtype="0" accel="50000" decel="50000" fill="hold" grpId="0" nodeType="withEffect">
                                  <p:stCondLst>
                                    <p:cond delay="6000"/>
                                  </p:stCondLst>
                                  <p:childTnLst>
                                    <p:animMotion origin="layout" path="M -5.55556E-7 -1.11111E-6 L -5.55556E-7 0.10139 " pathEditMode="relative" rAng="0" ptsTypes="AA">
                                      <p:cBhvr>
                                        <p:cTn id="31" dur="5000" fill="hold"/>
                                        <p:tgtEl>
                                          <p:spTgt spid="7211"/>
                                        </p:tgtEl>
                                        <p:attrNameLst>
                                          <p:attrName>ppt_x</p:attrName>
                                          <p:attrName>ppt_y</p:attrName>
                                        </p:attrNameLst>
                                      </p:cBhvr>
                                      <p:rCtr x="0" y="5069"/>
                                    </p:animMotion>
                                  </p:childTnLst>
                                </p:cTn>
                              </p:par>
                              <p:par>
                                <p:cTn id="32" presetID="42" presetClass="path" presetSubtype="0" accel="50000" decel="50000" fill="hold" grpId="0" nodeType="withEffect">
                                  <p:stCondLst>
                                    <p:cond delay="6000"/>
                                  </p:stCondLst>
                                  <p:childTnLst>
                                    <p:animMotion origin="layout" path="M 5.55556E-7 3.7037E-7 L 0.00521 0.13611 " pathEditMode="relative" rAng="0" ptsTypes="AA">
                                      <p:cBhvr>
                                        <p:cTn id="33" dur="5000" fill="hold"/>
                                        <p:tgtEl>
                                          <p:spTgt spid="7193"/>
                                        </p:tgtEl>
                                        <p:attrNameLst>
                                          <p:attrName>ppt_x</p:attrName>
                                          <p:attrName>ppt_y</p:attrName>
                                        </p:attrNameLst>
                                      </p:cBhvr>
                                      <p:rCtr x="260" y="6806"/>
                                    </p:animMotion>
                                  </p:childTnLst>
                                </p:cTn>
                              </p:par>
                              <p:par>
                                <p:cTn id="34" presetID="42" presetClass="path" presetSubtype="0" accel="50000" decel="50000" fill="hold" grpId="0" nodeType="withEffect">
                                  <p:stCondLst>
                                    <p:cond delay="6000"/>
                                  </p:stCondLst>
                                  <p:childTnLst>
                                    <p:animMotion origin="layout" path="M 1.66667E-6 1.85185E-6 L 1.66667E-6 0.21041 " pathEditMode="relative" rAng="0" ptsTypes="AA">
                                      <p:cBhvr>
                                        <p:cTn id="35" dur="5000" fill="hold"/>
                                        <p:tgtEl>
                                          <p:spTgt spid="7194"/>
                                        </p:tgtEl>
                                        <p:attrNameLst>
                                          <p:attrName>ppt_x</p:attrName>
                                          <p:attrName>ppt_y</p:attrName>
                                        </p:attrNameLst>
                                      </p:cBhvr>
                                      <p:rCtr x="0" y="10509"/>
                                    </p:animMotion>
                                  </p:childTnLst>
                                </p:cTn>
                              </p:par>
                              <p:par>
                                <p:cTn id="36" presetID="42" presetClass="path" presetSubtype="0" accel="50000" decel="50000" fill="hold" grpId="0" nodeType="withEffect">
                                  <p:stCondLst>
                                    <p:cond delay="6000"/>
                                  </p:stCondLst>
                                  <p:childTnLst>
                                    <p:animMotion origin="layout" path="M 2.77778E-6 1.11111E-6 L 2.77778E-6 0.1875 " pathEditMode="relative" rAng="0" ptsTypes="AA">
                                      <p:cBhvr>
                                        <p:cTn id="37" dur="5000" fill="hold"/>
                                        <p:tgtEl>
                                          <p:spTgt spid="7192"/>
                                        </p:tgtEl>
                                        <p:attrNameLst>
                                          <p:attrName>ppt_x</p:attrName>
                                          <p:attrName>ppt_y</p:attrName>
                                        </p:attrNameLst>
                                      </p:cBhvr>
                                      <p:rCtr x="0" y="9375"/>
                                    </p:animMotion>
                                  </p:childTnLst>
                                </p:cTn>
                              </p:par>
                              <p:par>
                                <p:cTn id="38" presetID="42" presetClass="path" presetSubtype="0" accel="50000" decel="50000" fill="hold" grpId="0" nodeType="withEffect">
                                  <p:stCondLst>
                                    <p:cond delay="6000"/>
                                  </p:stCondLst>
                                  <p:childTnLst>
                                    <p:animMotion origin="layout" path="M 5.55556E-7 -4.81481E-6 L -0.00052 0.19375 " pathEditMode="relative" rAng="0" ptsTypes="AA">
                                      <p:cBhvr>
                                        <p:cTn id="39" dur="5000" fill="hold"/>
                                        <p:tgtEl>
                                          <p:spTgt spid="7187"/>
                                        </p:tgtEl>
                                        <p:attrNameLst>
                                          <p:attrName>ppt_x</p:attrName>
                                          <p:attrName>ppt_y</p:attrName>
                                        </p:attrNameLst>
                                      </p:cBhvr>
                                      <p:rCtr x="-35" y="9676"/>
                                    </p:animMotion>
                                  </p:childTnLst>
                                </p:cTn>
                              </p:par>
                              <p:par>
                                <p:cTn id="40" presetID="42" presetClass="path" presetSubtype="0" accel="50000" decel="50000" fill="hold" grpId="0" nodeType="withEffect">
                                  <p:stCondLst>
                                    <p:cond delay="6000"/>
                                  </p:stCondLst>
                                  <p:childTnLst>
                                    <p:animMotion origin="layout" path="M -2.77778E-6 -4.44444E-6 L 0.00729 0.11459 " pathEditMode="relative" rAng="0" ptsTypes="AA">
                                      <p:cBhvr>
                                        <p:cTn id="41" dur="5000" fill="hold"/>
                                        <p:tgtEl>
                                          <p:spTgt spid="7181"/>
                                        </p:tgtEl>
                                        <p:attrNameLst>
                                          <p:attrName>ppt_x</p:attrName>
                                          <p:attrName>ppt_y</p:attrName>
                                        </p:attrNameLst>
                                      </p:cBhvr>
                                      <p:rCtr x="365" y="5718"/>
                                    </p:animMotion>
                                  </p:childTnLst>
                                </p:cTn>
                              </p:par>
                              <p:par>
                                <p:cTn id="42" presetID="42" presetClass="path" presetSubtype="0" accel="50000" decel="50000" fill="hold" grpId="0" nodeType="withEffect">
                                  <p:stCondLst>
                                    <p:cond delay="6000"/>
                                  </p:stCondLst>
                                  <p:childTnLst>
                                    <p:animMotion origin="layout" path="M -1.11111E-6 1.11022E-16 L 0.00261 0.08264 " pathEditMode="relative" rAng="0" ptsTypes="AA">
                                      <p:cBhvr>
                                        <p:cTn id="43" dur="5000" fill="hold"/>
                                        <p:tgtEl>
                                          <p:spTgt spid="7180"/>
                                        </p:tgtEl>
                                        <p:attrNameLst>
                                          <p:attrName>ppt_x</p:attrName>
                                          <p:attrName>ppt_y</p:attrName>
                                        </p:attrNameLst>
                                      </p:cBhvr>
                                      <p:rCtr x="122" y="4120"/>
                                    </p:animMotion>
                                  </p:childTnLst>
                                </p:cTn>
                              </p:par>
                              <p:par>
                                <p:cTn id="44" presetID="42" presetClass="path" presetSubtype="0" accel="50000" decel="50000" fill="hold" grpId="0" nodeType="withEffect">
                                  <p:stCondLst>
                                    <p:cond delay="6000"/>
                                  </p:stCondLst>
                                  <p:childTnLst>
                                    <p:animMotion origin="layout" path="M -5.55556E-7 4.81481E-6 L -0.00729 0.08055 " pathEditMode="relative" rAng="0" ptsTypes="AA">
                                      <p:cBhvr>
                                        <p:cTn id="45" dur="5000" fill="hold"/>
                                        <p:tgtEl>
                                          <p:spTgt spid="7219"/>
                                        </p:tgtEl>
                                        <p:attrNameLst>
                                          <p:attrName>ppt_x</p:attrName>
                                          <p:attrName>ppt_y</p:attrName>
                                        </p:attrNameLst>
                                      </p:cBhvr>
                                      <p:rCtr x="-365" y="4028"/>
                                    </p:animMotion>
                                  </p:childTnLst>
                                </p:cTn>
                              </p:par>
                              <p:par>
                                <p:cTn id="46" presetID="42" presetClass="path" presetSubtype="0" accel="50000" decel="50000" fill="hold" grpId="0" nodeType="withEffect">
                                  <p:stCondLst>
                                    <p:cond delay="6000"/>
                                  </p:stCondLst>
                                  <p:childTnLst>
                                    <p:animMotion origin="layout" path="M -1.66667E-6 1.85185E-6 L 0.00469 0.06875 " pathEditMode="relative" rAng="0" ptsTypes="AA">
                                      <p:cBhvr>
                                        <p:cTn id="47" dur="5000" fill="hold"/>
                                        <p:tgtEl>
                                          <p:spTgt spid="7189"/>
                                        </p:tgtEl>
                                        <p:attrNameLst>
                                          <p:attrName>ppt_x</p:attrName>
                                          <p:attrName>ppt_y</p:attrName>
                                        </p:attrNameLst>
                                      </p:cBhvr>
                                      <p:rCtr x="226" y="3426"/>
                                    </p:animMotion>
                                  </p:childTnLst>
                                </p:cTn>
                              </p:par>
                              <p:par>
                                <p:cTn id="48" presetID="42" presetClass="path" presetSubtype="0" accel="50000" decel="50000" fill="hold" grpId="0" nodeType="withEffect">
                                  <p:stCondLst>
                                    <p:cond delay="6000"/>
                                  </p:stCondLst>
                                  <p:childTnLst>
                                    <p:animMotion origin="layout" path="M 3.88889E-6 1.48148E-6 L 0.01458 0.12292 " pathEditMode="relative" rAng="0" ptsTypes="AA">
                                      <p:cBhvr>
                                        <p:cTn id="49" dur="5000" fill="hold"/>
                                        <p:tgtEl>
                                          <p:spTgt spid="7184"/>
                                        </p:tgtEl>
                                        <p:attrNameLst>
                                          <p:attrName>ppt_x</p:attrName>
                                          <p:attrName>ppt_y</p:attrName>
                                        </p:attrNameLst>
                                      </p:cBhvr>
                                      <p:rCtr x="729" y="6134"/>
                                    </p:animMotion>
                                  </p:childTnLst>
                                </p:cTn>
                              </p:par>
                              <p:par>
                                <p:cTn id="50" presetID="42" presetClass="path" presetSubtype="0" accel="50000" decel="50000" fill="hold" grpId="0" nodeType="withEffect">
                                  <p:stCondLst>
                                    <p:cond delay="6000"/>
                                  </p:stCondLst>
                                  <p:childTnLst>
                                    <p:animMotion origin="layout" path="M 1.66667E-6 -1.48148E-6 L 0.00937 0.15903 " pathEditMode="relative" rAng="0" ptsTypes="AA">
                                      <p:cBhvr>
                                        <p:cTn id="51" dur="5000" fill="hold"/>
                                        <p:tgtEl>
                                          <p:spTgt spid="7185"/>
                                        </p:tgtEl>
                                        <p:attrNameLst>
                                          <p:attrName>ppt_x</p:attrName>
                                          <p:attrName>ppt_y</p:attrName>
                                        </p:attrNameLst>
                                      </p:cBhvr>
                                      <p:rCtr x="469" y="7940"/>
                                    </p:animMotion>
                                  </p:childTnLst>
                                </p:cTn>
                              </p:par>
                              <p:par>
                                <p:cTn id="52" presetID="42" presetClass="path" presetSubtype="0" accel="50000" decel="50000" fill="hold" grpId="0" nodeType="withEffect">
                                  <p:stCondLst>
                                    <p:cond delay="6000"/>
                                  </p:stCondLst>
                                  <p:childTnLst>
                                    <p:animMotion origin="layout" path="M 5.55556E-7 3.33333E-6 L 0.0026 0.1618 " pathEditMode="relative" rAng="0" ptsTypes="AA">
                                      <p:cBhvr>
                                        <p:cTn id="53" dur="5000" fill="hold"/>
                                        <p:tgtEl>
                                          <p:spTgt spid="7220"/>
                                        </p:tgtEl>
                                        <p:attrNameLst>
                                          <p:attrName>ppt_x</p:attrName>
                                          <p:attrName>ppt_y</p:attrName>
                                        </p:attrNameLst>
                                      </p:cBhvr>
                                      <p:rCtr x="122" y="8079"/>
                                    </p:animMotion>
                                  </p:childTnLst>
                                </p:cTn>
                              </p:par>
                              <p:par>
                                <p:cTn id="54" presetID="42" presetClass="path" presetSubtype="0" accel="50000" decel="50000" fill="hold" grpId="0" nodeType="withEffect">
                                  <p:stCondLst>
                                    <p:cond delay="6000"/>
                                  </p:stCondLst>
                                  <p:childTnLst>
                                    <p:animMotion origin="layout" path="M -8.33333E-7 3.7037E-6 L -0.01094 0.17222 " pathEditMode="relative" rAng="0" ptsTypes="AA">
                                      <p:cBhvr>
                                        <p:cTn id="55" dur="5000" fill="hold"/>
                                        <p:tgtEl>
                                          <p:spTgt spid="7197"/>
                                        </p:tgtEl>
                                        <p:attrNameLst>
                                          <p:attrName>ppt_x</p:attrName>
                                          <p:attrName>ppt_y</p:attrName>
                                        </p:attrNameLst>
                                      </p:cBhvr>
                                      <p:rCtr x="-556" y="8611"/>
                                    </p:animMotion>
                                  </p:childTnLst>
                                </p:cTn>
                              </p:par>
                              <p:par>
                                <p:cTn id="56" presetID="42" presetClass="path" presetSubtype="0" accel="50000" decel="50000" fill="hold" grpId="0" nodeType="withEffect">
                                  <p:stCondLst>
                                    <p:cond delay="6000"/>
                                  </p:stCondLst>
                                  <p:childTnLst>
                                    <p:animMotion origin="layout" path="M 2.77778E-6 -1.11111E-6 L -0.01459 0.1507 " pathEditMode="relative" rAng="0" ptsTypes="AA">
                                      <p:cBhvr>
                                        <p:cTn id="57" dur="5000" fill="hold"/>
                                        <p:tgtEl>
                                          <p:spTgt spid="7218"/>
                                        </p:tgtEl>
                                        <p:attrNameLst>
                                          <p:attrName>ppt_x</p:attrName>
                                          <p:attrName>ppt_y</p:attrName>
                                        </p:attrNameLst>
                                      </p:cBhvr>
                                      <p:rCtr x="-729" y="7523"/>
                                    </p:animMotion>
                                  </p:childTnLst>
                                </p:cTn>
                              </p:par>
                              <p:par>
                                <p:cTn id="58" presetID="42" presetClass="path" presetSubtype="0" accel="50000" decel="50000" fill="hold" grpId="1" nodeType="withEffect">
                                  <p:stCondLst>
                                    <p:cond delay="6000"/>
                                  </p:stCondLst>
                                  <p:childTnLst>
                                    <p:animMotion origin="layout" path="M 5.55556E-7 4.81481E-6 L 0.01146 0.12916 " pathEditMode="relative" rAng="0" ptsTypes="AA">
                                      <p:cBhvr>
                                        <p:cTn id="59" dur="5000" fill="hold"/>
                                        <p:tgtEl>
                                          <p:spTgt spid="7198"/>
                                        </p:tgtEl>
                                        <p:attrNameLst>
                                          <p:attrName>ppt_x</p:attrName>
                                          <p:attrName>ppt_y</p:attrName>
                                        </p:attrNameLst>
                                      </p:cBhvr>
                                      <p:rCtr x="573" y="6458"/>
                                    </p:animMotion>
                                  </p:childTnLst>
                                </p:cTn>
                              </p:par>
                              <p:par>
                                <p:cTn id="60" presetID="42" presetClass="path" presetSubtype="0" accel="50000" decel="50000" fill="hold" grpId="0" nodeType="withEffect">
                                  <p:stCondLst>
                                    <p:cond delay="6000"/>
                                  </p:stCondLst>
                                  <p:childTnLst>
                                    <p:animMotion origin="layout" path="M 1.66667E-6 -1.11111E-6 L 1.66667E-6 0.14653 " pathEditMode="relative" rAng="0" ptsTypes="AA">
                                      <p:cBhvr>
                                        <p:cTn id="61" dur="5000" fill="hold"/>
                                        <p:tgtEl>
                                          <p:spTgt spid="7175"/>
                                        </p:tgtEl>
                                        <p:attrNameLst>
                                          <p:attrName>ppt_x</p:attrName>
                                          <p:attrName>ppt_y</p:attrName>
                                        </p:attrNameLst>
                                      </p:cBhvr>
                                      <p:rCtr x="0" y="7315"/>
                                    </p:animMotion>
                                  </p:childTnLst>
                                </p:cTn>
                              </p:par>
                              <p:par>
                                <p:cTn id="62" presetID="42" presetClass="path" presetSubtype="0" accel="50000" decel="50000" fill="hold" grpId="0" nodeType="withEffect">
                                  <p:stCondLst>
                                    <p:cond delay="6000"/>
                                  </p:stCondLst>
                                  <p:childTnLst>
                                    <p:animMotion origin="layout" path="M 1.66667E-6 -1.11111E-6 L 0.0026 0.0382 " pathEditMode="relative" rAng="0" ptsTypes="AA">
                                      <p:cBhvr>
                                        <p:cTn id="63" dur="5000" fill="hold"/>
                                        <p:tgtEl>
                                          <p:spTgt spid="7214"/>
                                        </p:tgtEl>
                                        <p:attrNameLst>
                                          <p:attrName>ppt_x</p:attrName>
                                          <p:attrName>ppt_y</p:attrName>
                                        </p:attrNameLst>
                                      </p:cBhvr>
                                      <p:rCtr x="122" y="1898"/>
                                    </p:animMotion>
                                  </p:childTnLst>
                                </p:cTn>
                              </p:par>
                              <p:par>
                                <p:cTn id="64" presetID="9" presetClass="entr" presetSubtype="0" fill="hold" grpId="0" nodeType="withEffect">
                                  <p:stCondLst>
                                    <p:cond delay="12000"/>
                                  </p:stCondLst>
                                  <p:childTnLst>
                                    <p:set>
                                      <p:cBhvr>
                                        <p:cTn id="65" dur="1" fill="hold">
                                          <p:stCondLst>
                                            <p:cond delay="0"/>
                                          </p:stCondLst>
                                        </p:cTn>
                                        <p:tgtEl>
                                          <p:spTgt spid="7233"/>
                                        </p:tgtEl>
                                        <p:attrNameLst>
                                          <p:attrName>style.visibility</p:attrName>
                                        </p:attrNameLst>
                                      </p:cBhvr>
                                      <p:to>
                                        <p:strVal val="visible"/>
                                      </p:to>
                                    </p:set>
                                    <p:animEffect transition="in" filter="dissolve">
                                      <p:cBhvr>
                                        <p:cTn id="66" dur="500"/>
                                        <p:tgtEl>
                                          <p:spTgt spid="72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4"/>
                </p:tgtEl>
              </p:cMediaNode>
            </p:video>
            <p:video>
              <p:cMediaNode>
                <p:cTn id="68" fill="hold" display="0">
                  <p:stCondLst>
                    <p:cond delay="indefinite"/>
                  </p:stCondLst>
                </p:cTn>
                <p:tgtEl>
                  <p:spTgt spid="4"/>
                </p:tgtEl>
              </p:cMediaNode>
            </p:video>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4"/>
                                        </p:tgtEl>
                                      </p:cBhvr>
                                    </p:cmd>
                                  </p:childTnLst>
                                </p:cTn>
                              </p:par>
                            </p:childTnLst>
                          </p:cTn>
                        </p:par>
                      </p:childTnLst>
                    </p:cTn>
                  </p:par>
                </p:childTnLst>
              </p:cTn>
              <p:nextCondLst>
                <p:cond evt="onClick" delay="0">
                  <p:tgtEl>
                    <p:spTgt spid="4"/>
                  </p:tgtEl>
                </p:cond>
              </p:nextCondLst>
            </p:seq>
          </p:childTnLst>
        </p:cTn>
      </p:par>
    </p:tnLst>
    <p:bldLst>
      <p:bldP spid="7173" grpId="0" animBg="1"/>
      <p:bldP spid="7174" grpId="0" animBg="1"/>
      <p:bldP spid="7175" grpId="0" animBg="1"/>
      <p:bldP spid="7176" grpId="0" animBg="1"/>
      <p:bldP spid="7179" grpId="0" animBg="1"/>
      <p:bldP spid="7180" grpId="0" animBg="1"/>
      <p:bldP spid="7181" grpId="0" animBg="1"/>
      <p:bldP spid="7183" grpId="0" animBg="1"/>
      <p:bldP spid="7184" grpId="0" animBg="1"/>
      <p:bldP spid="7185" grpId="0" animBg="1"/>
      <p:bldP spid="7186" grpId="0" animBg="1"/>
      <p:bldP spid="7187" grpId="0" animBg="1"/>
      <p:bldP spid="7189" grpId="0" animBg="1"/>
      <p:bldP spid="7191" grpId="0" animBg="1"/>
      <p:bldP spid="7192" grpId="0" animBg="1"/>
      <p:bldP spid="7193" grpId="0" animBg="1"/>
      <p:bldP spid="7194" grpId="0" animBg="1"/>
      <p:bldP spid="7196" grpId="0" animBg="1"/>
      <p:bldP spid="7197" grpId="0" animBg="1"/>
      <p:bldP spid="7198" grpId="0" animBg="1"/>
      <p:bldP spid="7198" grpId="1" animBg="1"/>
      <p:bldP spid="7199" grpId="0" animBg="1"/>
      <p:bldP spid="7211" grpId="0" animBg="1"/>
      <p:bldP spid="7214" grpId="0" animBg="1"/>
      <p:bldP spid="7218" grpId="0" animBg="1"/>
      <p:bldP spid="7219" grpId="0" animBg="1"/>
      <p:bldP spid="7220" grpId="0" animBg="1"/>
      <p:bldP spid="7233" grpId="0" animBg="1"/>
      <p:bldP spid="72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547664" y="923433"/>
            <a:ext cx="6840760" cy="646331"/>
          </a:xfrm>
          <a:prstGeom prst="rect">
            <a:avLst/>
          </a:prstGeom>
          <a:solidFill>
            <a:srgbClr val="FED23F"/>
          </a:solidFill>
        </p:spPr>
        <p:txBody>
          <a:bodyPr wrap="square">
            <a:spAutoFit/>
          </a:bodyPr>
          <a:lstStyle/>
          <a:p>
            <a:pPr marL="342900" indent="-342900">
              <a:buFont typeface="+mj-lt"/>
              <a:buAutoNum type="arabicPeriod" startAt="3"/>
            </a:pPr>
            <a:r>
              <a:rPr lang="nl-NL" dirty="0"/>
              <a:t>Je leert welke en waarom een bepaald soort mengsel je kan bezinken en afschenken.</a:t>
            </a:r>
          </a:p>
        </p:txBody>
      </p:sp>
      <p:sp>
        <p:nvSpPr>
          <p:cNvPr id="64" name="Freeform 66"/>
          <p:cNvSpPr>
            <a:spLocks/>
          </p:cNvSpPr>
          <p:nvPr/>
        </p:nvSpPr>
        <p:spPr bwMode="auto">
          <a:xfrm>
            <a:off x="2408465" y="4326581"/>
            <a:ext cx="2675268" cy="2381145"/>
          </a:xfrm>
          <a:custGeom>
            <a:avLst/>
            <a:gdLst>
              <a:gd name="T0" fmla="*/ 0 w 978"/>
              <a:gd name="T1" fmla="*/ 0 h 923"/>
              <a:gd name="T2" fmla="*/ 2147483647 w 978"/>
              <a:gd name="T3" fmla="*/ 2147483647 h 923"/>
              <a:gd name="T4" fmla="*/ 2147483647 w 978"/>
              <a:gd name="T5" fmla="*/ 2147483647 h 923"/>
              <a:gd name="T6" fmla="*/ 2147483647 w 978"/>
              <a:gd name="T7" fmla="*/ 2147483647 h 923"/>
              <a:gd name="T8" fmla="*/ 2147483647 w 978"/>
              <a:gd name="T9" fmla="*/ 2147483647 h 923"/>
              <a:gd name="T10" fmla="*/ 2147483647 w 978"/>
              <a:gd name="T11" fmla="*/ 2147483647 h 923"/>
              <a:gd name="T12" fmla="*/ 2147483647 w 978"/>
              <a:gd name="T13" fmla="*/ 2147483647 h 923"/>
              <a:gd name="T14" fmla="*/ 2147483647 w 978"/>
              <a:gd name="T15" fmla="*/ 2147483647 h 923"/>
              <a:gd name="T16" fmla="*/ 0 60000 65536"/>
              <a:gd name="T17" fmla="*/ 0 60000 65536"/>
              <a:gd name="T18" fmla="*/ 0 60000 65536"/>
              <a:gd name="T19" fmla="*/ 0 60000 65536"/>
              <a:gd name="T20" fmla="*/ 0 60000 65536"/>
              <a:gd name="T21" fmla="*/ 0 60000 65536"/>
              <a:gd name="T22" fmla="*/ 0 60000 65536"/>
              <a:gd name="T23" fmla="*/ 0 60000 65536"/>
              <a:gd name="T24" fmla="*/ 0 w 978"/>
              <a:gd name="T25" fmla="*/ 0 h 923"/>
              <a:gd name="T26" fmla="*/ 978 w 978"/>
              <a:gd name="T27" fmla="*/ 923 h 9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8" h="923">
                <a:moveTo>
                  <a:pt x="0" y="0"/>
                </a:moveTo>
                <a:lnTo>
                  <a:pt x="82" y="100"/>
                </a:lnTo>
                <a:lnTo>
                  <a:pt x="82" y="868"/>
                </a:lnTo>
                <a:lnTo>
                  <a:pt x="128" y="923"/>
                </a:lnTo>
                <a:lnTo>
                  <a:pt x="859" y="923"/>
                </a:lnTo>
                <a:lnTo>
                  <a:pt x="905" y="877"/>
                </a:lnTo>
                <a:lnTo>
                  <a:pt x="905" y="91"/>
                </a:lnTo>
                <a:lnTo>
                  <a:pt x="978" y="9"/>
                </a:lnTo>
              </a:path>
            </a:pathLst>
          </a:custGeom>
          <a:noFill/>
          <a:ln w="66675">
            <a:solidFill>
              <a:schemeClr val="accent1">
                <a:lumMod val="90000"/>
              </a:schemeClr>
            </a:solidFill>
            <a:round/>
            <a:headEnd/>
            <a:tailEnd/>
          </a:ln>
        </p:spPr>
        <p:txBody>
          <a:bodyPr wrap="none" anchor="ctr"/>
          <a:lstStyle/>
          <a:p>
            <a:endParaRPr lang="nl-NL"/>
          </a:p>
        </p:txBody>
      </p:sp>
      <p:sp>
        <p:nvSpPr>
          <p:cNvPr id="30" name="Oval 37"/>
          <p:cNvSpPr>
            <a:spLocks noChangeArrowheads="1"/>
          </p:cNvSpPr>
          <p:nvPr/>
        </p:nvSpPr>
        <p:spPr bwMode="auto">
          <a:xfrm rot="18809024">
            <a:off x="6147191" y="1929547"/>
            <a:ext cx="363247" cy="33781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5" name="Oval 42"/>
          <p:cNvSpPr>
            <a:spLocks noChangeArrowheads="1"/>
          </p:cNvSpPr>
          <p:nvPr/>
        </p:nvSpPr>
        <p:spPr bwMode="auto">
          <a:xfrm rot="18809024">
            <a:off x="5795025" y="2144070"/>
            <a:ext cx="363247" cy="33781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9" name="Oval 46"/>
          <p:cNvSpPr>
            <a:spLocks noChangeArrowheads="1"/>
          </p:cNvSpPr>
          <p:nvPr/>
        </p:nvSpPr>
        <p:spPr bwMode="auto">
          <a:xfrm rot="18809024">
            <a:off x="7231815" y="3537151"/>
            <a:ext cx="363247" cy="337817"/>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1" name="Oval 48"/>
          <p:cNvSpPr>
            <a:spLocks noChangeArrowheads="1"/>
          </p:cNvSpPr>
          <p:nvPr/>
        </p:nvSpPr>
        <p:spPr bwMode="auto">
          <a:xfrm rot="18809024">
            <a:off x="5179431" y="2795369"/>
            <a:ext cx="364483"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5" name="Oval 52"/>
          <p:cNvSpPr>
            <a:spLocks noChangeArrowheads="1"/>
          </p:cNvSpPr>
          <p:nvPr/>
        </p:nvSpPr>
        <p:spPr bwMode="auto">
          <a:xfrm rot="18809024">
            <a:off x="5785125" y="4122424"/>
            <a:ext cx="364482" cy="338966"/>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8" name="Oval 56"/>
          <p:cNvSpPr>
            <a:spLocks noChangeArrowheads="1"/>
          </p:cNvSpPr>
          <p:nvPr/>
        </p:nvSpPr>
        <p:spPr bwMode="auto">
          <a:xfrm rot="18809024">
            <a:off x="5241067" y="3175810"/>
            <a:ext cx="364483"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0" name="Oval 58"/>
          <p:cNvSpPr>
            <a:spLocks noChangeArrowheads="1"/>
          </p:cNvSpPr>
          <p:nvPr/>
        </p:nvSpPr>
        <p:spPr bwMode="auto">
          <a:xfrm rot="18809024">
            <a:off x="6930023" y="3759609"/>
            <a:ext cx="363247" cy="337817"/>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1" name="Oval 61"/>
          <p:cNvSpPr>
            <a:spLocks noChangeArrowheads="1"/>
          </p:cNvSpPr>
          <p:nvPr/>
        </p:nvSpPr>
        <p:spPr bwMode="auto">
          <a:xfrm rot="18809024">
            <a:off x="6019879" y="4450586"/>
            <a:ext cx="364483" cy="338965"/>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4" name="Oval 64"/>
          <p:cNvSpPr>
            <a:spLocks noChangeArrowheads="1"/>
          </p:cNvSpPr>
          <p:nvPr/>
        </p:nvSpPr>
        <p:spPr bwMode="auto">
          <a:xfrm rot="18809024">
            <a:off x="6611134" y="3974832"/>
            <a:ext cx="364482" cy="338965"/>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5" name="Oval 65"/>
          <p:cNvSpPr>
            <a:spLocks noChangeArrowheads="1"/>
          </p:cNvSpPr>
          <p:nvPr/>
        </p:nvSpPr>
        <p:spPr bwMode="auto">
          <a:xfrm rot="17990077">
            <a:off x="6927355" y="3093684"/>
            <a:ext cx="364482"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6" name="Freeform 66"/>
          <p:cNvSpPr>
            <a:spLocks/>
          </p:cNvSpPr>
          <p:nvPr/>
        </p:nvSpPr>
        <p:spPr bwMode="auto">
          <a:xfrm rot="19405221">
            <a:off x="5056393" y="2122850"/>
            <a:ext cx="2451281" cy="2433008"/>
          </a:xfrm>
          <a:custGeom>
            <a:avLst/>
            <a:gdLst>
              <a:gd name="T0" fmla="*/ 0 w 978"/>
              <a:gd name="T1" fmla="*/ 0 h 923"/>
              <a:gd name="T2" fmla="*/ 2147483647 w 978"/>
              <a:gd name="T3" fmla="*/ 2147483647 h 923"/>
              <a:gd name="T4" fmla="*/ 2147483647 w 978"/>
              <a:gd name="T5" fmla="*/ 2147483647 h 923"/>
              <a:gd name="T6" fmla="*/ 2147483647 w 978"/>
              <a:gd name="T7" fmla="*/ 2147483647 h 923"/>
              <a:gd name="T8" fmla="*/ 2147483647 w 978"/>
              <a:gd name="T9" fmla="*/ 2147483647 h 923"/>
              <a:gd name="T10" fmla="*/ 2147483647 w 978"/>
              <a:gd name="T11" fmla="*/ 2147483647 h 923"/>
              <a:gd name="T12" fmla="*/ 2147483647 w 978"/>
              <a:gd name="T13" fmla="*/ 2147483647 h 923"/>
              <a:gd name="T14" fmla="*/ 2147483647 w 978"/>
              <a:gd name="T15" fmla="*/ 2147483647 h 923"/>
              <a:gd name="T16" fmla="*/ 0 60000 65536"/>
              <a:gd name="T17" fmla="*/ 0 60000 65536"/>
              <a:gd name="T18" fmla="*/ 0 60000 65536"/>
              <a:gd name="T19" fmla="*/ 0 60000 65536"/>
              <a:gd name="T20" fmla="*/ 0 60000 65536"/>
              <a:gd name="T21" fmla="*/ 0 60000 65536"/>
              <a:gd name="T22" fmla="*/ 0 60000 65536"/>
              <a:gd name="T23" fmla="*/ 0 60000 65536"/>
              <a:gd name="T24" fmla="*/ 0 w 978"/>
              <a:gd name="T25" fmla="*/ 0 h 923"/>
              <a:gd name="T26" fmla="*/ 978 w 978"/>
              <a:gd name="T27" fmla="*/ 923 h 9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8" h="923">
                <a:moveTo>
                  <a:pt x="0" y="0"/>
                </a:moveTo>
                <a:lnTo>
                  <a:pt x="82" y="100"/>
                </a:lnTo>
                <a:lnTo>
                  <a:pt x="82" y="868"/>
                </a:lnTo>
                <a:lnTo>
                  <a:pt x="128" y="923"/>
                </a:lnTo>
                <a:lnTo>
                  <a:pt x="859" y="923"/>
                </a:lnTo>
                <a:lnTo>
                  <a:pt x="905" y="877"/>
                </a:lnTo>
                <a:lnTo>
                  <a:pt x="905" y="91"/>
                </a:lnTo>
                <a:lnTo>
                  <a:pt x="978" y="9"/>
                </a:lnTo>
              </a:path>
            </a:pathLst>
          </a:custGeom>
          <a:noFill/>
          <a:ln w="60325">
            <a:solidFill>
              <a:schemeClr val="accent1">
                <a:lumMod val="9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57" name="Oval 38"/>
          <p:cNvSpPr>
            <a:spLocks noChangeArrowheads="1"/>
          </p:cNvSpPr>
          <p:nvPr/>
        </p:nvSpPr>
        <p:spPr bwMode="auto">
          <a:xfrm rot="18809024">
            <a:off x="6479893" y="3063574"/>
            <a:ext cx="363247" cy="337817"/>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5" name="Oval 32"/>
          <p:cNvSpPr>
            <a:spLocks noChangeArrowheads="1"/>
          </p:cNvSpPr>
          <p:nvPr/>
        </p:nvSpPr>
        <p:spPr bwMode="auto">
          <a:xfrm rot="18740840">
            <a:off x="6322347" y="4223690"/>
            <a:ext cx="364482" cy="338965"/>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6" name="Oval 34"/>
          <p:cNvSpPr>
            <a:spLocks noChangeArrowheads="1"/>
          </p:cNvSpPr>
          <p:nvPr/>
        </p:nvSpPr>
        <p:spPr bwMode="auto">
          <a:xfrm rot="18740840">
            <a:off x="5601287" y="3822625"/>
            <a:ext cx="364482" cy="338965"/>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8" name="Oval 37"/>
          <p:cNvSpPr>
            <a:spLocks noChangeArrowheads="1"/>
          </p:cNvSpPr>
          <p:nvPr/>
        </p:nvSpPr>
        <p:spPr bwMode="auto">
          <a:xfrm rot="18740840">
            <a:off x="6281304" y="2312810"/>
            <a:ext cx="363247" cy="33781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9" name="Oval 38"/>
          <p:cNvSpPr>
            <a:spLocks noChangeArrowheads="1"/>
          </p:cNvSpPr>
          <p:nvPr/>
        </p:nvSpPr>
        <p:spPr bwMode="auto">
          <a:xfrm rot="18740840">
            <a:off x="5606501" y="2529248"/>
            <a:ext cx="363247" cy="33781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1" name="Oval 40"/>
          <p:cNvSpPr>
            <a:spLocks noChangeArrowheads="1"/>
          </p:cNvSpPr>
          <p:nvPr/>
        </p:nvSpPr>
        <p:spPr bwMode="auto">
          <a:xfrm rot="18740840">
            <a:off x="6146090" y="3232803"/>
            <a:ext cx="364482"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3" name="Oval 42"/>
          <p:cNvSpPr>
            <a:spLocks noChangeArrowheads="1"/>
          </p:cNvSpPr>
          <p:nvPr/>
        </p:nvSpPr>
        <p:spPr bwMode="auto">
          <a:xfrm rot="18740840">
            <a:off x="6318138" y="2705813"/>
            <a:ext cx="363247" cy="33781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6" name="Oval 45"/>
          <p:cNvSpPr>
            <a:spLocks noChangeArrowheads="1"/>
          </p:cNvSpPr>
          <p:nvPr/>
        </p:nvSpPr>
        <p:spPr bwMode="auto">
          <a:xfrm rot="18740840">
            <a:off x="5968283" y="2476213"/>
            <a:ext cx="364482"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7" name="Oval 46"/>
          <p:cNvSpPr>
            <a:spLocks noChangeArrowheads="1"/>
          </p:cNvSpPr>
          <p:nvPr/>
        </p:nvSpPr>
        <p:spPr bwMode="auto">
          <a:xfrm rot="18740840">
            <a:off x="5552067" y="2925344"/>
            <a:ext cx="363247" cy="33781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8" name="Oval 47"/>
          <p:cNvSpPr>
            <a:spLocks noChangeArrowheads="1"/>
          </p:cNvSpPr>
          <p:nvPr/>
        </p:nvSpPr>
        <p:spPr bwMode="auto">
          <a:xfrm rot="18740840">
            <a:off x="4816882" y="2732956"/>
            <a:ext cx="364482"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9" name="Oval 48"/>
          <p:cNvSpPr>
            <a:spLocks noChangeArrowheads="1"/>
          </p:cNvSpPr>
          <p:nvPr/>
        </p:nvSpPr>
        <p:spPr bwMode="auto">
          <a:xfrm rot="18740840">
            <a:off x="6373804" y="3600988"/>
            <a:ext cx="364483" cy="338966"/>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0" name="Oval 49"/>
          <p:cNvSpPr>
            <a:spLocks noChangeArrowheads="1"/>
          </p:cNvSpPr>
          <p:nvPr/>
        </p:nvSpPr>
        <p:spPr bwMode="auto">
          <a:xfrm rot="18740840">
            <a:off x="5213354" y="2417110"/>
            <a:ext cx="364482" cy="338965"/>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1" name="Oval 52"/>
          <p:cNvSpPr>
            <a:spLocks noChangeArrowheads="1"/>
          </p:cNvSpPr>
          <p:nvPr/>
        </p:nvSpPr>
        <p:spPr bwMode="auto">
          <a:xfrm rot="18740840">
            <a:off x="6098981" y="3908241"/>
            <a:ext cx="364482" cy="338966"/>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3" name="Oval 56"/>
          <p:cNvSpPr>
            <a:spLocks noChangeArrowheads="1"/>
          </p:cNvSpPr>
          <p:nvPr/>
        </p:nvSpPr>
        <p:spPr bwMode="auto">
          <a:xfrm rot="18740840">
            <a:off x="6703426" y="2701737"/>
            <a:ext cx="364483"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4" name="Oval 58"/>
          <p:cNvSpPr>
            <a:spLocks noChangeArrowheads="1"/>
          </p:cNvSpPr>
          <p:nvPr/>
        </p:nvSpPr>
        <p:spPr bwMode="auto">
          <a:xfrm rot="18740840">
            <a:off x="5766631" y="3270971"/>
            <a:ext cx="363247" cy="33781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5" name="Oval 61"/>
          <p:cNvSpPr>
            <a:spLocks noChangeArrowheads="1"/>
          </p:cNvSpPr>
          <p:nvPr/>
        </p:nvSpPr>
        <p:spPr bwMode="auto">
          <a:xfrm rot="18740840">
            <a:off x="5460196" y="3471971"/>
            <a:ext cx="364483" cy="338965"/>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6" name="Oval 62"/>
          <p:cNvSpPr>
            <a:spLocks noChangeArrowheads="1"/>
          </p:cNvSpPr>
          <p:nvPr/>
        </p:nvSpPr>
        <p:spPr bwMode="auto">
          <a:xfrm rot="18740840">
            <a:off x="5944643" y="3574382"/>
            <a:ext cx="363247" cy="351454"/>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8" name="Oval 65"/>
          <p:cNvSpPr>
            <a:spLocks noChangeArrowheads="1"/>
          </p:cNvSpPr>
          <p:nvPr/>
        </p:nvSpPr>
        <p:spPr bwMode="auto">
          <a:xfrm rot="17921893">
            <a:off x="5976219" y="2876187"/>
            <a:ext cx="364482" cy="33896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9" name="Oval 38"/>
          <p:cNvSpPr>
            <a:spLocks noChangeArrowheads="1"/>
          </p:cNvSpPr>
          <p:nvPr/>
        </p:nvSpPr>
        <p:spPr bwMode="auto">
          <a:xfrm rot="18740840">
            <a:off x="6730828" y="3460114"/>
            <a:ext cx="328426" cy="329974"/>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8" name="Rechthoek 37"/>
          <p:cNvSpPr/>
          <p:nvPr/>
        </p:nvSpPr>
        <p:spPr>
          <a:xfrm>
            <a:off x="438921" y="2107659"/>
            <a:ext cx="3540626" cy="1323439"/>
          </a:xfrm>
          <a:prstGeom prst="rect">
            <a:avLst/>
          </a:prstGeom>
          <a:solidFill>
            <a:srgbClr val="FED23F"/>
          </a:solidFill>
        </p:spPr>
        <p:txBody>
          <a:bodyPr wrap="square">
            <a:spAutoFit/>
          </a:bodyPr>
          <a:lstStyle/>
          <a:p>
            <a:pPr marL="285750" indent="-285750">
              <a:buFont typeface="Arial" charset="0"/>
              <a:buChar char="•"/>
            </a:pPr>
            <a:r>
              <a:rPr lang="nl-NL" sz="1600" dirty="0"/>
              <a:t>Soort mengsel: Suspensie</a:t>
            </a:r>
          </a:p>
          <a:p>
            <a:pPr marL="285750" indent="-285750">
              <a:buFont typeface="Arial" charset="0"/>
              <a:buChar char="•"/>
            </a:pPr>
            <a:r>
              <a:rPr lang="nl-NL" sz="1600" dirty="0"/>
              <a:t>Scheiding berust op het verschil in dichtheid en door gebrek aan oplosbaarheid van de stoffen onderling.</a:t>
            </a:r>
          </a:p>
        </p:txBody>
      </p:sp>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12</a:t>
            </a:fld>
            <a:endParaRPr lang="nl-NL" altLang="nl-NL"/>
          </a:p>
        </p:txBody>
      </p:sp>
      <p:grpSp>
        <p:nvGrpSpPr>
          <p:cNvPr id="46" name="Groeperen 45"/>
          <p:cNvGrpSpPr/>
          <p:nvPr/>
        </p:nvGrpSpPr>
        <p:grpSpPr>
          <a:xfrm>
            <a:off x="251520" y="141195"/>
            <a:ext cx="936104" cy="1224136"/>
            <a:chOff x="554843" y="4236380"/>
            <a:chExt cx="1246461" cy="1496876"/>
          </a:xfrm>
        </p:grpSpPr>
        <p:sp>
          <p:nvSpPr>
            <p:cNvPr id="47" name="Rechthoek 46"/>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49" name="Tekstvak 48"/>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52" name="Afbeelding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11167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1000"/>
                                  </p:stCondLst>
                                  <p:childTnLst>
                                    <p:animRot by="-2700000">
                                      <p:cBhvr>
                                        <p:cTn id="6" dur="1000" fill="hold"/>
                                        <p:tgtEl>
                                          <p:spTgt spid="56"/>
                                        </p:tgtEl>
                                        <p:attrNameLst>
                                          <p:attrName>r</p:attrName>
                                        </p:attrNameLst>
                                      </p:cBhvr>
                                    </p:animRot>
                                  </p:childTnLst>
                                </p:cTn>
                              </p:par>
                              <p:par>
                                <p:cTn id="7" presetID="0" presetClass="path" presetSubtype="0" accel="50000" fill="hold" grpId="0" nodeType="withEffect">
                                  <p:stCondLst>
                                    <p:cond delay="1000"/>
                                  </p:stCondLst>
                                  <p:childTnLst>
                                    <p:animMotion origin="layout" path="M 0 0 L -0.04931 0.09745 L -0.04931 0.09745 L -0.04497 0.52338 " pathEditMode="fixed" ptsTypes="AAAA">
                                      <p:cBhvr>
                                        <p:cTn id="8" dur="1000" fill="hold"/>
                                        <p:tgtEl>
                                          <p:spTgt spid="78"/>
                                        </p:tgtEl>
                                        <p:attrNameLst>
                                          <p:attrName>ppt_x</p:attrName>
                                          <p:attrName>ppt_y</p:attrName>
                                        </p:attrNameLst>
                                      </p:cBhvr>
                                    </p:animMotion>
                                  </p:childTnLst>
                                </p:cTn>
                              </p:par>
                              <p:par>
                                <p:cTn id="9" presetID="0" presetClass="path" presetSubtype="0" accel="50000" fill="hold" grpId="0" nodeType="withEffect">
                                  <p:stCondLst>
                                    <p:cond delay="1000"/>
                                  </p:stCondLst>
                                  <p:childTnLst>
                                    <p:animMotion origin="layout" path="M 0 0 L -0.10018 0.08148 L -0.10018 0.08148 C -0.1033 0.1625 -0.11632 0.4868 -0.11945 0.56713 " pathEditMode="fixed" ptsTypes="AAAA">
                                      <p:cBhvr>
                                        <p:cTn id="10" dur="1000" fill="hold"/>
                                        <p:tgtEl>
                                          <p:spTgt spid="80"/>
                                        </p:tgtEl>
                                        <p:attrNameLst>
                                          <p:attrName>ppt_x</p:attrName>
                                          <p:attrName>ppt_y</p:attrName>
                                        </p:attrNameLst>
                                      </p:cBhvr>
                                    </p:animMotion>
                                  </p:childTnLst>
                                </p:cTn>
                              </p:par>
                              <p:par>
                                <p:cTn id="11" presetID="0" presetClass="path" presetSubtype="0" accel="50000" fill="hold" grpId="0" nodeType="withEffect">
                                  <p:stCondLst>
                                    <p:cond delay="1000"/>
                                  </p:stCondLst>
                                  <p:childTnLst>
                                    <p:animMotion origin="layout" path="M -2.22222E-6 1.48148E-6 C -0.06909 0.03935 -0.13802 0.0787 -0.175 0.1794 C -0.21198 0.28009 -0.22187 0.60324 -0.22187 0.6037 " pathEditMode="fixed" rAng="0" ptsTypes="AAA">
                                      <p:cBhvr>
                                        <p:cTn id="12" dur="1000" fill="hold"/>
                                        <p:tgtEl>
                                          <p:spTgt spid="35"/>
                                        </p:tgtEl>
                                        <p:attrNameLst>
                                          <p:attrName>ppt_x</p:attrName>
                                          <p:attrName>ppt_y</p:attrName>
                                        </p:attrNameLst>
                                      </p:cBhvr>
                                      <p:rCtr x="-11094" y="30185"/>
                                    </p:animMotion>
                                  </p:childTnLst>
                                </p:cTn>
                              </p:par>
                              <p:par>
                                <p:cTn id="13" presetID="0" presetClass="path" presetSubtype="0" accel="50000" fill="hold" grpId="0" nodeType="withEffect">
                                  <p:stCondLst>
                                    <p:cond delay="1000"/>
                                  </p:stCondLst>
                                  <p:childTnLst>
                                    <p:animMotion origin="layout" path="M -0.0059 -0.00463 C -0.03506 -0.00209 -0.06406 0.00046 -0.09565 0.08703 C -0.12708 0.17338 -0.19479 0.51412 -0.19479 0.51458 " pathEditMode="fixed" rAng="0" ptsTypes="AAA">
                                      <p:cBhvr>
                                        <p:cTn id="14" dur="1000" fill="hold"/>
                                        <p:tgtEl>
                                          <p:spTgt spid="41"/>
                                        </p:tgtEl>
                                        <p:attrNameLst>
                                          <p:attrName>ppt_x</p:attrName>
                                          <p:attrName>ppt_y</p:attrName>
                                        </p:attrNameLst>
                                      </p:cBhvr>
                                      <p:rCtr x="-9444" y="25949"/>
                                    </p:animMotion>
                                  </p:childTnLst>
                                </p:cTn>
                              </p:par>
                              <p:par>
                                <p:cTn id="15" presetID="0" presetClass="path" presetSubtype="0" accel="50000" fill="hold" grpId="0" nodeType="withEffect">
                                  <p:stCondLst>
                                    <p:cond delay="1000"/>
                                  </p:stCondLst>
                                  <p:childTnLst>
                                    <p:animMotion origin="layout" path="M -0.01198 -0.00625 L -0.13733 0.06921 L -0.13733 0.06944 C -0.15573 0.13796 -0.21719 0.40092 -0.24775 0.48125 C -0.27848 0.56134 -0.32084 0.55069 -0.32084 0.55092 " pathEditMode="fixed" rAng="0" ptsTypes="AAAAA">
                                      <p:cBhvr>
                                        <p:cTn id="16" dur="1000" fill="hold"/>
                                        <p:tgtEl>
                                          <p:spTgt spid="69"/>
                                        </p:tgtEl>
                                        <p:attrNameLst>
                                          <p:attrName>ppt_x</p:attrName>
                                          <p:attrName>ppt_y</p:attrName>
                                        </p:attrNameLst>
                                      </p:cBhvr>
                                      <p:rCtr x="-15451" y="27870"/>
                                    </p:animMotion>
                                  </p:childTnLst>
                                </p:cTn>
                              </p:par>
                              <p:par>
                                <p:cTn id="17" presetID="0" presetClass="path" presetSubtype="0" accel="50000" fill="hold" grpId="0" nodeType="withEffect">
                                  <p:stCondLst>
                                    <p:cond delay="1000"/>
                                  </p:stCondLst>
                                  <p:childTnLst>
                                    <p:animMotion origin="layout" path="M 5.55556E-7 1.85185E-6 L -0.16059 0.05833 L -0.16059 0.05856 C -0.18229 0.13148 -0.26493 0.41157 -0.29184 0.49583 C -0.31875 0.58009 -0.32222 0.56435 -0.32222 0.56458 " pathEditMode="fixed" rAng="0" ptsTypes="AAAAA">
                                      <p:cBhvr>
                                        <p:cTn id="18" dur="1000" fill="hold"/>
                                        <p:tgtEl>
                                          <p:spTgt spid="76"/>
                                        </p:tgtEl>
                                        <p:attrNameLst>
                                          <p:attrName>ppt_x</p:attrName>
                                          <p:attrName>ppt_y</p:attrName>
                                        </p:attrNameLst>
                                      </p:cBhvr>
                                      <p:rCtr x="-16111" y="28287"/>
                                    </p:animMotion>
                                  </p:childTnLst>
                                </p:cTn>
                              </p:par>
                              <p:par>
                                <p:cTn id="19" presetID="0" presetClass="path" presetSubtype="0" accel="50000" fill="hold" grpId="0" nodeType="withEffect">
                                  <p:stCondLst>
                                    <p:cond delay="1000"/>
                                  </p:stCondLst>
                                  <p:childTnLst>
                                    <p:animMotion origin="layout" path="M -0.00277 -0.00533 C -0.06232 0.03518 -0.1217 0.07592 -0.15191 0.17477 C -0.18229 0.27361 -0.18472 0.5875 -0.18472 0.58796 L -0.18472 0.5875 " pathEditMode="fixed" rAng="0" ptsTypes="AAAA">
                                      <p:cBhvr>
                                        <p:cTn id="20" dur="1000" fill="hold"/>
                                        <p:tgtEl>
                                          <p:spTgt spid="30"/>
                                        </p:tgtEl>
                                        <p:attrNameLst>
                                          <p:attrName>ppt_x</p:attrName>
                                          <p:attrName>ppt_y</p:attrName>
                                        </p:attrNameLst>
                                      </p:cBhvr>
                                      <p:rCtr x="-9097" y="29653"/>
                                    </p:animMotion>
                                  </p:childTnLst>
                                </p:cTn>
                              </p:par>
                              <p:par>
                                <p:cTn id="21" presetID="0" presetClass="path" presetSubtype="0" accel="50000" fill="hold" grpId="0" nodeType="withEffect">
                                  <p:stCondLst>
                                    <p:cond delay="1000"/>
                                  </p:stCondLst>
                                  <p:childTnLst>
                                    <p:animMotion origin="layout" path="M -0.0033 -0.00463 L -0.15121 0.10671 L -0.15121 0.10694 C -0.16267 0.13588 -0.20538 0.2118 -0.21979 0.28171 C -0.2342 0.35185 -0.23767 0.52662 -0.23767 0.52685 L -0.23767 0.52662 " pathEditMode="fixed" rAng="0" ptsTypes="AAAAAA">
                                      <p:cBhvr>
                                        <p:cTn id="22" dur="1000" fill="hold"/>
                                        <p:tgtEl>
                                          <p:spTgt spid="68"/>
                                        </p:tgtEl>
                                        <p:attrNameLst>
                                          <p:attrName>ppt_x</p:attrName>
                                          <p:attrName>ppt_y</p:attrName>
                                        </p:attrNameLst>
                                      </p:cBhvr>
                                      <p:rCtr x="-11719" y="26574"/>
                                    </p:animMotion>
                                  </p:childTnLst>
                                </p:cTn>
                              </p:par>
                              <p:par>
                                <p:cTn id="23" presetID="0" presetClass="path" presetSubtype="0" accel="50000" fill="hold" grpId="0" nodeType="withEffect">
                                  <p:stCondLst>
                                    <p:cond delay="1000"/>
                                  </p:stCondLst>
                                  <p:childTnLst>
                                    <p:animMotion origin="layout" path="M -0.00903 -0.01412 L -0.07622 0.00556 L -0.07622 0.00579 C -0.08646 0.04676 -0.12379 0.18843 -0.1375 0.25232 C -0.15122 0.31644 -0.15834 0.38982 -0.15834 0.39005 " pathEditMode="fixed" rAng="0" ptsTypes="AAAAA">
                                      <p:cBhvr>
                                        <p:cTn id="24" dur="1000" fill="hold"/>
                                        <p:tgtEl>
                                          <p:spTgt spid="48"/>
                                        </p:tgtEl>
                                        <p:attrNameLst>
                                          <p:attrName>ppt_x</p:attrName>
                                          <p:attrName>ppt_y</p:attrName>
                                        </p:attrNameLst>
                                      </p:cBhvr>
                                      <p:rCtr x="-7465" y="20208"/>
                                    </p:animMotion>
                                  </p:childTnLst>
                                </p:cTn>
                              </p:par>
                              <p:par>
                                <p:cTn id="25" presetID="0" presetClass="path" presetSubtype="0" accel="50000" fill="hold" grpId="0" nodeType="withEffect">
                                  <p:stCondLst>
                                    <p:cond delay="1000"/>
                                  </p:stCondLst>
                                  <p:childTnLst>
                                    <p:animMotion origin="layout" path="M 0 0 L -0.0717 0.01574 L -0.0717 0.01574 C -0.07847 0.02338 -0.09792 0.03172 -0.11198 0.06158 C -0.12622 0.09144 -0.13941 0.14422 -0.15677 0.19491 C -0.17413 0.24561 -0.20382 0.32593 -0.21649 0.36621 C -0.22917 0.40625 -0.23281 0.43588 -0.23281 0.43588 " pathEditMode="fixed" ptsTypes="AAAAAAA">
                                      <p:cBhvr>
                                        <p:cTn id="26" dur="1000" fill="hold"/>
                                        <p:tgtEl>
                                          <p:spTgt spid="77"/>
                                        </p:tgtEl>
                                        <p:attrNameLst>
                                          <p:attrName>ppt_x</p:attrName>
                                          <p:attrName>ppt_y</p:attrName>
                                        </p:attrNameLst>
                                      </p:cBhvr>
                                    </p:animMotion>
                                  </p:childTnLst>
                                </p:cTn>
                              </p:par>
                              <p:par>
                                <p:cTn id="27" presetID="0" presetClass="path" presetSubtype="0" accel="50000" fill="hold" grpId="0" nodeType="withEffect">
                                  <p:stCondLst>
                                    <p:cond delay="1000"/>
                                  </p:stCondLst>
                                  <p:childTnLst>
                                    <p:animMotion origin="layout" path="M 0 0 L -0.10746 0.01783 L -0.10746 0.01783 C -0.11649 0.02547 -0.14288 0.04005 -0.16128 0.06366 C -0.17968 0.08704 -0.19913 0.11227 -0.21805 0.15903 C -0.2368 0.20579 -0.25677 0.29468 -0.27465 0.34422 C -0.29253 0.39375 -0.32534 0.45579 -0.32534 0.45579 " pathEditMode="fixed" ptsTypes="AAAAAAA">
                                      <p:cBhvr>
                                        <p:cTn id="28" dur="1000" fill="hold"/>
                                        <p:tgtEl>
                                          <p:spTgt spid="88"/>
                                        </p:tgtEl>
                                        <p:attrNameLst>
                                          <p:attrName>ppt_x</p:attrName>
                                          <p:attrName>ppt_y</p:attrName>
                                        </p:attrNameLst>
                                      </p:cBhvr>
                                    </p:animMotion>
                                  </p:childTnLst>
                                </p:cTn>
                              </p:par>
                              <p:par>
                                <p:cTn id="29" presetID="0" presetClass="path" presetSubtype="0" accel="50000" fill="hold" grpId="0" nodeType="withEffect">
                                  <p:stCondLst>
                                    <p:cond delay="1000"/>
                                  </p:stCondLst>
                                  <p:childTnLst>
                                    <p:animMotion origin="layout" path="M 0 0 L -0.10746 0.00972 L -0.10746 0.00972 C -0.12291 0.01713 -0.1526 -0.02268 -0.2 0.05371 C -0.24757 0.12986 -0.39253 0.46759 -0.39253 0.46759 " pathEditMode="fixed" ptsTypes="AAAAA">
                                      <p:cBhvr>
                                        <p:cTn id="30" dur="1000" fill="hold"/>
                                        <p:tgtEl>
                                          <p:spTgt spid="73"/>
                                        </p:tgtEl>
                                        <p:attrNameLst>
                                          <p:attrName>ppt_x</p:attrName>
                                          <p:attrName>ppt_y</p:attrName>
                                        </p:attrNameLst>
                                      </p:cBhvr>
                                    </p:animMotion>
                                  </p:childTnLst>
                                </p:cTn>
                              </p:par>
                              <p:par>
                                <p:cTn id="31" presetID="0" presetClass="path" presetSubtype="0" accel="50000" fill="hold" grpId="1" nodeType="withEffect">
                                  <p:stCondLst>
                                    <p:cond delay="1000"/>
                                  </p:stCondLst>
                                  <p:childTnLst>
                                    <p:animMotion origin="layout" path="M -0.00729 -0.00185 L -0.12674 0.00602 C -0.14931 0.00695 -0.12483 -0.00092 -0.14323 0.00394 C -0.16164 0.00903 -0.21111 0.00764 -0.23716 0.03588 C -0.2632 0.06412 -0.28542 0.12014 -0.29983 0.17315 C -0.31424 0.22616 -0.32361 0.3544 -0.32361 0.3544 " pathEditMode="fixed" ptsTypes="AAAAAA">
                                      <p:cBhvr>
                                        <p:cTn id="32" dur="1000" fill="hold"/>
                                        <p:tgtEl>
                                          <p:spTgt spid="55"/>
                                        </p:tgtEl>
                                        <p:attrNameLst>
                                          <p:attrName>ppt_x</p:attrName>
                                          <p:attrName>ppt_y</p:attrName>
                                        </p:attrNameLst>
                                      </p:cBhvr>
                                    </p:animMotion>
                                  </p:childTnLst>
                                </p:cTn>
                              </p:par>
                              <p:par>
                                <p:cTn id="33" presetID="0" presetClass="path" presetSubtype="0" repeatCount="0" accel="50000" fill="hold" grpId="0" nodeType="withEffect">
                                  <p:stCondLst>
                                    <p:cond delay="1000"/>
                                  </p:stCondLst>
                                  <p:childTnLst>
                                    <p:animMotion origin="layout" path="M 0 0 L -0.16579 0.03379 L -0.16579 0.03379 C -0.18125 0.04398 -0.2151 0.03449 -0.25833 0.09537 C -0.30173 0.15648 -0.42552 0.4 -0.42552 0.4 " pathEditMode="fixed" ptsTypes="AAAAA">
                                      <p:cBhvr>
                                        <p:cTn id="34" dur="1000" fill="hold"/>
                                        <p:tgtEl>
                                          <p:spTgt spid="83"/>
                                        </p:tgtEl>
                                        <p:attrNameLst>
                                          <p:attrName>ppt_x</p:attrName>
                                          <p:attrName>ppt_y</p:attrName>
                                        </p:attrNameLst>
                                      </p:cBhvr>
                                    </p:animMotion>
                                  </p:childTnLst>
                                </p:cTn>
                              </p:par>
                              <p:par>
                                <p:cTn id="35" presetID="0" presetClass="path" presetSubtype="0" repeatCount="0" accel="50000" fill="hold" grpId="0" nodeType="withEffect">
                                  <p:stCondLst>
                                    <p:cond delay="1000"/>
                                  </p:stCondLst>
                                  <p:childTnLst>
                                    <p:animMotion origin="layout" path="M 0 0 L -0.04774 -0.0118 L -0.04774 -0.0118 C -0.05503 -0.00532 -0.06146 -0.01551 -0.09114 0.02778 C -0.12066 0.0713 -0.19965 0.20162 -0.22534 0.24885 C -0.25087 0.29584 -0.24479 0.31065 -0.24479 0.31065 " pathEditMode="fixed" ptsTypes="AAAAAA">
                                      <p:cBhvr>
                                        <p:cTn id="36" dur="1000" fill="hold"/>
                                        <p:tgtEl>
                                          <p:spTgt spid="85"/>
                                        </p:tgtEl>
                                        <p:attrNameLst>
                                          <p:attrName>ppt_x</p:attrName>
                                          <p:attrName>ppt_y</p:attrName>
                                        </p:attrNameLst>
                                      </p:cBhvr>
                                    </p:animMotion>
                                  </p:childTnLst>
                                </p:cTn>
                              </p:par>
                              <p:par>
                                <p:cTn id="37" presetID="0" presetClass="path" presetSubtype="0" repeatCount="0" accel="50000" fill="hold" grpId="0" nodeType="withEffect">
                                  <p:stCondLst>
                                    <p:cond delay="1000"/>
                                  </p:stCondLst>
                                  <p:childTnLst>
                                    <p:animMotion origin="layout" path="M 0 0 L -0.04792 -0.02986 L -0.04792 -0.02986 C -0.05712 -0.02638 -0.06858 -0.04722 -0.10313 -0.0081 C -0.13768 0.03102 -0.25521 0.2051 -0.25521 0.2051 " pathEditMode="fixed" ptsTypes="AAAAA">
                                      <p:cBhvr>
                                        <p:cTn id="38" dur="1000" fill="hold"/>
                                        <p:tgtEl>
                                          <p:spTgt spid="66"/>
                                        </p:tgtEl>
                                        <p:attrNameLst>
                                          <p:attrName>ppt_x</p:attrName>
                                          <p:attrName>ppt_y</p:attrName>
                                        </p:attrNameLst>
                                      </p:cBhvr>
                                    </p:animMotion>
                                  </p:childTnLst>
                                </p:cTn>
                              </p:par>
                              <p:par>
                                <p:cTn id="39" presetID="0" presetClass="path" presetSubtype="0" repeatCount="0" accel="50000" fill="hold" grpId="0" nodeType="withEffect">
                                  <p:stCondLst>
                                    <p:cond delay="1000"/>
                                  </p:stCondLst>
                                  <p:childTnLst>
                                    <p:animMotion origin="layout" path="M 0 0 C -0.04375 -0.01135 -0.08732 -0.02269 -0.11198 0.03588 C -0.13663 0.09467 -0.14774 0.35254 -0.14774 0.35254 " pathEditMode="fixed" ptsTypes="AAA">
                                      <p:cBhvr>
                                        <p:cTn id="40" dur="1000" fill="hold"/>
                                        <p:tgtEl>
                                          <p:spTgt spid="84"/>
                                        </p:tgtEl>
                                        <p:attrNameLst>
                                          <p:attrName>ppt_x</p:attrName>
                                          <p:attrName>ppt_y</p:attrName>
                                        </p:attrNameLst>
                                      </p:cBhvr>
                                    </p:animMotion>
                                  </p:childTnLst>
                                </p:cTn>
                              </p:par>
                              <p:par>
                                <p:cTn id="41" presetID="0" presetClass="path" presetSubtype="0" repeatCount="0" accel="50000" fill="hold" grpId="0" nodeType="withEffect">
                                  <p:stCondLst>
                                    <p:cond delay="1000"/>
                                  </p:stCondLst>
                                  <p:childTnLst>
                                    <p:animMotion origin="layout" path="M -3.88889E-6 -4.81481E-6 L -0.11805 -0.02777 L -0.11805 -0.02754 C -0.13246 -0.01388 -0.18194 0.00301 -0.20468 0.05579 C -0.22725 0.10857 -0.24496 0.24746 -0.25382 0.28866 C -0.26284 0.32987 -0.25833 0.30255 -0.25833 0.30278 " pathEditMode="relative" rAng="0" ptsTypes="AAAAAA">
                                      <p:cBhvr>
                                        <p:cTn id="42" dur="1000" fill="hold"/>
                                        <p:tgtEl>
                                          <p:spTgt spid="71"/>
                                        </p:tgtEl>
                                        <p:attrNameLst>
                                          <p:attrName>ppt_x</p:attrName>
                                          <p:attrName>ppt_y</p:attrName>
                                        </p:attrNameLst>
                                      </p:cBhvr>
                                      <p:rCtr x="-12986" y="14167"/>
                                    </p:animMotion>
                                  </p:childTnLst>
                                </p:cTn>
                              </p:par>
                              <p:par>
                                <p:cTn id="43" presetID="0" presetClass="path" presetSubtype="0" accel="50000" decel="50000" fill="hold" grpId="0" nodeType="withEffect">
                                  <p:stCondLst>
                                    <p:cond delay="1000"/>
                                  </p:stCondLst>
                                  <p:childTnLst>
                                    <p:animMotion origin="layout" path="M 0 0 L -0.0342 0.03588 L -0.0342 0.03588 " pathEditMode="relative" ptsTypes="AAA">
                                      <p:cBhvr>
                                        <p:cTn id="44" dur="2000" fill="hold"/>
                                        <p:tgtEl>
                                          <p:spTgt spid="86"/>
                                        </p:tgtEl>
                                        <p:attrNameLst>
                                          <p:attrName>ppt_x</p:attrName>
                                          <p:attrName>ppt_y</p:attrName>
                                        </p:attrNameLst>
                                      </p:cBhvr>
                                    </p:animMotion>
                                  </p:childTnLst>
                                </p:cTn>
                              </p:par>
                              <p:par>
                                <p:cTn id="45" presetID="0" presetClass="path" presetSubtype="0" accel="50000" decel="50000" fill="hold" grpId="0" nodeType="withEffect">
                                  <p:stCondLst>
                                    <p:cond delay="1000"/>
                                  </p:stCondLst>
                                  <p:childTnLst>
                                    <p:animMotion origin="layout" path="M 0 0 L -0.01927 -0.00787 L -0.01927 -0.00787 " pathEditMode="relative" ptsTypes="AAA">
                                      <p:cBhvr>
                                        <p:cTn id="46" dur="2000" fill="hold"/>
                                        <p:tgtEl>
                                          <p:spTgt spid="50"/>
                                        </p:tgtEl>
                                        <p:attrNameLst>
                                          <p:attrName>ppt_x</p:attrName>
                                          <p:attrName>ppt_y</p:attrName>
                                        </p:attrNameLst>
                                      </p:cBhvr>
                                    </p:animMotion>
                                  </p:childTnLst>
                                </p:cTn>
                              </p:par>
                              <p:par>
                                <p:cTn id="47" presetID="0" presetClass="path" presetSubtype="0" accel="50000" decel="50000" fill="hold" grpId="0" nodeType="withEffect">
                                  <p:stCondLst>
                                    <p:cond delay="1000"/>
                                  </p:stCondLst>
                                  <p:childTnLst>
                                    <p:animMotion origin="layout" path="M 0 0 L -0.01927 -0.00787 L -0.01927 -0.00787 " pathEditMode="relative" ptsTypes="AAA">
                                      <p:cBhvr>
                                        <p:cTn id="48" dur="2000" fill="hold"/>
                                        <p:tgtEl>
                                          <p:spTgt spid="39"/>
                                        </p:tgtEl>
                                        <p:attrNameLst>
                                          <p:attrName>ppt_x</p:attrName>
                                          <p:attrName>ppt_y</p:attrName>
                                        </p:attrNameLst>
                                      </p:cBhvr>
                                    </p:animMotion>
                                  </p:childTnLst>
                                </p:cTn>
                              </p:par>
                              <p:par>
                                <p:cTn id="49" presetID="0" presetClass="path" presetSubtype="0" accel="50000" decel="50000" fill="hold" grpId="0" nodeType="withEffect">
                                  <p:stCondLst>
                                    <p:cond delay="500"/>
                                  </p:stCondLst>
                                  <p:childTnLst>
                                    <p:animMotion origin="layout" path="M 0 0 L 0.00452 -0.06967 L 0.00452 -0.06967 L 0.00452 -0.06967 " pathEditMode="relative" ptsTypes="AAAA">
                                      <p:cBhvr>
                                        <p:cTn id="50" dur="2000" fill="hold"/>
                                        <p:tgtEl>
                                          <p:spTgt spid="45"/>
                                        </p:tgtEl>
                                        <p:attrNameLst>
                                          <p:attrName>ppt_x</p:attrName>
                                          <p:attrName>ppt_y</p:attrName>
                                        </p:attrNameLst>
                                      </p:cBhvr>
                                    </p:animMotion>
                                  </p:childTnLst>
                                </p:cTn>
                              </p:par>
                              <p:par>
                                <p:cTn id="51" presetID="0" presetClass="path" presetSubtype="0" accel="50000" decel="50000" fill="hold" grpId="0" nodeType="withEffect">
                                  <p:stCondLst>
                                    <p:cond delay="500"/>
                                  </p:stCondLst>
                                  <p:childTnLst>
                                    <p:animMotion origin="layout" path="M 0 0 L 0.02101 -0.15509 L 0.02101 -0.15509 " pathEditMode="relative" ptsTypes="AAA">
                                      <p:cBhvr>
                                        <p:cTn id="52" dur="2000" fill="hold"/>
                                        <p:tgtEl>
                                          <p:spTgt spid="51"/>
                                        </p:tgtEl>
                                        <p:attrNameLst>
                                          <p:attrName>ppt_x</p:attrName>
                                          <p:attrName>ppt_y</p:attrName>
                                        </p:attrNameLst>
                                      </p:cBhvr>
                                    </p:animMotion>
                                  </p:childTnLst>
                                </p:cTn>
                              </p:par>
                              <p:par>
                                <p:cTn id="53" presetID="0" presetClass="path" presetSubtype="0" accel="50000" decel="50000" fill="hold" grpId="0" nodeType="withEffect">
                                  <p:stCondLst>
                                    <p:cond delay="500"/>
                                  </p:stCondLst>
                                  <p:childTnLst>
                                    <p:animMotion origin="layout" path="M 0 0 L 0.0448 0.00208 L 0.0448 0.00208 " pathEditMode="relative" ptsTypes="AAA">
                                      <p:cBhvr>
                                        <p:cTn id="54" dur="2000" fill="hold"/>
                                        <p:tgtEl>
                                          <p:spTgt spid="54"/>
                                        </p:tgtEl>
                                        <p:attrNameLst>
                                          <p:attrName>ppt_x</p:attrName>
                                          <p:attrName>ppt_y</p:attrName>
                                        </p:attrNameLst>
                                      </p:cBhvr>
                                    </p:animMotion>
                                  </p:childTnLst>
                                </p:cTn>
                              </p:par>
                              <p:par>
                                <p:cTn id="55" presetID="0" presetClass="path" presetSubtype="0" accel="50000" decel="50000" fill="hold" grpId="0" nodeType="withEffect">
                                  <p:stCondLst>
                                    <p:cond delay="500"/>
                                  </p:stCondLst>
                                  <p:childTnLst>
                                    <p:animMotion origin="layout" path="M 0 0 L 0.01927 -0.03773 L 0.01927 -0.03773 " pathEditMode="relative" ptsTypes="AAA">
                                      <p:cBhvr>
                                        <p:cTn id="56" dur="2000" fill="hold"/>
                                        <p:tgtEl>
                                          <p:spTgt spid="6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9" grpId="0" animBg="1"/>
      <p:bldP spid="41" grpId="0" animBg="1"/>
      <p:bldP spid="45" grpId="0" animBg="1"/>
      <p:bldP spid="48" grpId="0" animBg="1"/>
      <p:bldP spid="50" grpId="0" animBg="1"/>
      <p:bldP spid="51" grpId="0" animBg="1"/>
      <p:bldP spid="54" grpId="0" animBg="1"/>
      <p:bldP spid="55" grpId="1" animBg="1"/>
      <p:bldP spid="56" grpId="0" animBg="1"/>
      <p:bldP spid="65" grpId="0" animBg="1"/>
      <p:bldP spid="66" grpId="0" animBg="1"/>
      <p:bldP spid="68" grpId="0" animBg="1"/>
      <p:bldP spid="69" grpId="0" animBg="1"/>
      <p:bldP spid="71" grpId="0" animBg="1"/>
      <p:bldP spid="73" grpId="0" animBg="1"/>
      <p:bldP spid="76" grpId="0" animBg="1"/>
      <p:bldP spid="77" grpId="0" animBg="1"/>
      <p:bldP spid="78" grpId="0" animBg="1"/>
      <p:bldP spid="80" grpId="0" animBg="1"/>
      <p:bldP spid="83" grpId="0" animBg="1"/>
      <p:bldP spid="84" grpId="0" animBg="1"/>
      <p:bldP spid="85" grpId="0" animBg="1"/>
      <p:bldP spid="86" grpId="0" animBg="1"/>
      <p:bldP spid="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P 3.1 Filtreren-1080p.mp4" descr="PP 3.1 Filtreren-1080p.mp4">
            <a:hlinkClick r:id="" action="ppaction://media"/>
            <a:extLst>
              <a:ext uri="{FF2B5EF4-FFF2-40B4-BE49-F238E27FC236}">
                <a16:creationId xmlns:a16="http://schemas.microsoft.com/office/drawing/2014/main" id="{40A33C61-928C-8D4E-AF4E-4736DBC767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7540" y="3306213"/>
            <a:ext cx="6362972" cy="3579172"/>
          </a:xfrm>
          <a:prstGeom prst="rect">
            <a:avLst/>
          </a:prstGeom>
          <a:ln>
            <a:noFill/>
          </a:ln>
          <a:effectLst>
            <a:softEdge rad="112500"/>
          </a:effectLst>
        </p:spPr>
      </p:pic>
      <p:sp>
        <p:nvSpPr>
          <p:cNvPr id="2054" name="Freeform 6"/>
          <p:cNvSpPr>
            <a:spLocks/>
          </p:cNvSpPr>
          <p:nvPr/>
        </p:nvSpPr>
        <p:spPr bwMode="auto">
          <a:xfrm>
            <a:off x="2815233" y="1522250"/>
            <a:ext cx="2520280" cy="2045284"/>
          </a:xfrm>
          <a:custGeom>
            <a:avLst/>
            <a:gdLst>
              <a:gd name="T0" fmla="*/ 0 w 2020"/>
              <a:gd name="T1" fmla="*/ 0 h 1357"/>
              <a:gd name="T2" fmla="*/ 2147483646 w 2020"/>
              <a:gd name="T3" fmla="*/ 2147483646 h 1357"/>
              <a:gd name="T4" fmla="*/ 2147483646 w 2020"/>
              <a:gd name="T5" fmla="*/ 0 h 1357"/>
              <a:gd name="T6" fmla="*/ 0 w 2020"/>
              <a:gd name="T7" fmla="*/ 0 h 13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0" h="1357">
                <a:moveTo>
                  <a:pt x="0" y="0"/>
                </a:moveTo>
                <a:lnTo>
                  <a:pt x="1019" y="1357"/>
                </a:lnTo>
                <a:lnTo>
                  <a:pt x="2020"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053" name="Freeform 5"/>
          <p:cNvSpPr>
            <a:spLocks/>
          </p:cNvSpPr>
          <p:nvPr/>
        </p:nvSpPr>
        <p:spPr bwMode="auto">
          <a:xfrm>
            <a:off x="2455193" y="872850"/>
            <a:ext cx="3273417" cy="2575622"/>
          </a:xfrm>
          <a:custGeom>
            <a:avLst/>
            <a:gdLst>
              <a:gd name="T0" fmla="*/ 0 w 2717"/>
              <a:gd name="T1" fmla="*/ 0 h 1813"/>
              <a:gd name="T2" fmla="*/ 2147483646 w 2717"/>
              <a:gd name="T3" fmla="*/ 2147483646 h 1813"/>
              <a:gd name="T4" fmla="*/ 2147483646 w 2717"/>
              <a:gd name="T5" fmla="*/ 2147483646 h 1813"/>
              <a:gd name="T6" fmla="*/ 0 60000 65536"/>
              <a:gd name="T7" fmla="*/ 0 60000 65536"/>
              <a:gd name="T8" fmla="*/ 0 60000 65536"/>
            </a:gdLst>
            <a:ahLst/>
            <a:cxnLst>
              <a:cxn ang="T6">
                <a:pos x="T0" y="T1"/>
              </a:cxn>
              <a:cxn ang="T7">
                <a:pos x="T2" y="T3"/>
              </a:cxn>
              <a:cxn ang="T8">
                <a:pos x="T4" y="T5"/>
              </a:cxn>
            </a:cxnLst>
            <a:rect l="0" t="0" r="r" b="b"/>
            <a:pathLst>
              <a:path w="2717" h="1813">
                <a:moveTo>
                  <a:pt x="0" y="0"/>
                </a:moveTo>
                <a:lnTo>
                  <a:pt x="1361" y="1813"/>
                </a:lnTo>
                <a:lnTo>
                  <a:pt x="2717" y="5"/>
                </a:lnTo>
              </a:path>
            </a:pathLst>
          </a:custGeom>
          <a:noFill/>
          <a:ln w="28575" cap="flat" cmpd="sng">
            <a:solidFill>
              <a:schemeClr val="bg2">
                <a:lumMod val="50000"/>
              </a:schemeClr>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8435" name="Freeform 7"/>
          <p:cNvSpPr>
            <a:spLocks/>
          </p:cNvSpPr>
          <p:nvPr/>
        </p:nvSpPr>
        <p:spPr bwMode="auto">
          <a:xfrm>
            <a:off x="2383061" y="1030708"/>
            <a:ext cx="1584300" cy="3865563"/>
          </a:xfrm>
          <a:custGeom>
            <a:avLst/>
            <a:gdLst>
              <a:gd name="T0" fmla="*/ 0 w 1315"/>
              <a:gd name="T1" fmla="*/ 0 h 2721"/>
              <a:gd name="T2" fmla="*/ 2147483646 w 1315"/>
              <a:gd name="T3" fmla="*/ 2147483646 h 2721"/>
              <a:gd name="T4" fmla="*/ 2147483646 w 1315"/>
              <a:gd name="T5" fmla="*/ 2147483646 h 2721"/>
              <a:gd name="T6" fmla="*/ 0 60000 65536"/>
              <a:gd name="T7" fmla="*/ 0 60000 65536"/>
              <a:gd name="T8" fmla="*/ 0 60000 65536"/>
            </a:gdLst>
            <a:ahLst/>
            <a:cxnLst>
              <a:cxn ang="T6">
                <a:pos x="T0" y="T1"/>
              </a:cxn>
              <a:cxn ang="T7">
                <a:pos x="T2" y="T3"/>
              </a:cxn>
              <a:cxn ang="T8">
                <a:pos x="T4" y="T5"/>
              </a:cxn>
            </a:cxnLst>
            <a:rect l="0" t="0" r="r" b="b"/>
            <a:pathLst>
              <a:path w="1315" h="2721">
                <a:moveTo>
                  <a:pt x="0" y="0"/>
                </a:moveTo>
                <a:lnTo>
                  <a:pt x="1315" y="1769"/>
                </a:lnTo>
                <a:lnTo>
                  <a:pt x="1315" y="2721"/>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8436" name="Freeform 8"/>
          <p:cNvSpPr>
            <a:spLocks/>
          </p:cNvSpPr>
          <p:nvPr/>
        </p:nvSpPr>
        <p:spPr bwMode="auto">
          <a:xfrm flipH="1">
            <a:off x="4183261" y="1030708"/>
            <a:ext cx="1584300" cy="3865563"/>
          </a:xfrm>
          <a:custGeom>
            <a:avLst/>
            <a:gdLst>
              <a:gd name="T0" fmla="*/ 0 w 1315"/>
              <a:gd name="T1" fmla="*/ 0 h 2721"/>
              <a:gd name="T2" fmla="*/ 2147483646 w 1315"/>
              <a:gd name="T3" fmla="*/ 2147483646 h 2721"/>
              <a:gd name="T4" fmla="*/ 2147483646 w 1315"/>
              <a:gd name="T5" fmla="*/ 2147483646 h 2721"/>
              <a:gd name="T6" fmla="*/ 0 60000 65536"/>
              <a:gd name="T7" fmla="*/ 0 60000 65536"/>
              <a:gd name="T8" fmla="*/ 0 60000 65536"/>
            </a:gdLst>
            <a:ahLst/>
            <a:cxnLst>
              <a:cxn ang="T6">
                <a:pos x="T0" y="T1"/>
              </a:cxn>
              <a:cxn ang="T7">
                <a:pos x="T2" y="T3"/>
              </a:cxn>
              <a:cxn ang="T8">
                <a:pos x="T4" y="T5"/>
              </a:cxn>
            </a:cxnLst>
            <a:rect l="0" t="0" r="r" b="b"/>
            <a:pathLst>
              <a:path w="1315" h="2721">
                <a:moveTo>
                  <a:pt x="0" y="0"/>
                </a:moveTo>
                <a:lnTo>
                  <a:pt x="1315" y="1769"/>
                </a:lnTo>
                <a:lnTo>
                  <a:pt x="1315" y="2721"/>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8437" name="Freeform 9"/>
          <p:cNvSpPr>
            <a:spLocks/>
          </p:cNvSpPr>
          <p:nvPr/>
        </p:nvSpPr>
        <p:spPr bwMode="auto">
          <a:xfrm>
            <a:off x="2959249" y="4404062"/>
            <a:ext cx="2232248" cy="1932072"/>
          </a:xfrm>
          <a:custGeom>
            <a:avLst/>
            <a:gdLst>
              <a:gd name="T0" fmla="*/ 0 w 1814"/>
              <a:gd name="T1" fmla="*/ 0 h 1360"/>
              <a:gd name="T2" fmla="*/ 2147483646 w 1814"/>
              <a:gd name="T3" fmla="*/ 2147483646 h 1360"/>
              <a:gd name="T4" fmla="*/ 2147483646 w 1814"/>
              <a:gd name="T5" fmla="*/ 2147483646 h 1360"/>
              <a:gd name="T6" fmla="*/ 2147483646 w 1814"/>
              <a:gd name="T7" fmla="*/ 2147483646 h 1360"/>
              <a:gd name="T8" fmla="*/ 2147483646 w 1814"/>
              <a:gd name="T9" fmla="*/ 2147483646 h 1360"/>
              <a:gd name="T10" fmla="*/ 2147483646 w 1814"/>
              <a:gd name="T11" fmla="*/ 2147483646 h 1360"/>
              <a:gd name="T12" fmla="*/ 2147483646 w 1814"/>
              <a:gd name="T13" fmla="*/ 2147483646 h 1360"/>
              <a:gd name="T14" fmla="*/ 2147483646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8438" name="Freeform 11"/>
          <p:cNvSpPr>
            <a:spLocks/>
          </p:cNvSpPr>
          <p:nvPr/>
        </p:nvSpPr>
        <p:spPr bwMode="auto">
          <a:xfrm>
            <a:off x="3080517" y="5692584"/>
            <a:ext cx="1966219" cy="643550"/>
          </a:xfrm>
          <a:custGeom>
            <a:avLst/>
            <a:gdLst>
              <a:gd name="T0" fmla="*/ 0 w 1632"/>
              <a:gd name="T1" fmla="*/ 0 h 453"/>
              <a:gd name="T2" fmla="*/ 0 w 1632"/>
              <a:gd name="T3" fmla="*/ 2147483646 h 453"/>
              <a:gd name="T4" fmla="*/ 2147483646 w 1632"/>
              <a:gd name="T5" fmla="*/ 2147483646 h 453"/>
              <a:gd name="T6" fmla="*/ 2147483646 w 1632"/>
              <a:gd name="T7" fmla="*/ 2147483646 h 453"/>
              <a:gd name="T8" fmla="*/ 2147483646 w 1632"/>
              <a:gd name="T9" fmla="*/ 2147483646 h 453"/>
              <a:gd name="T10" fmla="*/ 2147483646 w 1632"/>
              <a:gd name="T11" fmla="*/ 0 h 453"/>
              <a:gd name="T12" fmla="*/ 0 w 1632"/>
              <a:gd name="T13" fmla="*/ 0 h 4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453">
                <a:moveTo>
                  <a:pt x="0" y="0"/>
                </a:moveTo>
                <a:lnTo>
                  <a:pt x="0" y="363"/>
                </a:lnTo>
                <a:lnTo>
                  <a:pt x="45" y="453"/>
                </a:lnTo>
                <a:lnTo>
                  <a:pt x="1587" y="453"/>
                </a:lnTo>
                <a:lnTo>
                  <a:pt x="1632" y="363"/>
                </a:lnTo>
                <a:lnTo>
                  <a:pt x="1632"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060" name="Oval 12"/>
          <p:cNvSpPr>
            <a:spLocks noChangeArrowheads="1"/>
          </p:cNvSpPr>
          <p:nvPr/>
        </p:nvSpPr>
        <p:spPr bwMode="auto">
          <a:xfrm>
            <a:off x="3967361" y="3715281"/>
            <a:ext cx="216023" cy="245184"/>
          </a:xfrm>
          <a:prstGeom prst="ellipse">
            <a:avLst/>
          </a:prstGeom>
          <a:solidFill>
            <a:schemeClr val="accent1"/>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grpSp>
        <p:nvGrpSpPr>
          <p:cNvPr id="2089" name="Group 41"/>
          <p:cNvGrpSpPr>
            <a:grpSpLocks/>
          </p:cNvGrpSpPr>
          <p:nvPr/>
        </p:nvGrpSpPr>
        <p:grpSpPr bwMode="auto">
          <a:xfrm>
            <a:off x="3120374" y="1575175"/>
            <a:ext cx="1783091" cy="1716134"/>
            <a:chOff x="2016" y="872"/>
            <a:chExt cx="1480" cy="1208"/>
          </a:xfrm>
        </p:grpSpPr>
        <p:sp>
          <p:nvSpPr>
            <p:cNvPr id="18474" name="Oval 13"/>
            <p:cNvSpPr>
              <a:spLocks noChangeArrowheads="1"/>
            </p:cNvSpPr>
            <p:nvPr/>
          </p:nvSpPr>
          <p:spPr bwMode="auto">
            <a:xfrm>
              <a:off x="2624" y="144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5" name="Oval 14"/>
            <p:cNvSpPr>
              <a:spLocks noChangeArrowheads="1"/>
            </p:cNvSpPr>
            <p:nvPr/>
          </p:nvSpPr>
          <p:spPr bwMode="auto">
            <a:xfrm>
              <a:off x="2768" y="189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6" name="Oval 15"/>
            <p:cNvSpPr>
              <a:spLocks noChangeArrowheads="1"/>
            </p:cNvSpPr>
            <p:nvPr/>
          </p:nvSpPr>
          <p:spPr bwMode="auto">
            <a:xfrm>
              <a:off x="2704" y="173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7" name="Oval 16"/>
            <p:cNvSpPr>
              <a:spLocks noChangeArrowheads="1"/>
            </p:cNvSpPr>
            <p:nvPr/>
          </p:nvSpPr>
          <p:spPr bwMode="auto">
            <a:xfrm>
              <a:off x="2544" y="153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8" name="Oval 17"/>
            <p:cNvSpPr>
              <a:spLocks noChangeArrowheads="1"/>
            </p:cNvSpPr>
            <p:nvPr/>
          </p:nvSpPr>
          <p:spPr bwMode="auto">
            <a:xfrm>
              <a:off x="2424" y="136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9" name="Oval 18"/>
            <p:cNvSpPr>
              <a:spLocks noChangeArrowheads="1"/>
            </p:cNvSpPr>
            <p:nvPr/>
          </p:nvSpPr>
          <p:spPr bwMode="auto">
            <a:xfrm>
              <a:off x="2248" y="114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0" name="Oval 19"/>
            <p:cNvSpPr>
              <a:spLocks noChangeArrowheads="1"/>
            </p:cNvSpPr>
            <p:nvPr/>
          </p:nvSpPr>
          <p:spPr bwMode="auto">
            <a:xfrm>
              <a:off x="2368" y="100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1" name="Oval 20"/>
            <p:cNvSpPr>
              <a:spLocks noChangeArrowheads="1"/>
            </p:cNvSpPr>
            <p:nvPr/>
          </p:nvSpPr>
          <p:spPr bwMode="auto">
            <a:xfrm>
              <a:off x="2016" y="93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2" name="Oval 21"/>
            <p:cNvSpPr>
              <a:spLocks noChangeArrowheads="1"/>
            </p:cNvSpPr>
            <p:nvPr/>
          </p:nvSpPr>
          <p:spPr bwMode="auto">
            <a:xfrm>
              <a:off x="2584" y="109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3" name="Oval 22"/>
            <p:cNvSpPr>
              <a:spLocks noChangeArrowheads="1"/>
            </p:cNvSpPr>
            <p:nvPr/>
          </p:nvSpPr>
          <p:spPr bwMode="auto">
            <a:xfrm>
              <a:off x="2824" y="128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4" name="Oval 23"/>
            <p:cNvSpPr>
              <a:spLocks noChangeArrowheads="1"/>
            </p:cNvSpPr>
            <p:nvPr/>
          </p:nvSpPr>
          <p:spPr bwMode="auto">
            <a:xfrm>
              <a:off x="2616" y="96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5" name="Oval 24"/>
            <p:cNvSpPr>
              <a:spLocks noChangeArrowheads="1"/>
            </p:cNvSpPr>
            <p:nvPr/>
          </p:nvSpPr>
          <p:spPr bwMode="auto">
            <a:xfrm>
              <a:off x="3096" y="109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6" name="Oval 25"/>
            <p:cNvSpPr>
              <a:spLocks noChangeArrowheads="1"/>
            </p:cNvSpPr>
            <p:nvPr/>
          </p:nvSpPr>
          <p:spPr bwMode="auto">
            <a:xfrm>
              <a:off x="2984" y="144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7" name="Oval 26"/>
            <p:cNvSpPr>
              <a:spLocks noChangeArrowheads="1"/>
            </p:cNvSpPr>
            <p:nvPr/>
          </p:nvSpPr>
          <p:spPr bwMode="auto">
            <a:xfrm>
              <a:off x="2928" y="176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8" name="Oval 27"/>
            <p:cNvSpPr>
              <a:spLocks noChangeArrowheads="1"/>
            </p:cNvSpPr>
            <p:nvPr/>
          </p:nvSpPr>
          <p:spPr bwMode="auto">
            <a:xfrm>
              <a:off x="3016" y="90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89" name="Oval 28"/>
            <p:cNvSpPr>
              <a:spLocks noChangeArrowheads="1"/>
            </p:cNvSpPr>
            <p:nvPr/>
          </p:nvSpPr>
          <p:spPr bwMode="auto">
            <a:xfrm>
              <a:off x="3296" y="90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0" name="Oval 29"/>
            <p:cNvSpPr>
              <a:spLocks noChangeArrowheads="1"/>
            </p:cNvSpPr>
            <p:nvPr/>
          </p:nvSpPr>
          <p:spPr bwMode="auto">
            <a:xfrm>
              <a:off x="3352" y="119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1" name="Oval 30"/>
            <p:cNvSpPr>
              <a:spLocks noChangeArrowheads="1"/>
            </p:cNvSpPr>
            <p:nvPr/>
          </p:nvSpPr>
          <p:spPr bwMode="auto">
            <a:xfrm>
              <a:off x="3424" y="100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2" name="Oval 31"/>
            <p:cNvSpPr>
              <a:spLocks noChangeArrowheads="1"/>
            </p:cNvSpPr>
            <p:nvPr/>
          </p:nvSpPr>
          <p:spPr bwMode="auto">
            <a:xfrm>
              <a:off x="3016" y="12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3" name="Oval 32"/>
            <p:cNvSpPr>
              <a:spLocks noChangeArrowheads="1"/>
            </p:cNvSpPr>
            <p:nvPr/>
          </p:nvSpPr>
          <p:spPr bwMode="auto">
            <a:xfrm>
              <a:off x="3120" y="140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4" name="Oval 33"/>
            <p:cNvSpPr>
              <a:spLocks noChangeArrowheads="1"/>
            </p:cNvSpPr>
            <p:nvPr/>
          </p:nvSpPr>
          <p:spPr bwMode="auto">
            <a:xfrm>
              <a:off x="2760" y="8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5" name="Oval 34"/>
            <p:cNvSpPr>
              <a:spLocks noChangeArrowheads="1"/>
            </p:cNvSpPr>
            <p:nvPr/>
          </p:nvSpPr>
          <p:spPr bwMode="auto">
            <a:xfrm>
              <a:off x="2248" y="88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6" name="Oval 35"/>
            <p:cNvSpPr>
              <a:spLocks noChangeArrowheads="1"/>
            </p:cNvSpPr>
            <p:nvPr/>
          </p:nvSpPr>
          <p:spPr bwMode="auto">
            <a:xfrm>
              <a:off x="2816" y="104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7" name="Oval 36"/>
            <p:cNvSpPr>
              <a:spLocks noChangeArrowheads="1"/>
            </p:cNvSpPr>
            <p:nvPr/>
          </p:nvSpPr>
          <p:spPr bwMode="auto">
            <a:xfrm>
              <a:off x="2784" y="156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8" name="Oval 37"/>
            <p:cNvSpPr>
              <a:spLocks noChangeArrowheads="1"/>
            </p:cNvSpPr>
            <p:nvPr/>
          </p:nvSpPr>
          <p:spPr bwMode="auto">
            <a:xfrm>
              <a:off x="3048" y="158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99" name="Oval 38"/>
            <p:cNvSpPr>
              <a:spLocks noChangeArrowheads="1"/>
            </p:cNvSpPr>
            <p:nvPr/>
          </p:nvSpPr>
          <p:spPr bwMode="auto">
            <a:xfrm>
              <a:off x="2888" y="192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500" name="Oval 39"/>
            <p:cNvSpPr>
              <a:spLocks noChangeArrowheads="1"/>
            </p:cNvSpPr>
            <p:nvPr/>
          </p:nvSpPr>
          <p:spPr bwMode="auto">
            <a:xfrm>
              <a:off x="2816" y="200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grpSp>
      <p:sp>
        <p:nvSpPr>
          <p:cNvPr id="2088" name="Freeform 40"/>
          <p:cNvSpPr>
            <a:spLocks/>
          </p:cNvSpPr>
          <p:nvPr/>
        </p:nvSpPr>
        <p:spPr bwMode="auto">
          <a:xfrm>
            <a:off x="3080518" y="5100773"/>
            <a:ext cx="1993232" cy="1227430"/>
          </a:xfrm>
          <a:custGeom>
            <a:avLst/>
            <a:gdLst>
              <a:gd name="T0" fmla="*/ 0 w 1632"/>
              <a:gd name="T1" fmla="*/ 0 h 870"/>
              <a:gd name="T2" fmla="*/ 0 w 1632"/>
              <a:gd name="T3" fmla="*/ 2147483646 h 870"/>
              <a:gd name="T4" fmla="*/ 2147483646 w 1632"/>
              <a:gd name="T5" fmla="*/ 2147483646 h 870"/>
              <a:gd name="T6" fmla="*/ 2147483646 w 1632"/>
              <a:gd name="T7" fmla="*/ 2147483646 h 870"/>
              <a:gd name="T8" fmla="*/ 2147483646 w 1632"/>
              <a:gd name="T9" fmla="*/ 2147483646 h 870"/>
              <a:gd name="T10" fmla="*/ 2147483646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870">
                <a:moveTo>
                  <a:pt x="0" y="0"/>
                </a:moveTo>
                <a:lnTo>
                  <a:pt x="0" y="780"/>
                </a:lnTo>
                <a:lnTo>
                  <a:pt x="45" y="870"/>
                </a:lnTo>
                <a:lnTo>
                  <a:pt x="1587" y="870"/>
                </a:lnTo>
                <a:lnTo>
                  <a:pt x="1632" y="780"/>
                </a:lnTo>
                <a:lnTo>
                  <a:pt x="1632"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2117" name="Group 69"/>
          <p:cNvGrpSpPr>
            <a:grpSpLocks/>
          </p:cNvGrpSpPr>
          <p:nvPr/>
        </p:nvGrpSpPr>
        <p:grpSpPr bwMode="auto">
          <a:xfrm>
            <a:off x="3423615" y="2304281"/>
            <a:ext cx="1263826" cy="1055535"/>
            <a:chOff x="2309" y="1377"/>
            <a:chExt cx="1049" cy="743"/>
          </a:xfrm>
        </p:grpSpPr>
        <p:sp>
          <p:nvSpPr>
            <p:cNvPr id="18447" name="Oval 42"/>
            <p:cNvSpPr>
              <a:spLocks noChangeArrowheads="1"/>
            </p:cNvSpPr>
            <p:nvPr/>
          </p:nvSpPr>
          <p:spPr bwMode="auto">
            <a:xfrm>
              <a:off x="2355" y="144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48" name="Oval 43"/>
            <p:cNvSpPr>
              <a:spLocks noChangeArrowheads="1"/>
            </p:cNvSpPr>
            <p:nvPr/>
          </p:nvSpPr>
          <p:spPr bwMode="auto">
            <a:xfrm>
              <a:off x="2800" y="193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49" name="Oval 44"/>
            <p:cNvSpPr>
              <a:spLocks noChangeArrowheads="1"/>
            </p:cNvSpPr>
            <p:nvPr/>
          </p:nvSpPr>
          <p:spPr bwMode="auto">
            <a:xfrm>
              <a:off x="2920" y="190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0" name="Oval 45"/>
            <p:cNvSpPr>
              <a:spLocks noChangeArrowheads="1"/>
            </p:cNvSpPr>
            <p:nvPr/>
          </p:nvSpPr>
          <p:spPr bwMode="auto">
            <a:xfrm>
              <a:off x="3241" y="148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1" name="Oval 46"/>
            <p:cNvSpPr>
              <a:spLocks noChangeArrowheads="1"/>
            </p:cNvSpPr>
            <p:nvPr/>
          </p:nvSpPr>
          <p:spPr bwMode="auto">
            <a:xfrm>
              <a:off x="2309" y="1377"/>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2" name="Oval 47"/>
            <p:cNvSpPr>
              <a:spLocks noChangeArrowheads="1"/>
            </p:cNvSpPr>
            <p:nvPr/>
          </p:nvSpPr>
          <p:spPr bwMode="auto">
            <a:xfrm>
              <a:off x="3286" y="1419"/>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3" name="Oval 48"/>
            <p:cNvSpPr>
              <a:spLocks noChangeArrowheads="1"/>
            </p:cNvSpPr>
            <p:nvPr/>
          </p:nvSpPr>
          <p:spPr bwMode="auto">
            <a:xfrm>
              <a:off x="3192" y="153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4" name="Oval 49"/>
            <p:cNvSpPr>
              <a:spLocks noChangeArrowheads="1"/>
            </p:cNvSpPr>
            <p:nvPr/>
          </p:nvSpPr>
          <p:spPr bwMode="auto">
            <a:xfrm>
              <a:off x="2816" y="204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5" name="Oval 50"/>
            <p:cNvSpPr>
              <a:spLocks noChangeArrowheads="1"/>
            </p:cNvSpPr>
            <p:nvPr/>
          </p:nvSpPr>
          <p:spPr bwMode="auto">
            <a:xfrm>
              <a:off x="3162" y="1585"/>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6" name="Oval 51"/>
            <p:cNvSpPr>
              <a:spLocks noChangeArrowheads="1"/>
            </p:cNvSpPr>
            <p:nvPr/>
          </p:nvSpPr>
          <p:spPr bwMode="auto">
            <a:xfrm>
              <a:off x="2472" y="157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7" name="Oval 52"/>
            <p:cNvSpPr>
              <a:spLocks noChangeArrowheads="1"/>
            </p:cNvSpPr>
            <p:nvPr/>
          </p:nvSpPr>
          <p:spPr bwMode="auto">
            <a:xfrm>
              <a:off x="2408" y="150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8" name="Oval 53"/>
            <p:cNvSpPr>
              <a:spLocks noChangeArrowheads="1"/>
            </p:cNvSpPr>
            <p:nvPr/>
          </p:nvSpPr>
          <p:spPr bwMode="auto">
            <a:xfrm>
              <a:off x="2568" y="1705"/>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59" name="Oval 54"/>
            <p:cNvSpPr>
              <a:spLocks noChangeArrowheads="1"/>
            </p:cNvSpPr>
            <p:nvPr/>
          </p:nvSpPr>
          <p:spPr bwMode="auto">
            <a:xfrm>
              <a:off x="2832" y="185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0" name="Oval 55"/>
            <p:cNvSpPr>
              <a:spLocks noChangeArrowheads="1"/>
            </p:cNvSpPr>
            <p:nvPr/>
          </p:nvSpPr>
          <p:spPr bwMode="auto">
            <a:xfrm>
              <a:off x="2736" y="191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1" name="Oval 56"/>
            <p:cNvSpPr>
              <a:spLocks noChangeArrowheads="1"/>
            </p:cNvSpPr>
            <p:nvPr/>
          </p:nvSpPr>
          <p:spPr bwMode="auto">
            <a:xfrm>
              <a:off x="3064" y="168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2" name="Oval 57"/>
            <p:cNvSpPr>
              <a:spLocks noChangeArrowheads="1"/>
            </p:cNvSpPr>
            <p:nvPr/>
          </p:nvSpPr>
          <p:spPr bwMode="auto">
            <a:xfrm>
              <a:off x="3041" y="174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3" name="Oval 58"/>
            <p:cNvSpPr>
              <a:spLocks noChangeArrowheads="1"/>
            </p:cNvSpPr>
            <p:nvPr/>
          </p:nvSpPr>
          <p:spPr bwMode="auto">
            <a:xfrm>
              <a:off x="2619" y="17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4" name="Oval 59"/>
            <p:cNvSpPr>
              <a:spLocks noChangeArrowheads="1"/>
            </p:cNvSpPr>
            <p:nvPr/>
          </p:nvSpPr>
          <p:spPr bwMode="auto">
            <a:xfrm>
              <a:off x="2744" y="183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5" name="Oval 60"/>
            <p:cNvSpPr>
              <a:spLocks noChangeArrowheads="1"/>
            </p:cNvSpPr>
            <p:nvPr/>
          </p:nvSpPr>
          <p:spPr bwMode="auto">
            <a:xfrm>
              <a:off x="2864" y="181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6" name="Oval 61"/>
            <p:cNvSpPr>
              <a:spLocks noChangeArrowheads="1"/>
            </p:cNvSpPr>
            <p:nvPr/>
          </p:nvSpPr>
          <p:spPr bwMode="auto">
            <a:xfrm rot="1255470">
              <a:off x="2967" y="1843"/>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7" name="Oval 62"/>
            <p:cNvSpPr>
              <a:spLocks noChangeArrowheads="1"/>
            </p:cNvSpPr>
            <p:nvPr/>
          </p:nvSpPr>
          <p:spPr bwMode="auto">
            <a:xfrm>
              <a:off x="2520" y="164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8" name="Oval 63"/>
            <p:cNvSpPr>
              <a:spLocks noChangeArrowheads="1"/>
            </p:cNvSpPr>
            <p:nvPr/>
          </p:nvSpPr>
          <p:spPr bwMode="auto">
            <a:xfrm>
              <a:off x="2720" y="177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69" name="Oval 64"/>
            <p:cNvSpPr>
              <a:spLocks noChangeArrowheads="1"/>
            </p:cNvSpPr>
            <p:nvPr/>
          </p:nvSpPr>
          <p:spPr bwMode="auto">
            <a:xfrm>
              <a:off x="3112" y="163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0" name="Oval 65"/>
            <p:cNvSpPr>
              <a:spLocks noChangeArrowheads="1"/>
            </p:cNvSpPr>
            <p:nvPr/>
          </p:nvSpPr>
          <p:spPr bwMode="auto">
            <a:xfrm>
              <a:off x="2988" y="177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1" name="Oval 66"/>
            <p:cNvSpPr>
              <a:spLocks noChangeArrowheads="1"/>
            </p:cNvSpPr>
            <p:nvPr/>
          </p:nvSpPr>
          <p:spPr bwMode="auto">
            <a:xfrm>
              <a:off x="2656" y="183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2" name="Oval 67"/>
            <p:cNvSpPr>
              <a:spLocks noChangeArrowheads="1"/>
            </p:cNvSpPr>
            <p:nvPr/>
          </p:nvSpPr>
          <p:spPr bwMode="auto">
            <a:xfrm>
              <a:off x="2856" y="196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18473" name="Oval 68"/>
            <p:cNvSpPr>
              <a:spLocks noChangeArrowheads="1"/>
            </p:cNvSpPr>
            <p:nvPr/>
          </p:nvSpPr>
          <p:spPr bwMode="auto">
            <a:xfrm>
              <a:off x="2768" y="199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grpSp>
      <p:sp>
        <p:nvSpPr>
          <p:cNvPr id="2119" name="AutoShape 71"/>
          <p:cNvSpPr>
            <a:spLocks noChangeArrowheads="1"/>
          </p:cNvSpPr>
          <p:nvPr/>
        </p:nvSpPr>
        <p:spPr bwMode="auto">
          <a:xfrm>
            <a:off x="5477417" y="1805409"/>
            <a:ext cx="2404644" cy="533400"/>
          </a:xfrm>
          <a:prstGeom prst="wedgeRoundRectCallout">
            <a:avLst>
              <a:gd name="adj1" fmla="val -108644"/>
              <a:gd name="adj2" fmla="val 123139"/>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a:solidFill>
                  <a:schemeClr val="bg1"/>
                </a:solidFill>
              </a:rPr>
              <a:t>Residu</a:t>
            </a:r>
          </a:p>
        </p:txBody>
      </p:sp>
      <p:sp>
        <p:nvSpPr>
          <p:cNvPr id="2120" name="AutoShape 72"/>
          <p:cNvSpPr>
            <a:spLocks noChangeArrowheads="1"/>
          </p:cNvSpPr>
          <p:nvPr/>
        </p:nvSpPr>
        <p:spPr bwMode="auto">
          <a:xfrm>
            <a:off x="5266418" y="2954181"/>
            <a:ext cx="2101924" cy="568325"/>
          </a:xfrm>
          <a:prstGeom prst="wedgeRoundRectCallout">
            <a:avLst>
              <a:gd name="adj1" fmla="val -86301"/>
              <a:gd name="adj2" fmla="val 333778"/>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a:solidFill>
                  <a:schemeClr val="bg1"/>
                </a:solidFill>
              </a:rPr>
              <a:t>Filtraat</a:t>
            </a:r>
          </a:p>
        </p:txBody>
      </p:sp>
      <p:sp>
        <p:nvSpPr>
          <p:cNvPr id="18446" name="Text Box 73"/>
          <p:cNvSpPr txBox="1">
            <a:spLocks noChangeArrowheads="1"/>
          </p:cNvSpPr>
          <p:nvPr/>
        </p:nvSpPr>
        <p:spPr bwMode="auto">
          <a:xfrm>
            <a:off x="1429916" y="546100"/>
            <a:ext cx="148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nl-NL" altLang="nl-NL" sz="2400" b="0">
                <a:solidFill>
                  <a:schemeClr val="bg1"/>
                </a:solidFill>
              </a:rPr>
              <a:t>Filtreren</a:t>
            </a:r>
          </a:p>
        </p:txBody>
      </p:sp>
      <p:sp>
        <p:nvSpPr>
          <p:cNvPr id="70" name="AutoShape 70"/>
          <p:cNvSpPr>
            <a:spLocks noChangeArrowheads="1"/>
          </p:cNvSpPr>
          <p:nvPr/>
        </p:nvSpPr>
        <p:spPr bwMode="auto">
          <a:xfrm>
            <a:off x="6343625" y="476672"/>
            <a:ext cx="996329" cy="410719"/>
          </a:xfrm>
          <a:prstGeom prst="wedgeRoundRectCallout">
            <a:avLst>
              <a:gd name="adj1" fmla="val -117823"/>
              <a:gd name="adj2" fmla="val 73336"/>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1800" b="0" dirty="0">
                <a:solidFill>
                  <a:schemeClr val="bg1"/>
                </a:solidFill>
              </a:rPr>
              <a:t>Filter</a:t>
            </a:r>
          </a:p>
        </p:txBody>
      </p:sp>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13</a:t>
            </a:fld>
            <a:endParaRPr lang="nl-NL" altLang="nl-NL"/>
          </a:p>
        </p:txBody>
      </p:sp>
      <p:grpSp>
        <p:nvGrpSpPr>
          <p:cNvPr id="80" name="Groeperen 79"/>
          <p:cNvGrpSpPr/>
          <p:nvPr/>
        </p:nvGrpSpPr>
        <p:grpSpPr>
          <a:xfrm>
            <a:off x="251520" y="141195"/>
            <a:ext cx="936104" cy="1224136"/>
            <a:chOff x="554843" y="4236380"/>
            <a:chExt cx="1246461" cy="1496876"/>
          </a:xfrm>
        </p:grpSpPr>
        <p:sp>
          <p:nvSpPr>
            <p:cNvPr id="81" name="Rechthoek 80"/>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82" name="Tekstvak 81"/>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83" name="Afbeelding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84" name="AutoShape 70"/>
          <p:cNvSpPr>
            <a:spLocks noChangeArrowheads="1"/>
          </p:cNvSpPr>
          <p:nvPr/>
        </p:nvSpPr>
        <p:spPr bwMode="auto">
          <a:xfrm flipH="1">
            <a:off x="755576" y="1575175"/>
            <a:ext cx="1324023" cy="446360"/>
          </a:xfrm>
          <a:prstGeom prst="wedgeRoundRectCallout">
            <a:avLst>
              <a:gd name="adj1" fmla="val -117823"/>
              <a:gd name="adj2" fmla="val 73336"/>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1800" b="0">
                <a:solidFill>
                  <a:schemeClr val="bg1"/>
                </a:solidFill>
              </a:rPr>
              <a:t>Trechter</a:t>
            </a:r>
            <a:endParaRPr lang="nl-NL" altLang="nl-NL" sz="1800" b="0" dirty="0">
              <a:solidFill>
                <a:schemeClr val="bg1"/>
              </a:solidFill>
            </a:endParaRPr>
          </a:p>
        </p:txBody>
      </p:sp>
      <p:sp>
        <p:nvSpPr>
          <p:cNvPr id="85" name="Rechthoek 84"/>
          <p:cNvSpPr/>
          <p:nvPr/>
        </p:nvSpPr>
        <p:spPr>
          <a:xfrm>
            <a:off x="590449" y="3284984"/>
            <a:ext cx="2957914" cy="584775"/>
          </a:xfrm>
          <a:prstGeom prst="rect">
            <a:avLst/>
          </a:prstGeom>
          <a:solidFill>
            <a:srgbClr val="FED23F"/>
          </a:solidFill>
        </p:spPr>
        <p:txBody>
          <a:bodyPr wrap="square">
            <a:spAutoFit/>
          </a:bodyPr>
          <a:lstStyle/>
          <a:p>
            <a:pPr marL="285750" indent="-285750">
              <a:buFont typeface="Arial" charset="0"/>
              <a:buChar char="•"/>
            </a:pPr>
            <a:r>
              <a:rPr lang="nl-NL" sz="1600" dirty="0"/>
              <a:t>Scheiding berust op het verschil in deeltjes grootte.</a:t>
            </a:r>
          </a:p>
        </p:txBody>
      </p:sp>
    </p:spTree>
    <p:extLst>
      <p:ext uri="{BB962C8B-B14F-4D97-AF65-F5344CB8AC3E}">
        <p14:creationId xmlns:p14="http://schemas.microsoft.com/office/powerpoint/2010/main" val="504731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686" fill="hold"/>
                                        <p:tgtEl>
                                          <p:spTgt spid="4"/>
                                        </p:tgtEl>
                                      </p:cBhvr>
                                    </p:cmd>
                                  </p:childTnLst>
                                </p:cTn>
                              </p:par>
                              <p:par>
                                <p:cTn id="7" presetID="9" presetClass="entr" presetSubtype="0" fill="hold" grpId="0" nodeType="withEffect">
                                  <p:stCondLst>
                                    <p:cond delay="0"/>
                                  </p:stCondLst>
                                  <p:childTnLst>
                                    <p:set>
                                      <p:cBhvr>
                                        <p:cTn id="8" dur="1" fill="hold">
                                          <p:stCondLst>
                                            <p:cond delay="0"/>
                                          </p:stCondLst>
                                        </p:cTn>
                                        <p:tgtEl>
                                          <p:spTgt spid="2053"/>
                                        </p:tgtEl>
                                        <p:attrNameLst>
                                          <p:attrName>style.visibility</p:attrName>
                                        </p:attrNameLst>
                                      </p:cBhvr>
                                      <p:to>
                                        <p:strVal val="visible"/>
                                      </p:to>
                                    </p:set>
                                    <p:animEffect transition="in" filter="dissolve">
                                      <p:cBhvr>
                                        <p:cTn id="9" dur="500"/>
                                        <p:tgtEl>
                                          <p:spTgt spid="2053"/>
                                        </p:tgtEl>
                                      </p:cBhvr>
                                    </p:animEffect>
                                  </p:childTnLst>
                                </p:cTn>
                              </p:par>
                              <p:par>
                                <p:cTn id="10" presetID="9" presetClass="entr" presetSubtype="0" fill="hold" grpId="1"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dissolve">
                                      <p:cBhvr>
                                        <p:cTn id="12" dur="500"/>
                                        <p:tgtEl>
                                          <p:spTgt spid="70"/>
                                        </p:tgtEl>
                                      </p:cBhvr>
                                    </p:animEffect>
                                  </p:childTnLst>
                                </p:cTn>
                              </p:par>
                              <p:par>
                                <p:cTn id="13" presetID="9" presetClass="entr" presetSubtype="0" fill="hold" nodeType="withEffect">
                                  <p:stCondLst>
                                    <p:cond delay="4000"/>
                                  </p:stCondLst>
                                  <p:childTnLst>
                                    <p:set>
                                      <p:cBhvr>
                                        <p:cTn id="14" dur="1" fill="hold">
                                          <p:stCondLst>
                                            <p:cond delay="0"/>
                                          </p:stCondLst>
                                        </p:cTn>
                                        <p:tgtEl>
                                          <p:spTgt spid="2089"/>
                                        </p:tgtEl>
                                        <p:attrNameLst>
                                          <p:attrName>style.visibility</p:attrName>
                                        </p:attrNameLst>
                                      </p:cBhvr>
                                      <p:to>
                                        <p:strVal val="visible"/>
                                      </p:to>
                                    </p:set>
                                    <p:animEffect transition="in" filter="dissolve">
                                      <p:cBhvr>
                                        <p:cTn id="15" dur="500"/>
                                        <p:tgtEl>
                                          <p:spTgt spid="2089"/>
                                        </p:tgtEl>
                                      </p:cBhvr>
                                    </p:animEffect>
                                  </p:childTnLst>
                                </p:cTn>
                              </p:par>
                              <p:par>
                                <p:cTn id="16" presetID="9" presetClass="entr" presetSubtype="0" fill="hold" grpId="0" nodeType="withEffect">
                                  <p:stCondLst>
                                    <p:cond delay="4000"/>
                                  </p:stCondLst>
                                  <p:childTnLst>
                                    <p:set>
                                      <p:cBhvr>
                                        <p:cTn id="17" dur="1" fill="hold">
                                          <p:stCondLst>
                                            <p:cond delay="0"/>
                                          </p:stCondLst>
                                        </p:cTn>
                                        <p:tgtEl>
                                          <p:spTgt spid="2054"/>
                                        </p:tgtEl>
                                        <p:attrNameLst>
                                          <p:attrName>style.visibility</p:attrName>
                                        </p:attrNameLst>
                                      </p:cBhvr>
                                      <p:to>
                                        <p:strVal val="visible"/>
                                      </p:to>
                                    </p:set>
                                    <p:animEffect transition="in" filter="dissolve">
                                      <p:cBhvr>
                                        <p:cTn id="18" dur="500"/>
                                        <p:tgtEl>
                                          <p:spTgt spid="2054"/>
                                        </p:tgtEl>
                                      </p:cBhvr>
                                    </p:animEffect>
                                  </p:childTnLst>
                                </p:cTn>
                              </p:par>
                              <p:par>
                                <p:cTn id="19" presetID="9" presetClass="entr" presetSubtype="0" fill="hold" grpId="0" nodeType="withEffect">
                                  <p:stCondLst>
                                    <p:cond delay="15000"/>
                                  </p:stCondLst>
                                  <p:childTnLst>
                                    <p:set>
                                      <p:cBhvr>
                                        <p:cTn id="20" dur="1" fill="hold">
                                          <p:stCondLst>
                                            <p:cond delay="0"/>
                                          </p:stCondLst>
                                        </p:cTn>
                                        <p:tgtEl>
                                          <p:spTgt spid="2060"/>
                                        </p:tgtEl>
                                        <p:attrNameLst>
                                          <p:attrName>style.visibility</p:attrName>
                                        </p:attrNameLst>
                                      </p:cBhvr>
                                      <p:to>
                                        <p:strVal val="visible"/>
                                      </p:to>
                                    </p:set>
                                    <p:animEffect transition="in" filter="dissolve">
                                      <p:cBhvr>
                                        <p:cTn id="21" dur="500"/>
                                        <p:tgtEl>
                                          <p:spTgt spid="2060"/>
                                        </p:tgtEl>
                                      </p:cBhvr>
                                    </p:animEffect>
                                  </p:childTnLst>
                                </p:cTn>
                              </p:par>
                              <p:par>
                                <p:cTn id="22" presetID="0" presetClass="path" presetSubtype="0" repeatCount="11000" fill="hold" grpId="1" nodeType="withEffect">
                                  <p:stCondLst>
                                    <p:cond delay="15500"/>
                                  </p:stCondLst>
                                  <p:childTnLst>
                                    <p:animMotion origin="layout" path="M 2.77778E-7 -0.00301 L 0.00087 0.2706 " pathEditMode="relative" rAng="0" ptsTypes="AA">
                                      <p:cBhvr>
                                        <p:cTn id="23" dur="1000" fill="hold"/>
                                        <p:tgtEl>
                                          <p:spTgt spid="2060"/>
                                        </p:tgtEl>
                                        <p:attrNameLst>
                                          <p:attrName>ppt_x</p:attrName>
                                          <p:attrName>ppt_y</p:attrName>
                                        </p:attrNameLst>
                                      </p:cBhvr>
                                      <p:rCtr x="35" y="13681"/>
                                    </p:animMotion>
                                  </p:childTnLst>
                                </p:cTn>
                              </p:par>
                              <p:par>
                                <p:cTn id="24" presetID="9" presetClass="exit" presetSubtype="0" fill="hold" grpId="2" nodeType="withEffect">
                                  <p:stCondLst>
                                    <p:cond delay="26000"/>
                                  </p:stCondLst>
                                  <p:childTnLst>
                                    <p:animEffect transition="out" filter="dissolve">
                                      <p:cBhvr>
                                        <p:cTn id="25" dur="500"/>
                                        <p:tgtEl>
                                          <p:spTgt spid="2060"/>
                                        </p:tgtEl>
                                      </p:cBhvr>
                                    </p:animEffect>
                                    <p:set>
                                      <p:cBhvr>
                                        <p:cTn id="26" dur="1" fill="hold">
                                          <p:stCondLst>
                                            <p:cond delay="499"/>
                                          </p:stCondLst>
                                        </p:cTn>
                                        <p:tgtEl>
                                          <p:spTgt spid="2060"/>
                                        </p:tgtEl>
                                        <p:attrNameLst>
                                          <p:attrName>style.visibility</p:attrName>
                                        </p:attrNameLst>
                                      </p:cBhvr>
                                      <p:to>
                                        <p:strVal val="hidden"/>
                                      </p:to>
                                    </p:set>
                                  </p:childTnLst>
                                </p:cTn>
                              </p:par>
                              <p:par>
                                <p:cTn id="27" presetID="9" presetClass="entr" presetSubtype="0" fill="hold" grpId="0" nodeType="withEffect">
                                  <p:stCondLst>
                                    <p:cond delay="26000"/>
                                  </p:stCondLst>
                                  <p:childTnLst>
                                    <p:set>
                                      <p:cBhvr>
                                        <p:cTn id="28" dur="1" fill="hold">
                                          <p:stCondLst>
                                            <p:cond delay="0"/>
                                          </p:stCondLst>
                                        </p:cTn>
                                        <p:tgtEl>
                                          <p:spTgt spid="2088"/>
                                        </p:tgtEl>
                                        <p:attrNameLst>
                                          <p:attrName>style.visibility</p:attrName>
                                        </p:attrNameLst>
                                      </p:cBhvr>
                                      <p:to>
                                        <p:strVal val="visible"/>
                                      </p:to>
                                    </p:set>
                                    <p:animEffect transition="in" filter="dissolve">
                                      <p:cBhvr>
                                        <p:cTn id="29" dur="2000"/>
                                        <p:tgtEl>
                                          <p:spTgt spid="2088"/>
                                        </p:tgtEl>
                                      </p:cBhvr>
                                    </p:animEffect>
                                  </p:childTnLst>
                                </p:cTn>
                              </p:par>
                              <p:par>
                                <p:cTn id="30" presetID="9" presetClass="exit" presetSubtype="0" fill="hold" grpId="1" nodeType="withEffect">
                                  <p:stCondLst>
                                    <p:cond delay="26000"/>
                                  </p:stCondLst>
                                  <p:childTnLst>
                                    <p:animEffect transition="out" filter="dissolve">
                                      <p:cBhvr>
                                        <p:cTn id="31" dur="2000"/>
                                        <p:tgtEl>
                                          <p:spTgt spid="2054"/>
                                        </p:tgtEl>
                                      </p:cBhvr>
                                    </p:animEffect>
                                    <p:set>
                                      <p:cBhvr>
                                        <p:cTn id="32" dur="1" fill="hold">
                                          <p:stCondLst>
                                            <p:cond delay="1999"/>
                                          </p:stCondLst>
                                        </p:cTn>
                                        <p:tgtEl>
                                          <p:spTgt spid="2054"/>
                                        </p:tgtEl>
                                        <p:attrNameLst>
                                          <p:attrName>style.visibility</p:attrName>
                                        </p:attrNameLst>
                                      </p:cBhvr>
                                      <p:to>
                                        <p:strVal val="hidden"/>
                                      </p:to>
                                    </p:set>
                                  </p:childTnLst>
                                </p:cTn>
                              </p:par>
                              <p:par>
                                <p:cTn id="33" presetID="9" presetClass="exit" presetSubtype="0" fill="hold" nodeType="withEffect">
                                  <p:stCondLst>
                                    <p:cond delay="26000"/>
                                  </p:stCondLst>
                                  <p:childTnLst>
                                    <p:animEffect transition="out" filter="dissolve">
                                      <p:cBhvr>
                                        <p:cTn id="34" dur="2000"/>
                                        <p:tgtEl>
                                          <p:spTgt spid="2089"/>
                                        </p:tgtEl>
                                      </p:cBhvr>
                                    </p:animEffect>
                                    <p:set>
                                      <p:cBhvr>
                                        <p:cTn id="35" dur="1" fill="hold">
                                          <p:stCondLst>
                                            <p:cond delay="1999"/>
                                          </p:stCondLst>
                                        </p:cTn>
                                        <p:tgtEl>
                                          <p:spTgt spid="2089"/>
                                        </p:tgtEl>
                                        <p:attrNameLst>
                                          <p:attrName>style.visibility</p:attrName>
                                        </p:attrNameLst>
                                      </p:cBhvr>
                                      <p:to>
                                        <p:strVal val="hidden"/>
                                      </p:to>
                                    </p:set>
                                  </p:childTnLst>
                                </p:cTn>
                              </p:par>
                              <p:par>
                                <p:cTn id="36" presetID="9" presetClass="entr" presetSubtype="0" fill="hold" nodeType="withEffect">
                                  <p:stCondLst>
                                    <p:cond delay="26000"/>
                                  </p:stCondLst>
                                  <p:childTnLst>
                                    <p:set>
                                      <p:cBhvr>
                                        <p:cTn id="37" dur="1" fill="hold">
                                          <p:stCondLst>
                                            <p:cond delay="0"/>
                                          </p:stCondLst>
                                        </p:cTn>
                                        <p:tgtEl>
                                          <p:spTgt spid="2117"/>
                                        </p:tgtEl>
                                        <p:attrNameLst>
                                          <p:attrName>style.visibility</p:attrName>
                                        </p:attrNameLst>
                                      </p:cBhvr>
                                      <p:to>
                                        <p:strVal val="visible"/>
                                      </p:to>
                                    </p:set>
                                    <p:animEffect transition="in" filter="dissolve">
                                      <p:cBhvr>
                                        <p:cTn id="38" dur="2000"/>
                                        <p:tgtEl>
                                          <p:spTgt spid="2117"/>
                                        </p:tgtEl>
                                      </p:cBhvr>
                                    </p:animEffect>
                                  </p:childTnLst>
                                </p:cTn>
                              </p:par>
                              <p:par>
                                <p:cTn id="39" presetID="9" presetClass="entr" presetSubtype="0" fill="hold" grpId="0" nodeType="withEffect">
                                  <p:stCondLst>
                                    <p:cond delay="39000"/>
                                  </p:stCondLst>
                                  <p:childTnLst>
                                    <p:set>
                                      <p:cBhvr>
                                        <p:cTn id="40" dur="1" fill="hold">
                                          <p:stCondLst>
                                            <p:cond delay="0"/>
                                          </p:stCondLst>
                                        </p:cTn>
                                        <p:tgtEl>
                                          <p:spTgt spid="2119"/>
                                        </p:tgtEl>
                                        <p:attrNameLst>
                                          <p:attrName>style.visibility</p:attrName>
                                        </p:attrNameLst>
                                      </p:cBhvr>
                                      <p:to>
                                        <p:strVal val="visible"/>
                                      </p:to>
                                    </p:set>
                                    <p:animEffect transition="in" filter="dissolve">
                                      <p:cBhvr>
                                        <p:cTn id="41" dur="500"/>
                                        <p:tgtEl>
                                          <p:spTgt spid="2119"/>
                                        </p:tgtEl>
                                      </p:cBhvr>
                                    </p:animEffect>
                                  </p:childTnLst>
                                </p:cTn>
                              </p:par>
                              <p:par>
                                <p:cTn id="42" presetID="9" presetClass="entr" presetSubtype="0" fill="hold" grpId="0" nodeType="withEffect">
                                  <p:stCondLst>
                                    <p:cond delay="37500"/>
                                  </p:stCondLst>
                                  <p:childTnLst>
                                    <p:set>
                                      <p:cBhvr>
                                        <p:cTn id="43" dur="1" fill="hold">
                                          <p:stCondLst>
                                            <p:cond delay="0"/>
                                          </p:stCondLst>
                                        </p:cTn>
                                        <p:tgtEl>
                                          <p:spTgt spid="2120"/>
                                        </p:tgtEl>
                                        <p:attrNameLst>
                                          <p:attrName>style.visibility</p:attrName>
                                        </p:attrNameLst>
                                      </p:cBhvr>
                                      <p:to>
                                        <p:strVal val="visible"/>
                                      </p:to>
                                    </p:set>
                                    <p:animEffect transition="in" filter="dissolve">
                                      <p:cBhvr>
                                        <p:cTn id="44" dur="500"/>
                                        <p:tgtEl>
                                          <p:spTgt spid="212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dissolve">
                                      <p:cBhvr>
                                        <p:cTn id="4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repeatCount="0" fill="hold" display="0">
                  <p:stCondLst>
                    <p:cond delay="indefinite"/>
                  </p:stCondLst>
                </p:cTn>
                <p:tgtEl>
                  <p:spTgt spid="4"/>
                </p:tgtEl>
              </p:cMediaNode>
            </p:video>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childTnLst>
        </p:cTn>
      </p:par>
    </p:tnLst>
    <p:bldLst>
      <p:bldP spid="2054" grpId="0" animBg="1"/>
      <p:bldP spid="2054" grpId="1" animBg="1"/>
      <p:bldP spid="2053" grpId="0" animBg="1"/>
      <p:bldP spid="2060" grpId="0" animBg="1"/>
      <p:bldP spid="2060" grpId="1" animBg="1"/>
      <p:bldP spid="2060" grpId="2" animBg="1"/>
      <p:bldP spid="2088" grpId="0" animBg="1"/>
      <p:bldP spid="2119" grpId="0" animBg="1"/>
      <p:bldP spid="2120" grpId="0" animBg="1"/>
      <p:bldP spid="70" grpId="1" animBg="1"/>
      <p:bldP spid="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jdelijke aanduiding voor dianummer 67"/>
          <p:cNvSpPr>
            <a:spLocks noGrp="1"/>
          </p:cNvSpPr>
          <p:nvPr>
            <p:ph type="sldNum" sz="quarter" idx="12"/>
          </p:nvPr>
        </p:nvSpPr>
        <p:spPr/>
        <p:txBody>
          <a:bodyPr/>
          <a:lstStyle/>
          <a:p>
            <a:fld id="{C743A66C-05BB-4A7A-BA60-CBCF9EE1333E}" type="slidenum">
              <a:rPr lang="nl-NL" altLang="nl-NL" smtClean="0"/>
              <a:pPr/>
              <a:t>14</a:t>
            </a:fld>
            <a:endParaRPr lang="nl-NL" altLang="nl-NL"/>
          </a:p>
        </p:txBody>
      </p:sp>
      <p:sp>
        <p:nvSpPr>
          <p:cNvPr id="71" name="Tekstvak 70"/>
          <p:cNvSpPr txBox="1"/>
          <p:nvPr/>
        </p:nvSpPr>
        <p:spPr>
          <a:xfrm>
            <a:off x="1163845" y="1196752"/>
            <a:ext cx="6874639" cy="3416320"/>
          </a:xfrm>
          <a:prstGeom prst="rect">
            <a:avLst/>
          </a:prstGeom>
          <a:solidFill>
            <a:srgbClr val="696969"/>
          </a:solidFill>
          <a:ln>
            <a:solidFill>
              <a:srgbClr val="00B0F0"/>
            </a:solidFill>
          </a:ln>
        </p:spPr>
        <p:txBody>
          <a:bodyPr wrap="none" rtlCol="0">
            <a:spAutoFit/>
          </a:bodyPr>
          <a:lstStyle/>
          <a:p>
            <a:pPr>
              <a:lnSpc>
                <a:spcPct val="150000"/>
              </a:lnSpc>
            </a:pPr>
            <a:r>
              <a:rPr lang="nl-NL" u="sng" dirty="0">
                <a:solidFill>
                  <a:schemeClr val="bg1"/>
                </a:solidFill>
              </a:rPr>
              <a:t>Maak de vragen op je werkblad:</a:t>
            </a:r>
          </a:p>
          <a:p>
            <a:pPr>
              <a:lnSpc>
                <a:spcPct val="150000"/>
              </a:lnSpc>
            </a:pPr>
            <a:endParaRPr lang="nl-NL" u="sng" dirty="0">
              <a:solidFill>
                <a:schemeClr val="bg1"/>
              </a:solidFill>
            </a:endParaRPr>
          </a:p>
          <a:p>
            <a:pPr marL="342900" indent="-342900">
              <a:lnSpc>
                <a:spcPct val="150000"/>
              </a:lnSpc>
              <a:buFont typeface="+mj-lt"/>
              <a:buAutoNum type="arabicPeriod" startAt="5"/>
            </a:pPr>
            <a:r>
              <a:rPr lang="nl-NL" dirty="0">
                <a:solidFill>
                  <a:schemeClr val="bg1"/>
                </a:solidFill>
              </a:rPr>
              <a:t>Leg uit waarom we een suspensie kunnen afgieten? </a:t>
            </a:r>
          </a:p>
          <a:p>
            <a:pPr marL="342900" lvl="0" indent="-342900">
              <a:lnSpc>
                <a:spcPct val="150000"/>
              </a:lnSpc>
              <a:buFont typeface="+mj-lt"/>
              <a:buAutoNum type="arabicPeriod" startAt="5"/>
            </a:pPr>
            <a:r>
              <a:rPr lang="nl-NL" dirty="0">
                <a:solidFill>
                  <a:schemeClr val="bg1"/>
                </a:solidFill>
              </a:rPr>
              <a:t>Welke soort mengsel kan je filtreren? </a:t>
            </a:r>
          </a:p>
          <a:p>
            <a:pPr marL="342900" indent="-342900">
              <a:lnSpc>
                <a:spcPct val="150000"/>
              </a:lnSpc>
              <a:buFont typeface="+mj-lt"/>
              <a:buAutoNum type="arabicPeriod" startAt="5"/>
            </a:pPr>
            <a:r>
              <a:rPr lang="nl-NL" dirty="0">
                <a:solidFill>
                  <a:schemeClr val="bg1"/>
                </a:solidFill>
              </a:rPr>
              <a:t>Leg uit hoe komt het dat je bij filtreren twee stoffen van elkaar </a:t>
            </a:r>
          </a:p>
          <a:p>
            <a:pPr>
              <a:lnSpc>
                <a:spcPct val="150000"/>
              </a:lnSpc>
            </a:pPr>
            <a:r>
              <a:rPr lang="nl-NL" dirty="0">
                <a:solidFill>
                  <a:schemeClr val="bg1"/>
                </a:solidFill>
              </a:rPr>
              <a:t>      zou kunnen scheiden?</a:t>
            </a:r>
          </a:p>
          <a:p>
            <a:pPr marL="342900" lvl="0" indent="-342900">
              <a:lnSpc>
                <a:spcPct val="150000"/>
              </a:lnSpc>
              <a:buFont typeface="+mj-lt"/>
              <a:buAutoNum type="arabicPeriod" startAt="8"/>
            </a:pPr>
            <a:r>
              <a:rPr lang="nl-NL" dirty="0">
                <a:solidFill>
                  <a:schemeClr val="bg1"/>
                </a:solidFill>
              </a:rPr>
              <a:t>Wat wordt er bedoeld met het woord residu en filtraat? </a:t>
            </a:r>
          </a:p>
          <a:p>
            <a:pPr marL="342900" indent="-342900">
              <a:lnSpc>
                <a:spcPct val="150000"/>
              </a:lnSpc>
              <a:buFont typeface="+mj-lt"/>
              <a:buAutoNum type="arabicPeriod" startAt="8"/>
            </a:pPr>
            <a:endParaRPr lang="nl-NL" dirty="0">
              <a:solidFill>
                <a:schemeClr val="bg1"/>
              </a:solidFill>
            </a:endParaRPr>
          </a:p>
        </p:txBody>
      </p:sp>
      <p:grpSp>
        <p:nvGrpSpPr>
          <p:cNvPr id="72" name="Groeperen 71"/>
          <p:cNvGrpSpPr/>
          <p:nvPr/>
        </p:nvGrpSpPr>
        <p:grpSpPr>
          <a:xfrm>
            <a:off x="242906" y="5373216"/>
            <a:ext cx="984877" cy="1281995"/>
            <a:chOff x="183501" y="5229200"/>
            <a:chExt cx="984877" cy="1281995"/>
          </a:xfrm>
        </p:grpSpPr>
        <p:sp>
          <p:nvSpPr>
            <p:cNvPr id="73" name="Rechthoek 72"/>
            <p:cNvSpPr/>
            <p:nvPr/>
          </p:nvSpPr>
          <p:spPr>
            <a:xfrm>
              <a:off x="183501" y="5258983"/>
              <a:ext cx="920939" cy="1252212"/>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Tekstvak 73"/>
            <p:cNvSpPr txBox="1"/>
            <p:nvPr/>
          </p:nvSpPr>
          <p:spPr>
            <a:xfrm>
              <a:off x="253547" y="6143954"/>
              <a:ext cx="809885" cy="276999"/>
            </a:xfrm>
            <a:prstGeom prst="rect">
              <a:avLst/>
            </a:prstGeom>
            <a:noFill/>
          </p:spPr>
          <p:txBody>
            <a:bodyPr wrap="square" rtlCol="0">
              <a:spAutoFit/>
            </a:bodyPr>
            <a:lstStyle/>
            <a:p>
              <a:r>
                <a:rPr lang="nl-NL" sz="1200" dirty="0">
                  <a:solidFill>
                    <a:schemeClr val="bg1"/>
                  </a:solidFill>
                </a:rPr>
                <a:t>O</a:t>
              </a:r>
              <a:r>
                <a:rPr lang="nl-NL" sz="1200">
                  <a:solidFill>
                    <a:schemeClr val="bg1"/>
                  </a:solidFill>
                </a:rPr>
                <a:t>pdracht</a:t>
              </a:r>
              <a:endParaRPr lang="nl-NL" sz="1200" dirty="0">
                <a:solidFill>
                  <a:schemeClr val="bg1"/>
                </a:solidFill>
              </a:endParaRPr>
            </a:p>
          </p:txBody>
        </p:sp>
        <p:pic>
          <p:nvPicPr>
            <p:cNvPr id="75" name="Afbeelding 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5229200"/>
              <a:ext cx="984876" cy="965712"/>
            </a:xfrm>
            <a:prstGeom prst="rect">
              <a:avLst/>
            </a:prstGeom>
          </p:spPr>
        </p:pic>
      </p:grpSp>
    </p:spTree>
    <p:extLst>
      <p:ext uri="{BB962C8B-B14F-4D97-AF65-F5344CB8AC3E}">
        <p14:creationId xmlns:p14="http://schemas.microsoft.com/office/powerpoint/2010/main" val="201642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Controle toets</a:t>
            </a:r>
          </a:p>
        </p:txBody>
      </p:sp>
      <p:sp>
        <p:nvSpPr>
          <p:cNvPr id="5" name="Text Box 4"/>
          <p:cNvSpPr txBox="1">
            <a:spLocks noChangeArrowheads="1"/>
          </p:cNvSpPr>
          <p:nvPr/>
        </p:nvSpPr>
        <p:spPr bwMode="auto">
          <a:xfrm>
            <a:off x="683567" y="1592130"/>
            <a:ext cx="8121057" cy="3908762"/>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sz="1600" dirty="0">
                <a:solidFill>
                  <a:srgbClr val="92D050"/>
                </a:solidFill>
              </a:rPr>
              <a:t>Een stofzuiger zorgt ervoor dat je kruimels opneemt, maar aan de achterkant komt alleen, maar lucht eruit? </a:t>
            </a:r>
            <a:r>
              <a:rPr lang="nl-NL" sz="1600" dirty="0">
                <a:solidFill>
                  <a:schemeClr val="bg1"/>
                </a:solidFill>
              </a:rPr>
              <a:t>Welke scheidingsmethode wordt toegepast in een stofzuiger?</a:t>
            </a:r>
            <a:r>
              <a:rPr lang="nl-NL" sz="1600" dirty="0">
                <a:solidFill>
                  <a:srgbClr val="92D050"/>
                </a:solidFill>
              </a:rPr>
              <a:t> </a:t>
            </a:r>
            <a:r>
              <a:rPr lang="nl-NL" sz="1600" dirty="0">
                <a:solidFill>
                  <a:schemeClr val="bg1"/>
                </a:solidFill>
              </a:rPr>
              <a:t>leg dit uit!		 				   (2pt)</a:t>
            </a:r>
            <a:endParaRPr lang="nl-NL" altLang="nl-NL" sz="1600" dirty="0">
              <a:solidFill>
                <a:schemeClr val="bg1"/>
              </a:solidFill>
            </a:endParaRPr>
          </a:p>
          <a:p>
            <a:pPr marL="514350" indent="-514350" eaLnBrk="1" hangingPunct="1">
              <a:spcBef>
                <a:spcPct val="50000"/>
              </a:spcBef>
              <a:buAutoNum type="arabicPeriod"/>
            </a:pPr>
            <a:r>
              <a:rPr lang="nl-NL" sz="1600" dirty="0">
                <a:solidFill>
                  <a:srgbClr val="92D050"/>
                </a:solidFill>
              </a:rPr>
              <a:t>Bij een archeologisch onderzoek in een oude Inca tempel wordt gouddeeltjes gevonden? </a:t>
            </a:r>
            <a:r>
              <a:rPr lang="nl-NL" sz="1600" dirty="0">
                <a:solidFill>
                  <a:schemeClr val="bg1"/>
                </a:solidFill>
              </a:rPr>
              <a:t>Beschrijf een manier hoe we het goud uit de grond kunnen halen met de scheidingstechnieken uit §3.1.					   (2pt)</a:t>
            </a:r>
          </a:p>
          <a:p>
            <a:pPr marL="457200" indent="-457200" eaLnBrk="1" hangingPunct="1">
              <a:spcBef>
                <a:spcPct val="50000"/>
              </a:spcBef>
              <a:buFont typeface="+mj-lt"/>
              <a:buAutoNum type="arabicPeriod" startAt="3"/>
            </a:pPr>
            <a:r>
              <a:rPr lang="nl-NL" sz="1600" dirty="0">
                <a:solidFill>
                  <a:srgbClr val="92D050"/>
                </a:solidFill>
              </a:rPr>
              <a:t>Bij een patiënt wordt bloed afgenomen de analist wil het bloedplasma (vocht) en de bloedcellen scheiden om ze te bestuderen: </a:t>
            </a:r>
            <a:r>
              <a:rPr lang="nl-NL" sz="1600" dirty="0">
                <a:solidFill>
                  <a:schemeClr val="bg1"/>
                </a:solidFill>
              </a:rPr>
              <a:t>Welke scheidingstechnieken past ze toe?  en hoe komt het dat </a:t>
            </a:r>
            <a:r>
              <a:rPr lang="nl-NL" sz="1600" i="1" dirty="0">
                <a:solidFill>
                  <a:schemeClr val="bg1"/>
                </a:solidFill>
              </a:rPr>
              <a:t>de cellen en het vocht op deze manier gescheiden kunnen worden?    						   (2pt)</a:t>
            </a:r>
          </a:p>
          <a:p>
            <a:pPr marL="457200" indent="-457200" eaLnBrk="1" hangingPunct="1">
              <a:spcBef>
                <a:spcPct val="50000"/>
              </a:spcBef>
              <a:buAutoNum type="arabicPeriod" startAt="4"/>
            </a:pPr>
            <a:r>
              <a:rPr lang="nl-NL" altLang="nl-NL" sz="1600" i="1" dirty="0">
                <a:solidFill>
                  <a:srgbClr val="92D050"/>
                </a:solidFill>
              </a:rPr>
              <a:t>Bij de frietkraam wordt het vet iedere avond gefilterd? </a:t>
            </a:r>
            <a:r>
              <a:rPr lang="nl-NL" altLang="nl-NL" sz="1600" i="1" dirty="0">
                <a:solidFill>
                  <a:schemeClr val="bg1"/>
                </a:solidFill>
              </a:rPr>
              <a:t>Waarom filteren ze eigenlijk het frituurvet? En welke stofeigenschappen heeft het mengsel, zodat we kan scheiden door filteren?           				                   (2pt)</a:t>
            </a:r>
            <a:br>
              <a:rPr lang="nl-NL" altLang="nl-NL" sz="1600" dirty="0">
                <a:solidFill>
                  <a:schemeClr val="bg1"/>
                </a:solidFill>
              </a:rPr>
            </a:br>
            <a:endParaRPr lang="nl-NL" altLang="nl-NL" sz="1600" dirty="0">
              <a:solidFill>
                <a:schemeClr val="bg1"/>
              </a:solidFill>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3" name="Tekstvak 2"/>
          <p:cNvSpPr txBox="1"/>
          <p:nvPr/>
        </p:nvSpPr>
        <p:spPr>
          <a:xfrm>
            <a:off x="1822591" y="6309320"/>
            <a:ext cx="5642891" cy="307777"/>
          </a:xfrm>
          <a:prstGeom prst="rect">
            <a:avLst/>
          </a:prstGeom>
          <a:noFill/>
        </p:spPr>
        <p:txBody>
          <a:bodyPr wrap="none" rtlCol="0">
            <a:spAutoFit/>
          </a:bodyPr>
          <a:lstStyle/>
          <a:p>
            <a:r>
              <a:rPr lang="nl-NL" sz="1400" dirty="0">
                <a:solidFill>
                  <a:schemeClr val="bg1"/>
                </a:solidFill>
              </a:rPr>
              <a:t>Behaalde punten: 5 </a:t>
            </a:r>
            <a:r>
              <a:rPr lang="nl-NL" sz="1400" dirty="0" err="1">
                <a:solidFill>
                  <a:schemeClr val="bg1"/>
                </a:solidFill>
              </a:rPr>
              <a:t>pt</a:t>
            </a:r>
            <a:r>
              <a:rPr lang="nl-NL" sz="1400" dirty="0">
                <a:solidFill>
                  <a:schemeClr val="bg1"/>
                </a:solidFill>
              </a:rPr>
              <a:t> of lager onvoldoende ; 6pt of meer voldoende</a:t>
            </a:r>
          </a:p>
        </p:txBody>
      </p:sp>
      <p:sp>
        <p:nvSpPr>
          <p:cNvPr id="4" name="Tijdelijke aanduiding voor dianummer 3">
            <a:extLst>
              <a:ext uri="{FF2B5EF4-FFF2-40B4-BE49-F238E27FC236}">
                <a16:creationId xmlns:a16="http://schemas.microsoft.com/office/drawing/2014/main" id="{7558673D-5925-D94B-9C0D-0E38002E57B8}"/>
              </a:ext>
            </a:extLst>
          </p:cNvPr>
          <p:cNvSpPr>
            <a:spLocks noGrp="1"/>
          </p:cNvSpPr>
          <p:nvPr>
            <p:ph type="sldNum" sz="quarter" idx="12"/>
          </p:nvPr>
        </p:nvSpPr>
        <p:spPr/>
        <p:txBody>
          <a:bodyPr/>
          <a:lstStyle/>
          <a:p>
            <a:fld id="{25B28926-11C7-46DA-8456-BDCC9C90F312}" type="slidenum">
              <a:rPr lang="nl-NL" altLang="nl-NL" smtClean="0"/>
              <a:pPr/>
              <a:t>15</a:t>
            </a:fld>
            <a:endParaRPr lang="nl-NL" altLang="nl-NL"/>
          </a:p>
        </p:txBody>
      </p:sp>
    </p:spTree>
    <p:extLst>
      <p:ext uri="{BB962C8B-B14F-4D97-AF65-F5344CB8AC3E}">
        <p14:creationId xmlns:p14="http://schemas.microsoft.com/office/powerpoint/2010/main" val="69078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29958"/>
            <a:ext cx="8321178" cy="3416320"/>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sz="1600" dirty="0">
                <a:solidFill>
                  <a:srgbClr val="92D050"/>
                </a:solidFill>
              </a:rPr>
              <a:t>Welke scheidingsmethode wordt toegepast in een stofzuiger? leg dit uit!                 </a:t>
            </a:r>
            <a:r>
              <a:rPr lang="nl-NL" sz="1600" dirty="0">
                <a:solidFill>
                  <a:schemeClr val="bg1"/>
                </a:solidFill>
              </a:rPr>
              <a:t>De scheidingsmethode filteren. De kruimeltjes blijven achter in het stoffilter. De kruimels zijn te groot om door de filter heen te gaan (het residu). De lucht bestaat uit zeer kleine deeltjes gas die gaan door het filter heen (het filtraat). De ‘warme’ lucht  komt door de motor van de stofzuiger.				    (2pt)</a:t>
            </a:r>
          </a:p>
          <a:p>
            <a:pPr marL="457200" lvl="0" indent="-457200">
              <a:buFont typeface="+mj-lt"/>
              <a:buAutoNum type="arabicPeriod"/>
            </a:pPr>
            <a:endParaRPr lang="nl-NL" altLang="nl-NL" sz="1600" dirty="0">
              <a:solidFill>
                <a:schemeClr val="bg1"/>
              </a:solidFill>
            </a:endParaRPr>
          </a:p>
          <a:p>
            <a:pPr marL="514350" indent="-514350" eaLnBrk="1" hangingPunct="1">
              <a:spcBef>
                <a:spcPct val="50000"/>
              </a:spcBef>
              <a:buAutoNum type="arabicPeriod"/>
            </a:pPr>
            <a:r>
              <a:rPr lang="nl-NL" sz="1600" dirty="0">
                <a:solidFill>
                  <a:srgbClr val="92D050"/>
                </a:solidFill>
              </a:rPr>
              <a:t>Beschrijf een manier hoe we het goud uit de grond kunnen halen met de scheidingstechnieken uit §3.1. </a:t>
            </a:r>
            <a:r>
              <a:rPr lang="nl-NL" sz="1600" dirty="0">
                <a:solidFill>
                  <a:schemeClr val="bg1"/>
                </a:solidFill>
              </a:rPr>
              <a:t>			   		    (2pt)       Door middel van goud wassen een methode van bezinken en afgieten. Aan de grond wordt water toegevoegd. Door het mengsel op een groot bord zacht te zwenken zullen de zwaardere gouddeeltjes naar de bodem zakken en de lichte deeltjes worden afgegoten. Door dit te herhalen zal uiteindelijk goud overblijven.  </a:t>
            </a:r>
            <a:r>
              <a:rPr lang="nl-NL" sz="1600" i="1" dirty="0">
                <a:solidFill>
                  <a:schemeClr val="bg1"/>
                </a:solidFill>
                <a:latin typeface="+mj-lt"/>
              </a:rPr>
              <a:t>Goud heeft een zwaardere dichtheid dan zand of gruis. </a:t>
            </a: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3" name="Tekstvak 2"/>
          <p:cNvSpPr txBox="1"/>
          <p:nvPr/>
        </p:nvSpPr>
        <p:spPr>
          <a:xfrm>
            <a:off x="1822591" y="6309320"/>
            <a:ext cx="5642891" cy="307777"/>
          </a:xfrm>
          <a:prstGeom prst="rect">
            <a:avLst/>
          </a:prstGeom>
          <a:noFill/>
        </p:spPr>
        <p:txBody>
          <a:bodyPr wrap="none" rtlCol="0">
            <a:spAutoFit/>
          </a:bodyPr>
          <a:lstStyle/>
          <a:p>
            <a:r>
              <a:rPr lang="nl-NL" sz="1400" dirty="0">
                <a:solidFill>
                  <a:schemeClr val="bg1"/>
                </a:solidFill>
              </a:rPr>
              <a:t>Behaalde punten: 5 </a:t>
            </a:r>
            <a:r>
              <a:rPr lang="nl-NL" sz="1400" dirty="0" err="1">
                <a:solidFill>
                  <a:schemeClr val="bg1"/>
                </a:solidFill>
              </a:rPr>
              <a:t>pt</a:t>
            </a:r>
            <a:r>
              <a:rPr lang="nl-NL" sz="1400" dirty="0">
                <a:solidFill>
                  <a:schemeClr val="bg1"/>
                </a:solidFill>
              </a:rPr>
              <a:t> of lager onvoldoende ; 6pt of meer voldoende</a:t>
            </a:r>
          </a:p>
        </p:txBody>
      </p:sp>
      <p:sp>
        <p:nvSpPr>
          <p:cNvPr id="4" name="Tijdelijke aanduiding voor dianummer 3">
            <a:extLst>
              <a:ext uri="{FF2B5EF4-FFF2-40B4-BE49-F238E27FC236}">
                <a16:creationId xmlns:a16="http://schemas.microsoft.com/office/drawing/2014/main" id="{A41B570B-9C71-514E-B698-D3A831DDA35D}"/>
              </a:ext>
            </a:extLst>
          </p:cNvPr>
          <p:cNvSpPr>
            <a:spLocks noGrp="1"/>
          </p:cNvSpPr>
          <p:nvPr>
            <p:ph type="sldNum" sz="quarter" idx="12"/>
          </p:nvPr>
        </p:nvSpPr>
        <p:spPr/>
        <p:txBody>
          <a:bodyPr/>
          <a:lstStyle/>
          <a:p>
            <a:fld id="{25B28926-11C7-46DA-8456-BDCC9C90F312}" type="slidenum">
              <a:rPr lang="nl-NL" altLang="nl-NL" smtClean="0"/>
              <a:pPr/>
              <a:t>16</a:t>
            </a:fld>
            <a:endParaRPr lang="nl-NL" altLang="nl-NL"/>
          </a:p>
        </p:txBody>
      </p:sp>
    </p:spTree>
    <p:extLst>
      <p:ext uri="{BB962C8B-B14F-4D97-AF65-F5344CB8AC3E}">
        <p14:creationId xmlns:p14="http://schemas.microsoft.com/office/powerpoint/2010/main" val="92997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41398"/>
            <a:ext cx="8321178" cy="3693319"/>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50000"/>
              </a:spcBef>
              <a:buFont typeface="+mj-lt"/>
              <a:buAutoNum type="arabicPeriod" startAt="3"/>
            </a:pPr>
            <a:r>
              <a:rPr lang="nl-NL" dirty="0">
                <a:solidFill>
                  <a:srgbClr val="92D050"/>
                </a:solidFill>
              </a:rPr>
              <a:t>Welke scheidingstechnieken past ze toe?  en hoe komt het dat </a:t>
            </a:r>
            <a:r>
              <a:rPr lang="nl-NL" i="1" dirty="0">
                <a:solidFill>
                  <a:srgbClr val="92D050"/>
                </a:solidFill>
              </a:rPr>
              <a:t>de cellen en het vocht op deze manier gescheiden kunnen worden?  </a:t>
            </a:r>
            <a:r>
              <a:rPr lang="nl-NL" i="1" dirty="0">
                <a:solidFill>
                  <a:schemeClr val="bg1"/>
                </a:solidFill>
              </a:rPr>
              <a:t>De bloedcellen hebben een hogere dichtheid dan het bloedplasma (vocht). Door bezinken en afgieten kan ze het daarom scheiden.            			 (2pt)</a:t>
            </a:r>
          </a:p>
          <a:p>
            <a:pPr marL="457200" indent="-457200" eaLnBrk="1" hangingPunct="1">
              <a:spcBef>
                <a:spcPct val="50000"/>
              </a:spcBef>
              <a:buFont typeface="+mj-lt"/>
              <a:buAutoNum type="arabicPeriod" startAt="3"/>
            </a:pPr>
            <a:endParaRPr lang="nl-NL" i="1" dirty="0">
              <a:solidFill>
                <a:schemeClr val="bg1"/>
              </a:solidFill>
            </a:endParaRPr>
          </a:p>
          <a:p>
            <a:pPr marL="457200" indent="-457200" eaLnBrk="1" hangingPunct="1">
              <a:spcBef>
                <a:spcPct val="50000"/>
              </a:spcBef>
              <a:buAutoNum type="arabicPeriod" startAt="4"/>
            </a:pPr>
            <a:r>
              <a:rPr lang="nl-NL" altLang="nl-NL" i="1" dirty="0">
                <a:solidFill>
                  <a:srgbClr val="92D050"/>
                </a:solidFill>
              </a:rPr>
              <a:t>Waarom filteren ze eigenlijk het frituurvet? welke stofeigenschappen heeft het mengsel, zodat we kan scheiden door filteren?</a:t>
            </a:r>
            <a:r>
              <a:rPr lang="nl-NL" altLang="nl-NL" i="1" dirty="0">
                <a:solidFill>
                  <a:schemeClr val="bg1"/>
                </a:solidFill>
              </a:rPr>
              <a:t>	    </a:t>
            </a:r>
            <a:br>
              <a:rPr lang="nl-NL" altLang="nl-NL" dirty="0">
                <a:solidFill>
                  <a:schemeClr val="bg1"/>
                </a:solidFill>
              </a:rPr>
            </a:br>
            <a:r>
              <a:rPr lang="nl-NL" altLang="nl-NL" dirty="0">
                <a:solidFill>
                  <a:schemeClr val="bg1"/>
                </a:solidFill>
              </a:rPr>
              <a:t>Er moet een verschil zijn in deeltjesgrootte. Kleine deeltjes gaan door het filter, grotere deeltjes blijven achter in het filter. Het frituurvet moet gefilterd worden anders zullen de stukjes patat of andere deeltjes verbranden. De verbrande deeltjes zijn erg ongezond.  	    			    </a:t>
            </a:r>
            <a:r>
              <a:rPr lang="nl-NL" altLang="nl-NL" i="1" dirty="0">
                <a:solidFill>
                  <a:schemeClr val="bg1"/>
                </a:solidFill>
              </a:rPr>
              <a:t>(2pt)</a:t>
            </a:r>
            <a:br>
              <a:rPr lang="nl-NL" altLang="nl-NL" dirty="0">
                <a:solidFill>
                  <a:schemeClr val="bg1"/>
                </a:solidFill>
              </a:rPr>
            </a:br>
            <a:endParaRPr lang="nl-NL" altLang="nl-NL" dirty="0">
              <a:solidFill>
                <a:schemeClr val="bg1"/>
              </a:solidFill>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3" name="Tekstvak 2"/>
          <p:cNvSpPr txBox="1"/>
          <p:nvPr/>
        </p:nvSpPr>
        <p:spPr>
          <a:xfrm>
            <a:off x="1822591" y="6309320"/>
            <a:ext cx="5642891" cy="307777"/>
          </a:xfrm>
          <a:prstGeom prst="rect">
            <a:avLst/>
          </a:prstGeom>
          <a:noFill/>
        </p:spPr>
        <p:txBody>
          <a:bodyPr wrap="none" rtlCol="0">
            <a:spAutoFit/>
          </a:bodyPr>
          <a:lstStyle/>
          <a:p>
            <a:r>
              <a:rPr lang="nl-NL" sz="1400" dirty="0">
                <a:solidFill>
                  <a:schemeClr val="bg1"/>
                </a:solidFill>
              </a:rPr>
              <a:t>Behaalde punten: 5 </a:t>
            </a:r>
            <a:r>
              <a:rPr lang="nl-NL" sz="1400" dirty="0" err="1">
                <a:solidFill>
                  <a:schemeClr val="bg1"/>
                </a:solidFill>
              </a:rPr>
              <a:t>pt</a:t>
            </a:r>
            <a:r>
              <a:rPr lang="nl-NL" sz="1400" dirty="0">
                <a:solidFill>
                  <a:schemeClr val="bg1"/>
                </a:solidFill>
              </a:rPr>
              <a:t> of lager onvoldoende ; 6pt of meer voldoende</a:t>
            </a:r>
          </a:p>
        </p:txBody>
      </p:sp>
      <p:sp>
        <p:nvSpPr>
          <p:cNvPr id="4" name="Tijdelijke aanduiding voor dianummer 3">
            <a:extLst>
              <a:ext uri="{FF2B5EF4-FFF2-40B4-BE49-F238E27FC236}">
                <a16:creationId xmlns:a16="http://schemas.microsoft.com/office/drawing/2014/main" id="{064D6910-2039-7741-9A24-2F9D7B836C0C}"/>
              </a:ext>
            </a:extLst>
          </p:cNvPr>
          <p:cNvSpPr>
            <a:spLocks noGrp="1"/>
          </p:cNvSpPr>
          <p:nvPr>
            <p:ph type="sldNum" sz="quarter" idx="12"/>
          </p:nvPr>
        </p:nvSpPr>
        <p:spPr/>
        <p:txBody>
          <a:bodyPr/>
          <a:lstStyle/>
          <a:p>
            <a:fld id="{25B28926-11C7-46DA-8456-BDCC9C90F312}" type="slidenum">
              <a:rPr lang="nl-NL" altLang="nl-NL" smtClean="0"/>
              <a:pPr/>
              <a:t>17</a:t>
            </a:fld>
            <a:endParaRPr lang="nl-NL" altLang="nl-NL"/>
          </a:p>
        </p:txBody>
      </p:sp>
    </p:spTree>
    <p:extLst>
      <p:ext uri="{BB962C8B-B14F-4D97-AF65-F5344CB8AC3E}">
        <p14:creationId xmlns:p14="http://schemas.microsoft.com/office/powerpoint/2010/main" val="191998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1745196" y="479302"/>
            <a:ext cx="5653608" cy="501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l-NL" altLang="nl-NL" sz="2800" b="1" dirty="0">
                <a:solidFill>
                  <a:schemeClr val="bg1"/>
                </a:solidFill>
                <a:latin typeface="+mj-lt"/>
                <a:ea typeface="ＭＳ Ｐゴシック" charset="0"/>
                <a:cs typeface="ＭＳ Ｐゴシック" charset="0"/>
              </a:rPr>
              <a:t>§3.1 Bezinken en filteren</a:t>
            </a:r>
          </a:p>
        </p:txBody>
      </p:sp>
      <p:sp>
        <p:nvSpPr>
          <p:cNvPr id="3" name="Tijdelijke aanduiding voor dianummer 2"/>
          <p:cNvSpPr>
            <a:spLocks noGrp="1"/>
          </p:cNvSpPr>
          <p:nvPr>
            <p:ph type="sldNum" sz="quarter" idx="12"/>
          </p:nvPr>
        </p:nvSpPr>
        <p:spPr>
          <a:xfrm>
            <a:off x="6553200" y="6245225"/>
            <a:ext cx="2133600" cy="476250"/>
          </a:xfrm>
        </p:spPr>
        <p:txBody>
          <a:bodyPr vert="horz" wrap="square" lIns="91440" tIns="45720" rIns="91440" bIns="45720" numCol="1" anchor="t" anchorCtr="0" compatLnSpc="1">
            <a:prstTxWarp prst="textNoShape">
              <a:avLst/>
            </a:prstTxWarp>
            <a:normAutofit/>
          </a:bodyPr>
          <a:lstStyle/>
          <a:p>
            <a:pPr>
              <a:spcAft>
                <a:spcPts val="600"/>
              </a:spcAft>
            </a:pPr>
            <a:fld id="{C743A66C-05BB-4A7A-BA60-CBCF9EE1333E}" type="slidenum">
              <a:rPr lang="nl-NL" altLang="nl-NL" kern="1200">
                <a:latin typeface="Arial" panose="020B0604020202020204" pitchFamily="34" charset="0"/>
                <a:ea typeface="ＭＳ Ｐゴシック" charset="-128"/>
                <a:cs typeface="+mn-cs"/>
              </a:rPr>
              <a:pPr>
                <a:spcAft>
                  <a:spcPts val="600"/>
                </a:spcAft>
              </a:pPr>
              <a:t>1</a:t>
            </a:fld>
            <a:endParaRPr lang="nl-NL" altLang="nl-NL" kern="1200" dirty="0">
              <a:latin typeface="Arial" panose="020B0604020202020204" pitchFamily="34" charset="0"/>
              <a:ea typeface="ＭＳ Ｐゴシック" charset="-128"/>
              <a:cs typeface="+mn-cs"/>
            </a:endParaRPr>
          </a:p>
        </p:txBody>
      </p:sp>
      <p:graphicFrame>
        <p:nvGraphicFramePr>
          <p:cNvPr id="15" name="Tekstvak 6">
            <a:extLst>
              <a:ext uri="{FF2B5EF4-FFF2-40B4-BE49-F238E27FC236}">
                <a16:creationId xmlns:a16="http://schemas.microsoft.com/office/drawing/2014/main" id="{5CB31497-EBA1-4EDB-8A1C-D68684478F95}"/>
              </a:ext>
            </a:extLst>
          </p:cNvPr>
          <p:cNvGraphicFramePr/>
          <p:nvPr/>
        </p:nvGraphicFramePr>
        <p:xfrm>
          <a:off x="4067944" y="1412776"/>
          <a:ext cx="367240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ijl links 5">
            <a:extLst>
              <a:ext uri="{FF2B5EF4-FFF2-40B4-BE49-F238E27FC236}">
                <a16:creationId xmlns:a16="http://schemas.microsoft.com/office/drawing/2014/main" id="{C3F2EEF8-B402-AD48-924E-2494A47EED37}"/>
              </a:ext>
            </a:extLst>
          </p:cNvPr>
          <p:cNvSpPr/>
          <p:nvPr/>
        </p:nvSpPr>
        <p:spPr>
          <a:xfrm>
            <a:off x="1691680" y="1628800"/>
            <a:ext cx="1872208" cy="50142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323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0" accel="50000" decel="50000" autoRev="1" fill="remove" grpId="0" nodeType="withEffect">
                                  <p:stCondLst>
                                    <p:cond delay="0"/>
                                  </p:stCondLst>
                                  <p:childTnLst>
                                    <p:animMotion origin="layout" path="M 3.61111E-6 -4.07407E-6 L 3.61111E-6 0.53033 " pathEditMode="relative" rAng="0" ptsTypes="AA">
                                      <p:cBhvr>
                                        <p:cTn id="6" dur="3000" fill="hold"/>
                                        <p:tgtEl>
                                          <p:spTgt spid="6"/>
                                        </p:tgtEl>
                                        <p:attrNameLst>
                                          <p:attrName>ppt_x</p:attrName>
                                          <p:attrName>ppt_y</p:attrName>
                                        </p:attrNameLst>
                                      </p:cBhvr>
                                      <p:rCtr x="0" y="26505"/>
                                    </p:animMotion>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eperen 20"/>
          <p:cNvGrpSpPr/>
          <p:nvPr/>
        </p:nvGrpSpPr>
        <p:grpSpPr>
          <a:xfrm>
            <a:off x="1475657" y="5109911"/>
            <a:ext cx="6257734" cy="1775473"/>
            <a:chOff x="1532301" y="5142976"/>
            <a:chExt cx="6201089" cy="1741890"/>
          </a:xfrm>
        </p:grpSpPr>
        <p:sp>
          <p:nvSpPr>
            <p:cNvPr id="3" name="Rechthoek 2"/>
            <p:cNvSpPr/>
            <p:nvPr/>
          </p:nvSpPr>
          <p:spPr>
            <a:xfrm>
              <a:off x="1532301" y="5231581"/>
              <a:ext cx="1263701" cy="1626418"/>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2805048" y="5217690"/>
              <a:ext cx="1240553" cy="1667176"/>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84052" y="5211082"/>
              <a:ext cx="1215636" cy="1646917"/>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6444208" y="5211083"/>
              <a:ext cx="1215117" cy="1646917"/>
            </a:xfrm>
            <a:prstGeom prst="rect">
              <a:avLst/>
            </a:prstGeom>
            <a:solidFill>
              <a:srgbClr val="2C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047107" y="5211082"/>
              <a:ext cx="1244973" cy="1646917"/>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1675012" y="6291546"/>
              <a:ext cx="1001768" cy="338554"/>
            </a:xfrm>
            <a:prstGeom prst="rect">
              <a:avLst/>
            </a:prstGeom>
            <a:noFill/>
          </p:spPr>
          <p:txBody>
            <a:bodyPr wrap="square" rtlCol="0">
              <a:spAutoFit/>
            </a:bodyPr>
            <a:lstStyle/>
            <a:p>
              <a:r>
                <a:rPr lang="nl-NL" sz="1600" dirty="0">
                  <a:solidFill>
                    <a:schemeClr val="bg1"/>
                  </a:solidFill>
                </a:rPr>
                <a:t>Theorie</a:t>
              </a:r>
            </a:p>
          </p:txBody>
        </p:sp>
        <p:sp>
          <p:nvSpPr>
            <p:cNvPr id="14" name="Tekstvak 13"/>
            <p:cNvSpPr txBox="1"/>
            <p:nvPr/>
          </p:nvSpPr>
          <p:spPr>
            <a:xfrm>
              <a:off x="2885286" y="6334374"/>
              <a:ext cx="1001768" cy="338554"/>
            </a:xfrm>
            <a:prstGeom prst="rect">
              <a:avLst/>
            </a:prstGeom>
            <a:noFill/>
          </p:spPr>
          <p:txBody>
            <a:bodyPr wrap="square" rtlCol="0">
              <a:spAutoFit/>
            </a:bodyPr>
            <a:lstStyle/>
            <a:p>
              <a:r>
                <a:rPr lang="nl-NL" sz="1600">
                  <a:solidFill>
                    <a:schemeClr val="bg1"/>
                  </a:solidFill>
                </a:rPr>
                <a:t>Leerdoel</a:t>
              </a:r>
              <a:endParaRPr lang="nl-NL" sz="1600" dirty="0">
                <a:solidFill>
                  <a:schemeClr val="bg1"/>
                </a:solidFill>
              </a:endParaRPr>
            </a:p>
          </p:txBody>
        </p:sp>
        <p:sp>
          <p:nvSpPr>
            <p:cNvPr id="15" name="Tekstvak 14"/>
            <p:cNvSpPr txBox="1"/>
            <p:nvPr/>
          </p:nvSpPr>
          <p:spPr>
            <a:xfrm>
              <a:off x="4077401" y="6325758"/>
              <a:ext cx="1121834" cy="338554"/>
            </a:xfrm>
            <a:prstGeom prst="rect">
              <a:avLst/>
            </a:prstGeom>
            <a:noFill/>
          </p:spPr>
          <p:txBody>
            <a:bodyPr wrap="square" rtlCol="0">
              <a:spAutoFit/>
            </a:bodyPr>
            <a:lstStyle/>
            <a:p>
              <a:r>
                <a:rPr lang="nl-NL" sz="1600" dirty="0">
                  <a:solidFill>
                    <a:schemeClr val="bg1"/>
                  </a:solidFill>
                </a:rPr>
                <a:t>Opdracht</a:t>
              </a:r>
            </a:p>
          </p:txBody>
        </p:sp>
        <p:sp>
          <p:nvSpPr>
            <p:cNvPr id="16" name="Tekstvak 15"/>
            <p:cNvSpPr txBox="1"/>
            <p:nvPr/>
          </p:nvSpPr>
          <p:spPr>
            <a:xfrm>
              <a:off x="5490114" y="6354423"/>
              <a:ext cx="720178" cy="338554"/>
            </a:xfrm>
            <a:prstGeom prst="rect">
              <a:avLst/>
            </a:prstGeom>
            <a:noFill/>
          </p:spPr>
          <p:txBody>
            <a:bodyPr wrap="square" rtlCol="0">
              <a:spAutoFit/>
            </a:bodyPr>
            <a:lstStyle/>
            <a:p>
              <a:r>
                <a:rPr lang="nl-NL" sz="1600" dirty="0">
                  <a:solidFill>
                    <a:schemeClr val="bg1"/>
                  </a:solidFill>
                </a:rPr>
                <a:t>Audio</a:t>
              </a:r>
            </a:p>
          </p:txBody>
        </p:sp>
        <p:sp>
          <p:nvSpPr>
            <p:cNvPr id="17" name="Tekstvak 16"/>
            <p:cNvSpPr txBox="1"/>
            <p:nvPr/>
          </p:nvSpPr>
          <p:spPr>
            <a:xfrm>
              <a:off x="6515838" y="6330806"/>
              <a:ext cx="1217552" cy="338554"/>
            </a:xfrm>
            <a:prstGeom prst="rect">
              <a:avLst/>
            </a:prstGeom>
            <a:noFill/>
          </p:spPr>
          <p:txBody>
            <a:bodyPr wrap="square" rtlCol="0">
              <a:spAutoFit/>
            </a:bodyPr>
            <a:lstStyle/>
            <a:p>
              <a:r>
                <a:rPr lang="nl-NL" sz="1600" dirty="0">
                  <a:solidFill>
                    <a:schemeClr val="bg1"/>
                  </a:solidFill>
                </a:rPr>
                <a:t>Practicum</a:t>
              </a:r>
            </a:p>
          </p:txBody>
        </p:sp>
        <p:pic>
          <p:nvPicPr>
            <p:cNvPr id="18" name="Afbeelding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656" y="5255389"/>
              <a:ext cx="1076796" cy="993664"/>
            </a:xfrm>
            <a:prstGeom prst="rect">
              <a:avLst/>
            </a:prstGeom>
          </p:spPr>
        </p:pic>
        <p:pic>
          <p:nvPicPr>
            <p:cNvPr id="19" name="Afbeelding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02" y="5154804"/>
              <a:ext cx="1251105" cy="1154516"/>
            </a:xfrm>
            <a:prstGeom prst="rect">
              <a:avLst/>
            </a:prstGeom>
          </p:spPr>
        </p:pic>
        <p:pic>
          <p:nvPicPr>
            <p:cNvPr id="20" name="Afbeelding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9115" y="5142976"/>
              <a:ext cx="1147022" cy="1058468"/>
            </a:xfrm>
            <a:prstGeom prst="rect">
              <a:avLst/>
            </a:prstGeom>
          </p:spPr>
        </p:pic>
        <p:pic>
          <p:nvPicPr>
            <p:cNvPr id="22" name="Afbeelding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7949" y="5211082"/>
              <a:ext cx="1244168" cy="1148115"/>
            </a:xfrm>
            <a:prstGeom prst="rect">
              <a:avLst/>
            </a:prstGeom>
          </p:spPr>
        </p:pic>
        <p:pic>
          <p:nvPicPr>
            <p:cNvPr id="6" name="Afbeelding 5"/>
            <p:cNvPicPr>
              <a:picLocks noChangeAspect="1"/>
            </p:cNvPicPr>
            <p:nvPr/>
          </p:nvPicPr>
          <p:blipFill rotWithShape="1">
            <a:blip r:embed="rId9">
              <a:extLst>
                <a:ext uri="{28A0092B-C50C-407E-A947-70E740481C1C}">
                  <a14:useLocalDpi xmlns:a14="http://schemas.microsoft.com/office/drawing/2010/main" val="0"/>
                </a:ext>
              </a:extLst>
            </a:blip>
            <a:srcRect r="10967"/>
            <a:stretch/>
          </p:blipFill>
          <p:spPr>
            <a:xfrm>
              <a:off x="5292080" y="5156967"/>
              <a:ext cx="1131291" cy="1172554"/>
            </a:xfrm>
            <a:prstGeom prst="rect">
              <a:avLst/>
            </a:prstGeom>
          </p:spPr>
        </p:pic>
      </p:grpSp>
      <p:sp>
        <p:nvSpPr>
          <p:cNvPr id="12" name="Tijdelijke aanduiding voor dianummer 11"/>
          <p:cNvSpPr>
            <a:spLocks noGrp="1"/>
          </p:cNvSpPr>
          <p:nvPr>
            <p:ph type="sldNum" sz="quarter" idx="12"/>
          </p:nvPr>
        </p:nvSpPr>
        <p:spPr/>
        <p:txBody>
          <a:bodyPr/>
          <a:lstStyle/>
          <a:p>
            <a:fld id="{C743A66C-05BB-4A7A-BA60-CBCF9EE1333E}" type="slidenum">
              <a:rPr lang="nl-NL" altLang="nl-NL" smtClean="0"/>
              <a:pPr/>
              <a:t>2</a:t>
            </a:fld>
            <a:endParaRPr lang="nl-NL" altLang="nl-NL"/>
          </a:p>
        </p:txBody>
      </p:sp>
      <p:pic>
        <p:nvPicPr>
          <p:cNvPr id="2" name="PP 3.1 opening-1080p.mp4" descr="PP 3.1 opening-1080p.mp4">
            <a:hlinkClick r:id="" action="ppaction://media"/>
            <a:extLst>
              <a:ext uri="{FF2B5EF4-FFF2-40B4-BE49-F238E27FC236}">
                <a16:creationId xmlns:a16="http://schemas.microsoft.com/office/drawing/2014/main" id="{0CE312F6-3E0D-F342-8552-FE9EB29BCD4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6512" y="229716"/>
            <a:ext cx="9144000" cy="5143500"/>
          </a:xfrm>
          <a:prstGeom prst="rect">
            <a:avLst/>
          </a:prstGeom>
        </p:spPr>
      </p:pic>
    </p:spTree>
    <p:extLst>
      <p:ext uri="{BB962C8B-B14F-4D97-AF65-F5344CB8AC3E}">
        <p14:creationId xmlns:p14="http://schemas.microsoft.com/office/powerpoint/2010/main" val="256830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580499" y="1734304"/>
            <a:ext cx="6559428" cy="1877437"/>
          </a:xfrm>
          <a:prstGeom prst="rect">
            <a:avLst/>
          </a:prstGeom>
          <a:noFill/>
        </p:spPr>
        <p:txBody>
          <a:bodyPr wrap="square" rtlCol="0">
            <a:spAutoFit/>
          </a:bodyPr>
          <a:lstStyle/>
          <a:p>
            <a:r>
              <a:rPr lang="nl-NL" sz="2800" dirty="0">
                <a:solidFill>
                  <a:srgbClr val="0CD5FF"/>
                </a:solidFill>
              </a:rPr>
              <a:t>Lees de </a:t>
            </a:r>
            <a:r>
              <a:rPr lang="nl-NL" sz="3200" dirty="0">
                <a:solidFill>
                  <a:srgbClr val="0CD5FF"/>
                </a:solidFill>
              </a:rPr>
              <a:t>presentatie</a:t>
            </a:r>
            <a:r>
              <a:rPr lang="nl-NL" sz="2800" dirty="0">
                <a:solidFill>
                  <a:srgbClr val="0CD5FF"/>
                </a:solidFill>
              </a:rPr>
              <a:t> helemaal door</a:t>
            </a:r>
          </a:p>
          <a:p>
            <a:r>
              <a:rPr lang="nl-NL" sz="2800" dirty="0">
                <a:solidFill>
                  <a:schemeClr val="bg1"/>
                </a:solidFill>
              </a:rPr>
              <a:t>   Bekijk de filmpjes</a:t>
            </a:r>
          </a:p>
          <a:p>
            <a:r>
              <a:rPr lang="nl-NL" sz="2800" dirty="0">
                <a:solidFill>
                  <a:srgbClr val="0CD5FF"/>
                </a:solidFill>
              </a:rPr>
              <a:t>Maak de opdrachten</a:t>
            </a:r>
          </a:p>
          <a:p>
            <a:r>
              <a:rPr lang="nl-NL" sz="2800" dirty="0">
                <a:solidFill>
                  <a:schemeClr val="bg1"/>
                </a:solidFill>
              </a:rPr>
              <a:t>   Zie ook je boek §3.1 van Nova</a:t>
            </a:r>
          </a:p>
        </p:txBody>
      </p:sp>
      <p:sp>
        <p:nvSpPr>
          <p:cNvPr id="3" name="Tijdelijke aanduiding voor dianummer 2"/>
          <p:cNvSpPr>
            <a:spLocks noGrp="1"/>
          </p:cNvSpPr>
          <p:nvPr>
            <p:ph type="sldNum" sz="quarter" idx="12"/>
          </p:nvPr>
        </p:nvSpPr>
        <p:spPr/>
        <p:txBody>
          <a:bodyPr/>
          <a:lstStyle/>
          <a:p>
            <a:fld id="{C743A66C-05BB-4A7A-BA60-CBCF9EE1333E}" type="slidenum">
              <a:rPr lang="nl-NL" altLang="nl-NL" smtClean="0"/>
              <a:pPr/>
              <a:t>3</a:t>
            </a:fld>
            <a:endParaRPr lang="nl-NL" altLang="nl-NL" dirty="0"/>
          </a:p>
        </p:txBody>
      </p:sp>
      <p:grpSp>
        <p:nvGrpSpPr>
          <p:cNvPr id="10" name="Groeperen 9"/>
          <p:cNvGrpSpPr/>
          <p:nvPr/>
        </p:nvGrpSpPr>
        <p:grpSpPr>
          <a:xfrm>
            <a:off x="323528" y="5511085"/>
            <a:ext cx="873482" cy="1152128"/>
            <a:chOff x="323528" y="5511085"/>
            <a:chExt cx="873482" cy="1152128"/>
          </a:xfrm>
        </p:grpSpPr>
        <p:sp>
          <p:nvSpPr>
            <p:cNvPr id="11" name="Rechthoek 10"/>
            <p:cNvSpPr/>
            <p:nvPr/>
          </p:nvSpPr>
          <p:spPr>
            <a:xfrm>
              <a:off x="323528" y="5511085"/>
              <a:ext cx="869720" cy="1152128"/>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p:cNvSpPr txBox="1"/>
            <p:nvPr/>
          </p:nvSpPr>
          <p:spPr>
            <a:xfrm>
              <a:off x="385651" y="6228020"/>
              <a:ext cx="811359" cy="369332"/>
            </a:xfrm>
            <a:prstGeom prst="rect">
              <a:avLst/>
            </a:prstGeom>
            <a:noFill/>
          </p:spPr>
          <p:txBody>
            <a:bodyPr wrap="square" rtlCol="0">
              <a:spAutoFit/>
            </a:bodyPr>
            <a:lstStyle/>
            <a:p>
              <a:r>
                <a:rPr lang="nl-NL" dirty="0">
                  <a:solidFill>
                    <a:schemeClr val="bg1"/>
                  </a:solidFill>
                </a:rPr>
                <a:t>Audio</a:t>
              </a:r>
            </a:p>
          </p:txBody>
        </p:sp>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51" y="5511085"/>
              <a:ext cx="807597" cy="820877"/>
            </a:xfrm>
            <a:prstGeom prst="rect">
              <a:avLst/>
            </a:prstGeom>
          </p:spPr>
        </p:pic>
      </p:grpSp>
      <p:pic>
        <p:nvPicPr>
          <p:cNvPr id="2" name="PP H3.1 intro-1080p.mp4" descr="PP H3.1 intro-1080p.mp4">
            <a:hlinkClick r:id="" action="ppaction://media"/>
            <a:extLst>
              <a:ext uri="{FF2B5EF4-FFF2-40B4-BE49-F238E27FC236}">
                <a16:creationId xmlns:a16="http://schemas.microsoft.com/office/drawing/2014/main" id="{118E7C25-BA72-454E-A67E-47994507E0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01724"/>
            <a:ext cx="9144000" cy="5143500"/>
          </a:xfrm>
          <a:prstGeom prst="rect">
            <a:avLst/>
          </a:prstGeom>
        </p:spPr>
      </p:pic>
    </p:spTree>
    <p:extLst>
      <p:ext uri="{BB962C8B-B14F-4D97-AF65-F5344CB8AC3E}">
        <p14:creationId xmlns:p14="http://schemas.microsoft.com/office/powerpoint/2010/main" val="38515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par>
              <p:cTn id="8"/>
            </p:par>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P 3.1 leerdoelen-1080p.mp4" descr="PP 3.1 leerdoelen-1080p.mp4">
            <a:hlinkClick r:id="" action="ppaction://media"/>
            <a:extLst>
              <a:ext uri="{FF2B5EF4-FFF2-40B4-BE49-F238E27FC236}">
                <a16:creationId xmlns:a16="http://schemas.microsoft.com/office/drawing/2014/main" id="{66139FF3-7E87-404C-98DC-0EFBD96511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92696"/>
            <a:ext cx="9144000" cy="5143500"/>
          </a:xfrm>
          <a:prstGeom prst="rect">
            <a:avLst/>
          </a:prstGeom>
        </p:spPr>
      </p:pic>
      <p:sp>
        <p:nvSpPr>
          <p:cNvPr id="5" name="Tijdelijke aanduiding voor dianummer 4"/>
          <p:cNvSpPr>
            <a:spLocks noGrp="1"/>
          </p:cNvSpPr>
          <p:nvPr>
            <p:ph type="sldNum" sz="quarter" idx="12"/>
          </p:nvPr>
        </p:nvSpPr>
        <p:spPr>
          <a:xfrm>
            <a:off x="6553200" y="6245225"/>
            <a:ext cx="2133600" cy="476250"/>
          </a:xfrm>
        </p:spPr>
        <p:txBody>
          <a:bodyPr/>
          <a:lstStyle/>
          <a:p>
            <a:fld id="{C743A66C-05BB-4A7A-BA60-CBCF9EE1333E}" type="slidenum">
              <a:rPr lang="nl-NL" altLang="nl-NL" smtClean="0"/>
              <a:pPr/>
              <a:t>4</a:t>
            </a:fld>
            <a:endParaRPr lang="nl-NL" altLang="nl-NL" dirty="0"/>
          </a:p>
        </p:txBody>
      </p:sp>
      <p:grpSp>
        <p:nvGrpSpPr>
          <p:cNvPr id="6" name="Groeperen 5"/>
          <p:cNvGrpSpPr/>
          <p:nvPr/>
        </p:nvGrpSpPr>
        <p:grpSpPr>
          <a:xfrm>
            <a:off x="195514" y="188640"/>
            <a:ext cx="1136126" cy="1201633"/>
            <a:chOff x="2716734" y="5357602"/>
            <a:chExt cx="1288818" cy="1264992"/>
          </a:xfrm>
        </p:grpSpPr>
        <p:sp>
          <p:nvSpPr>
            <p:cNvPr id="2" name="Rechthoek 1"/>
            <p:cNvSpPr/>
            <p:nvPr/>
          </p:nvSpPr>
          <p:spPr>
            <a:xfrm>
              <a:off x="2776486" y="5373215"/>
              <a:ext cx="1075434" cy="1249379"/>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24005"/>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p:spPr>
        </p:pic>
      </p:grpSp>
    </p:spTree>
    <p:extLst>
      <p:ext uri="{BB962C8B-B14F-4D97-AF65-F5344CB8AC3E}">
        <p14:creationId xmlns:p14="http://schemas.microsoft.com/office/powerpoint/2010/main" val="7109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8"/>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eren 5"/>
          <p:cNvGrpSpPr/>
          <p:nvPr/>
        </p:nvGrpSpPr>
        <p:grpSpPr>
          <a:xfrm>
            <a:off x="195514" y="188640"/>
            <a:ext cx="1136126" cy="1201633"/>
            <a:chOff x="2716734" y="5357602"/>
            <a:chExt cx="1288818" cy="1264992"/>
          </a:xfrm>
        </p:grpSpPr>
        <p:sp>
          <p:nvSpPr>
            <p:cNvPr id="2" name="Rechthoek 1"/>
            <p:cNvSpPr/>
            <p:nvPr/>
          </p:nvSpPr>
          <p:spPr>
            <a:xfrm>
              <a:off x="2776486" y="5373215"/>
              <a:ext cx="1075434" cy="1249379"/>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24005"/>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p:spPr>
        </p:pic>
      </p:grpSp>
      <p:sp>
        <p:nvSpPr>
          <p:cNvPr id="13" name="Rechthoek 12">
            <a:extLst>
              <a:ext uri="{FF2B5EF4-FFF2-40B4-BE49-F238E27FC236}">
                <a16:creationId xmlns:a16="http://schemas.microsoft.com/office/drawing/2014/main" id="{1154BD49-ADCB-8740-96BE-6EBE719DA3EF}"/>
              </a:ext>
            </a:extLst>
          </p:cNvPr>
          <p:cNvSpPr/>
          <p:nvPr/>
        </p:nvSpPr>
        <p:spPr>
          <a:xfrm>
            <a:off x="6724022" y="1546914"/>
            <a:ext cx="1714988" cy="3662541"/>
          </a:xfrm>
          <a:prstGeom prst="rect">
            <a:avLst/>
          </a:prstGeom>
          <a:solidFill>
            <a:srgbClr val="FED23F"/>
          </a:solidFill>
          <a:ln>
            <a:solidFill>
              <a:srgbClr val="FED23F"/>
            </a:solidFill>
          </a:ln>
        </p:spPr>
        <p:txBody>
          <a:bodyPr wrap="square">
            <a:spAutoFit/>
          </a:bodyPr>
          <a:lstStyle/>
          <a:p>
            <a:pPr lvl="0"/>
            <a:r>
              <a:rPr lang="nl-NL" sz="1600" dirty="0"/>
              <a:t>1, 3, 9a, 16, 19, 22, 24</a:t>
            </a:r>
          </a:p>
          <a:p>
            <a:pPr lvl="0"/>
            <a:endParaRPr lang="nl-NL" sz="1600" dirty="0"/>
          </a:p>
          <a:p>
            <a:pPr lvl="0"/>
            <a:endParaRPr lang="nl-NL" sz="1600" dirty="0"/>
          </a:p>
          <a:p>
            <a:pPr lvl="0"/>
            <a:endParaRPr lang="nl-NL" sz="1600" dirty="0"/>
          </a:p>
          <a:p>
            <a:pPr lvl="0"/>
            <a:r>
              <a:rPr lang="nl-NL" sz="1600" dirty="0"/>
              <a:t>2</a:t>
            </a:r>
          </a:p>
          <a:p>
            <a:pPr lvl="0"/>
            <a:endParaRPr lang="nl-NL" sz="1600" dirty="0"/>
          </a:p>
          <a:p>
            <a:pPr lvl="0"/>
            <a:r>
              <a:rPr lang="nl-NL" sz="1600" dirty="0"/>
              <a:t>3, 4, 5</a:t>
            </a:r>
          </a:p>
          <a:p>
            <a:pPr lvl="0"/>
            <a:r>
              <a:rPr lang="nl-NL" sz="1600" dirty="0"/>
              <a:t>3, 6 t/m 15</a:t>
            </a:r>
          </a:p>
          <a:p>
            <a:pPr lvl="0"/>
            <a:endParaRPr lang="nl-NL" sz="1600" dirty="0"/>
          </a:p>
          <a:p>
            <a:pPr lvl="0"/>
            <a:r>
              <a:rPr lang="nl-NL" sz="1600" dirty="0"/>
              <a:t>3, 6</a:t>
            </a:r>
          </a:p>
          <a:p>
            <a:pPr lvl="0"/>
            <a:endParaRPr lang="nl-NL" sz="1600" dirty="0"/>
          </a:p>
          <a:p>
            <a:pPr lvl="0"/>
            <a:r>
              <a:rPr lang="nl-NL" sz="1600" dirty="0"/>
              <a:t>12</a:t>
            </a:r>
          </a:p>
          <a:p>
            <a:pPr lvl="0"/>
            <a:endParaRPr lang="nl-NL" sz="1600" dirty="0"/>
          </a:p>
        </p:txBody>
      </p:sp>
      <p:sp>
        <p:nvSpPr>
          <p:cNvPr id="14" name="Rechthoek 13">
            <a:extLst>
              <a:ext uri="{FF2B5EF4-FFF2-40B4-BE49-F238E27FC236}">
                <a16:creationId xmlns:a16="http://schemas.microsoft.com/office/drawing/2014/main" id="{EFF24CFC-0EC2-9C49-95EE-538700E7AF02}"/>
              </a:ext>
            </a:extLst>
          </p:cNvPr>
          <p:cNvSpPr/>
          <p:nvPr/>
        </p:nvSpPr>
        <p:spPr>
          <a:xfrm>
            <a:off x="1259632" y="1546914"/>
            <a:ext cx="5392382" cy="3662541"/>
          </a:xfrm>
          <a:prstGeom prst="rect">
            <a:avLst/>
          </a:prstGeom>
          <a:solidFill>
            <a:srgbClr val="FED23F"/>
          </a:solidFill>
          <a:ln>
            <a:solidFill>
              <a:srgbClr val="FED23F"/>
            </a:solidFill>
          </a:ln>
        </p:spPr>
        <p:txBody>
          <a:bodyPr wrap="square">
            <a:spAutoFit/>
          </a:bodyPr>
          <a:lstStyle/>
          <a:p>
            <a:pPr marL="342900" indent="-342900">
              <a:buFont typeface="+mj-lt"/>
              <a:buAutoNum type="arabicPeriod"/>
            </a:pPr>
            <a:r>
              <a:rPr lang="nl-NL" sz="1600" dirty="0"/>
              <a:t>In deze paragraaf leer je waarom het mogelijk is verschillende stoffen uit een mengsel van elkaar te scheiden.</a:t>
            </a:r>
          </a:p>
          <a:p>
            <a:pPr marL="342900" indent="-342900">
              <a:buFont typeface="+mj-lt"/>
              <a:buAutoNum type="arabicPeriod"/>
            </a:pPr>
            <a:r>
              <a:rPr lang="nl-NL" sz="1600" dirty="0"/>
              <a:t>Je leert m.b.v. een bolletjestekening wat er eigenlijk gebeurt bij scheiden van stoffen.</a:t>
            </a:r>
          </a:p>
          <a:p>
            <a:pPr marL="342900" indent="-342900">
              <a:buFont typeface="+mj-lt"/>
              <a:buAutoNum type="arabicPeriod"/>
            </a:pPr>
            <a:r>
              <a:rPr lang="nl-NL" sz="1600" dirty="0"/>
              <a:t>Je leert welke en waarom een bepaald soort mengsel je kan laten bezinken en afschenken.</a:t>
            </a:r>
          </a:p>
          <a:p>
            <a:pPr marL="342900" indent="-342900">
              <a:buFont typeface="+mj-lt"/>
              <a:buAutoNum type="arabicPeriod"/>
            </a:pPr>
            <a:r>
              <a:rPr lang="nl-NL" sz="1600" dirty="0"/>
              <a:t>Je leert bij welke soort mengsel je kan filtreren.</a:t>
            </a:r>
          </a:p>
          <a:p>
            <a:pPr marL="342900" indent="-342900">
              <a:buFont typeface="+mj-lt"/>
              <a:buAutoNum type="arabicPeriod"/>
            </a:pPr>
            <a:r>
              <a:rPr lang="nl-NL" sz="1600" dirty="0"/>
              <a:t>Je moet kunnen uitleggen waarom er bij filtreren stoffen gescheiden worden.</a:t>
            </a:r>
          </a:p>
          <a:p>
            <a:pPr marL="342900" indent="-342900">
              <a:buFont typeface="+mj-lt"/>
              <a:buAutoNum type="arabicPeriod"/>
            </a:pPr>
            <a:r>
              <a:rPr lang="nl-NL" sz="1600" dirty="0"/>
              <a:t>Je moet leren wat er bedoeld wordt met residu en filtraat.</a:t>
            </a:r>
          </a:p>
          <a:p>
            <a:pPr marL="342900" indent="-342900">
              <a:buFont typeface="+mj-lt"/>
              <a:buAutoNum type="arabicPeriod" startAt="7"/>
            </a:pPr>
            <a:r>
              <a:rPr lang="nl-NL" sz="1600" dirty="0"/>
              <a:t>Je moet kunnen uitleggen waarom je een </a:t>
            </a:r>
          </a:p>
          <a:p>
            <a:r>
              <a:rPr lang="nl-NL" sz="1600" dirty="0"/>
              <a:t>      oplossing niet door filtratie kan scheiden.</a:t>
            </a:r>
          </a:p>
        </p:txBody>
      </p:sp>
      <p:sp>
        <p:nvSpPr>
          <p:cNvPr id="19" name="Rechthoek 18">
            <a:extLst>
              <a:ext uri="{FF2B5EF4-FFF2-40B4-BE49-F238E27FC236}">
                <a16:creationId xmlns:a16="http://schemas.microsoft.com/office/drawing/2014/main" id="{48EB975B-0402-FA42-A6DD-5A2BAA9894B7}"/>
              </a:ext>
            </a:extLst>
          </p:cNvPr>
          <p:cNvSpPr/>
          <p:nvPr/>
        </p:nvSpPr>
        <p:spPr>
          <a:xfrm>
            <a:off x="6724022" y="972838"/>
            <a:ext cx="1714988" cy="416011"/>
          </a:xfrm>
          <a:prstGeom prst="rect">
            <a:avLst/>
          </a:prstGeom>
          <a:noFill/>
          <a:ln>
            <a:solidFill>
              <a:srgbClr val="FED23F"/>
            </a:solidFill>
          </a:ln>
        </p:spPr>
        <p:txBody>
          <a:bodyPr wrap="square">
            <a:spAutoFit/>
          </a:bodyPr>
          <a:lstStyle/>
          <a:p>
            <a:pPr lvl="0">
              <a:lnSpc>
                <a:spcPct val="150000"/>
              </a:lnSpc>
            </a:pPr>
            <a:r>
              <a:rPr lang="nl-NL" sz="1600" dirty="0">
                <a:solidFill>
                  <a:schemeClr val="bg1"/>
                </a:solidFill>
              </a:rPr>
              <a:t>Werkboek </a:t>
            </a:r>
            <a:r>
              <a:rPr lang="nl-NL" sz="1600" dirty="0" err="1">
                <a:solidFill>
                  <a:schemeClr val="bg1"/>
                </a:solidFill>
              </a:rPr>
              <a:t>vrg</a:t>
            </a:r>
            <a:r>
              <a:rPr lang="nl-NL" sz="1600" dirty="0">
                <a:solidFill>
                  <a:schemeClr val="bg1"/>
                </a:solidFill>
              </a:rPr>
              <a:t>.</a:t>
            </a:r>
          </a:p>
        </p:txBody>
      </p:sp>
      <p:sp>
        <p:nvSpPr>
          <p:cNvPr id="5" name="Tijdelijke aanduiding voor dianummer 4"/>
          <p:cNvSpPr>
            <a:spLocks noGrp="1"/>
          </p:cNvSpPr>
          <p:nvPr>
            <p:ph type="sldNum" sz="quarter" idx="12"/>
          </p:nvPr>
        </p:nvSpPr>
        <p:spPr>
          <a:xfrm>
            <a:off x="6553200" y="6245225"/>
            <a:ext cx="2133600" cy="476250"/>
          </a:xfrm>
        </p:spPr>
        <p:txBody>
          <a:bodyPr/>
          <a:lstStyle/>
          <a:p>
            <a:fld id="{C743A66C-05BB-4A7A-BA60-CBCF9EE1333E}" type="slidenum">
              <a:rPr lang="nl-NL" altLang="nl-NL" smtClean="0"/>
              <a:pPr/>
              <a:t>5</a:t>
            </a:fld>
            <a:endParaRPr lang="nl-NL" altLang="nl-NL" dirty="0"/>
          </a:p>
        </p:txBody>
      </p:sp>
    </p:spTree>
    <p:extLst>
      <p:ext uri="{BB962C8B-B14F-4D97-AF65-F5344CB8AC3E}">
        <p14:creationId xmlns:p14="http://schemas.microsoft.com/office/powerpoint/2010/main" val="3732050033"/>
      </p:ext>
    </p:extLst>
  </p:cSld>
  <p:clrMapOvr>
    <a:masterClrMapping/>
  </p:clrMapOvr>
  <p:timing>
    <p:tnLst>
      <p:par>
        <p:cTn id="1" dur="indefinite" restart="never" nodeType="tmRoot">
          <p:childTnLst>
            <p:par>
              <p:cTn id="2"/>
            </p:par>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P 3.1 mengsels-1080p.mp4" descr="PP 3.1 mengsels-1080p.mp4">
            <a:hlinkClick r:id="" action="ppaction://media"/>
            <a:extLst>
              <a:ext uri="{FF2B5EF4-FFF2-40B4-BE49-F238E27FC236}">
                <a16:creationId xmlns:a16="http://schemas.microsoft.com/office/drawing/2014/main" id="{55704221-5229-4C47-8890-A2B729FFDE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00567" y="4336494"/>
            <a:ext cx="4454208" cy="2505492"/>
          </a:xfrm>
          <a:prstGeom prst="round2SameRect">
            <a:avLst/>
          </a:prstGeom>
        </p:spPr>
      </p:pic>
      <p:pic>
        <p:nvPicPr>
          <p:cNvPr id="6" name="Afbeelding 5"/>
          <p:cNvPicPr>
            <a:picLocks noChangeAspect="1"/>
          </p:cNvPicPr>
          <p:nvPr/>
        </p:nvPicPr>
        <p:blipFill>
          <a:blip r:embed="rId5"/>
          <a:stretch>
            <a:fillRect/>
          </a:stretch>
        </p:blipFill>
        <p:spPr>
          <a:xfrm>
            <a:off x="1582585" y="933807"/>
            <a:ext cx="2781722" cy="3708962"/>
          </a:xfrm>
          <a:prstGeom prst="rect">
            <a:avLst/>
          </a:prstGeom>
        </p:spPr>
      </p:pic>
      <p:sp>
        <p:nvSpPr>
          <p:cNvPr id="35" name="Tekstvak 34">
            <a:extLst>
              <a:ext uri="{FF2B5EF4-FFF2-40B4-BE49-F238E27FC236}">
                <a16:creationId xmlns:a16="http://schemas.microsoft.com/office/drawing/2014/main" id="{F3B18121-A0AA-4661-BA96-583CE4C14E5A}"/>
              </a:ext>
            </a:extLst>
          </p:cNvPr>
          <p:cNvSpPr txBox="1"/>
          <p:nvPr/>
        </p:nvSpPr>
        <p:spPr>
          <a:xfrm>
            <a:off x="1785314" y="4119549"/>
            <a:ext cx="2376265" cy="523220"/>
          </a:xfrm>
          <a:prstGeom prst="rect">
            <a:avLst/>
          </a:prstGeom>
          <a:noFill/>
        </p:spPr>
        <p:txBody>
          <a:bodyPr wrap="square" rtlCol="0">
            <a:spAutoFit/>
          </a:bodyPr>
          <a:lstStyle/>
          <a:p>
            <a:r>
              <a:rPr lang="nl-NL" sz="2800" b="1" i="1" dirty="0">
                <a:solidFill>
                  <a:schemeClr val="bg1"/>
                </a:solidFill>
              </a:rPr>
              <a:t>Zuivere stof</a:t>
            </a:r>
            <a:endParaRPr lang="nl-NL" sz="2400" b="1" i="1" dirty="0">
              <a:solidFill>
                <a:schemeClr val="bg1"/>
              </a:solidFill>
            </a:endParaRPr>
          </a:p>
        </p:txBody>
      </p:sp>
      <p:sp>
        <p:nvSpPr>
          <p:cNvPr id="36" name="Tekstvak 35">
            <a:extLst>
              <a:ext uri="{FF2B5EF4-FFF2-40B4-BE49-F238E27FC236}">
                <a16:creationId xmlns:a16="http://schemas.microsoft.com/office/drawing/2014/main" id="{F3B18121-A0AA-4661-BA96-583CE4C14E5A}"/>
              </a:ext>
            </a:extLst>
          </p:cNvPr>
          <p:cNvSpPr txBox="1"/>
          <p:nvPr/>
        </p:nvSpPr>
        <p:spPr>
          <a:xfrm>
            <a:off x="4969797" y="4124564"/>
            <a:ext cx="1828765" cy="523220"/>
          </a:xfrm>
          <a:prstGeom prst="rect">
            <a:avLst/>
          </a:prstGeom>
          <a:noFill/>
        </p:spPr>
        <p:txBody>
          <a:bodyPr wrap="square" rtlCol="0">
            <a:spAutoFit/>
          </a:bodyPr>
          <a:lstStyle/>
          <a:p>
            <a:r>
              <a:rPr lang="nl-NL" sz="2800" b="1" i="1" dirty="0">
                <a:solidFill>
                  <a:schemeClr val="bg1"/>
                </a:solidFill>
              </a:rPr>
              <a:t>mengsel</a:t>
            </a:r>
            <a:endParaRPr lang="nl-NL" sz="2400" b="1" i="1" dirty="0">
              <a:solidFill>
                <a:schemeClr val="bg1"/>
              </a:solidFill>
            </a:endParaRPr>
          </a:p>
        </p:txBody>
      </p:sp>
      <p:pic>
        <p:nvPicPr>
          <p:cNvPr id="11" name="Afbeelding 10"/>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16730" b="1"/>
          <a:stretch/>
        </p:blipFill>
        <p:spPr>
          <a:xfrm>
            <a:off x="4714890" y="1484784"/>
            <a:ext cx="2233374" cy="2789616"/>
          </a:xfrm>
          <a:prstGeom prst="rect">
            <a:avLst/>
          </a:prstGeom>
        </p:spPr>
      </p:pic>
      <p:sp>
        <p:nvSpPr>
          <p:cNvPr id="18" name="Rechthoek 79"/>
          <p:cNvSpPr>
            <a:spLocks noChangeArrowheads="1"/>
          </p:cNvSpPr>
          <p:nvPr/>
        </p:nvSpPr>
        <p:spPr bwMode="auto">
          <a:xfrm>
            <a:off x="385651" y="3092103"/>
            <a:ext cx="1792399" cy="1077912"/>
          </a:xfrm>
          <a:prstGeom prst="rect">
            <a:avLst/>
          </a:prstGeom>
          <a:solidFill>
            <a:srgbClr val="FD415C"/>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2800" b="1" i="1" dirty="0"/>
              <a:t>Stoffen</a:t>
            </a:r>
          </a:p>
        </p:txBody>
      </p:sp>
      <p:sp>
        <p:nvSpPr>
          <p:cNvPr id="19" name="Rechthoek 18"/>
          <p:cNvSpPr>
            <a:spLocks noChangeArrowheads="1"/>
          </p:cNvSpPr>
          <p:nvPr/>
        </p:nvSpPr>
        <p:spPr bwMode="auto">
          <a:xfrm>
            <a:off x="2654300" y="1696239"/>
            <a:ext cx="1676400" cy="1052964"/>
          </a:xfrm>
          <a:prstGeom prst="rect">
            <a:avLst/>
          </a:prstGeom>
          <a:solidFill>
            <a:srgbClr val="FB757F"/>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2400" dirty="0"/>
              <a:t>mengsel</a:t>
            </a:r>
          </a:p>
        </p:txBody>
      </p:sp>
      <p:sp>
        <p:nvSpPr>
          <p:cNvPr id="20" name="Rechthoek 19"/>
          <p:cNvSpPr>
            <a:spLocks noChangeArrowheads="1"/>
          </p:cNvSpPr>
          <p:nvPr/>
        </p:nvSpPr>
        <p:spPr bwMode="auto">
          <a:xfrm>
            <a:off x="2602786" y="4540236"/>
            <a:ext cx="1727914" cy="1049004"/>
          </a:xfrm>
          <a:prstGeom prst="rect">
            <a:avLst/>
          </a:prstGeom>
          <a:solidFill>
            <a:srgbClr val="92D050"/>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2400" dirty="0"/>
              <a:t>zuivere stof</a:t>
            </a:r>
          </a:p>
        </p:txBody>
      </p:sp>
      <p:sp>
        <p:nvSpPr>
          <p:cNvPr id="21" name="Rechthoek 20"/>
          <p:cNvSpPr>
            <a:spLocks noChangeArrowheads="1"/>
          </p:cNvSpPr>
          <p:nvPr/>
        </p:nvSpPr>
        <p:spPr bwMode="auto">
          <a:xfrm>
            <a:off x="4928693" y="624227"/>
            <a:ext cx="2019571" cy="1075551"/>
          </a:xfrm>
          <a:prstGeom prst="rect">
            <a:avLst/>
          </a:prstGeom>
          <a:solidFill>
            <a:srgbClr val="FFC000"/>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2400" dirty="0"/>
              <a:t>oplossing</a:t>
            </a:r>
          </a:p>
        </p:txBody>
      </p:sp>
      <p:sp>
        <p:nvSpPr>
          <p:cNvPr id="22" name="Rechthoek 21"/>
          <p:cNvSpPr>
            <a:spLocks noChangeArrowheads="1"/>
          </p:cNvSpPr>
          <p:nvPr/>
        </p:nvSpPr>
        <p:spPr bwMode="auto">
          <a:xfrm>
            <a:off x="4944459" y="2002910"/>
            <a:ext cx="1964549" cy="1154223"/>
          </a:xfrm>
          <a:prstGeom prst="rect">
            <a:avLst/>
          </a:prstGeom>
          <a:solidFill>
            <a:srgbClr val="FFC000"/>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2400" dirty="0"/>
              <a:t>suspensie</a:t>
            </a:r>
          </a:p>
        </p:txBody>
      </p:sp>
      <p:cxnSp>
        <p:nvCxnSpPr>
          <p:cNvPr id="28" name="Rechte verbindingslijn met pijl 27"/>
          <p:cNvCxnSpPr>
            <a:cxnSpLocks noChangeShapeType="1"/>
          </p:cNvCxnSpPr>
          <p:nvPr/>
        </p:nvCxnSpPr>
        <p:spPr bwMode="auto">
          <a:xfrm flipV="1">
            <a:off x="2246313" y="2865090"/>
            <a:ext cx="407987" cy="422275"/>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9" name="Rechte verbindingslijn met pijl 28"/>
          <p:cNvCxnSpPr>
            <a:cxnSpLocks noChangeShapeType="1"/>
          </p:cNvCxnSpPr>
          <p:nvPr/>
        </p:nvCxnSpPr>
        <p:spPr bwMode="auto">
          <a:xfrm>
            <a:off x="2246313" y="3958878"/>
            <a:ext cx="407987" cy="420687"/>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0" name="PIJL-OMLAAG 23"/>
          <p:cNvSpPr/>
          <p:nvPr/>
        </p:nvSpPr>
        <p:spPr bwMode="auto">
          <a:xfrm>
            <a:off x="2995613" y="3092103"/>
            <a:ext cx="312737" cy="882650"/>
          </a:xfrm>
          <a:prstGeom prst="downArrow">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lstStyle/>
          <a:p>
            <a:pPr eaLnBrk="1" hangingPunct="1">
              <a:spcBef>
                <a:spcPct val="20000"/>
              </a:spcBef>
              <a:buFontTx/>
              <a:buChar char="•"/>
              <a:defRPr/>
            </a:pPr>
            <a:endParaRPr lang="nl-NL">
              <a:latin typeface="Arial" charset="0"/>
              <a:cs typeface="Arial" charset="0"/>
            </a:endParaRPr>
          </a:p>
        </p:txBody>
      </p:sp>
      <p:sp>
        <p:nvSpPr>
          <p:cNvPr id="31" name="Tekstvak 30"/>
          <p:cNvSpPr txBox="1">
            <a:spLocks noChangeArrowheads="1"/>
          </p:cNvSpPr>
          <p:nvPr/>
        </p:nvSpPr>
        <p:spPr bwMode="auto">
          <a:xfrm>
            <a:off x="3192256" y="3268315"/>
            <a:ext cx="133688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1800">
                <a:solidFill>
                  <a:schemeClr val="bg1"/>
                </a:solidFill>
              </a:rPr>
              <a:t>scheiden</a:t>
            </a:r>
          </a:p>
        </p:txBody>
      </p:sp>
      <p:sp>
        <p:nvSpPr>
          <p:cNvPr id="37" name="Rechthoek 36"/>
          <p:cNvSpPr>
            <a:spLocks noChangeArrowheads="1"/>
          </p:cNvSpPr>
          <p:nvPr/>
        </p:nvSpPr>
        <p:spPr bwMode="auto">
          <a:xfrm>
            <a:off x="4944461" y="624226"/>
            <a:ext cx="2003804" cy="1075551"/>
          </a:xfrm>
          <a:prstGeom prst="rect">
            <a:avLst/>
          </a:prstGeom>
          <a:solidFill>
            <a:srgbClr val="FFC000"/>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1800" dirty="0"/>
              <a:t>Helder, opgeloste stof in een oplosmiddel</a:t>
            </a:r>
          </a:p>
        </p:txBody>
      </p:sp>
      <p:sp>
        <p:nvSpPr>
          <p:cNvPr id="38" name="Rechthoek 37"/>
          <p:cNvSpPr>
            <a:spLocks noChangeArrowheads="1"/>
          </p:cNvSpPr>
          <p:nvPr/>
        </p:nvSpPr>
        <p:spPr bwMode="auto">
          <a:xfrm>
            <a:off x="4944460" y="2002911"/>
            <a:ext cx="1954137" cy="1154223"/>
          </a:xfrm>
          <a:prstGeom prst="rect">
            <a:avLst/>
          </a:prstGeom>
          <a:solidFill>
            <a:srgbClr val="FFC000"/>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1800" dirty="0"/>
              <a:t>Troebel, vaste deeltjes zweven in een vloeistof</a:t>
            </a:r>
          </a:p>
        </p:txBody>
      </p:sp>
      <p:pic>
        <p:nvPicPr>
          <p:cNvPr id="41" name="Afbeelding 40"/>
          <p:cNvPicPr>
            <a:picLocks noChangeAspect="1"/>
          </p:cNvPicPr>
          <p:nvPr/>
        </p:nvPicPr>
        <p:blipFill>
          <a:blip r:embed="rId8"/>
          <a:stretch>
            <a:fillRect/>
          </a:stretch>
        </p:blipFill>
        <p:spPr>
          <a:xfrm>
            <a:off x="7430428" y="332656"/>
            <a:ext cx="1256372" cy="1396638"/>
          </a:xfrm>
          <a:prstGeom prst="rect">
            <a:avLst/>
          </a:prstGeom>
        </p:spPr>
      </p:pic>
      <p:sp>
        <p:nvSpPr>
          <p:cNvPr id="42" name="Rechthoek 41"/>
          <p:cNvSpPr>
            <a:spLocks noChangeArrowheads="1"/>
          </p:cNvSpPr>
          <p:nvPr/>
        </p:nvSpPr>
        <p:spPr bwMode="auto">
          <a:xfrm>
            <a:off x="4939298" y="3407074"/>
            <a:ext cx="2050476" cy="1049004"/>
          </a:xfrm>
          <a:prstGeom prst="rect">
            <a:avLst/>
          </a:prstGeom>
          <a:solidFill>
            <a:srgbClr val="FFC000"/>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2400" dirty="0"/>
              <a:t>emulsie</a:t>
            </a:r>
          </a:p>
        </p:txBody>
      </p:sp>
      <p:sp>
        <p:nvSpPr>
          <p:cNvPr id="43" name="Rechthoek 42"/>
          <p:cNvSpPr>
            <a:spLocks noChangeArrowheads="1"/>
          </p:cNvSpPr>
          <p:nvPr/>
        </p:nvSpPr>
        <p:spPr bwMode="auto">
          <a:xfrm>
            <a:off x="4942897" y="3388108"/>
            <a:ext cx="2050475" cy="1049004"/>
          </a:xfrm>
          <a:prstGeom prst="rect">
            <a:avLst/>
          </a:prstGeom>
          <a:solidFill>
            <a:srgbClr val="FFC000"/>
          </a:solidFill>
          <a:ln w="9525" algn="ctr">
            <a:solidFill>
              <a:schemeClr val="tx1"/>
            </a:solidFill>
            <a:round/>
            <a:headEnd/>
            <a:tailEnd/>
          </a:ln>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nl-NL" altLang="nl-NL" sz="1800" dirty="0"/>
              <a:t>Twee niet meng- bare vloeistoffen mengen d.m.v. een emulgator</a:t>
            </a:r>
          </a:p>
        </p:txBody>
      </p:sp>
      <p:cxnSp>
        <p:nvCxnSpPr>
          <p:cNvPr id="44" name="Rechte verbindingslijn met pijl 43"/>
          <p:cNvCxnSpPr>
            <a:cxnSpLocks noChangeShapeType="1"/>
          </p:cNvCxnSpPr>
          <p:nvPr/>
        </p:nvCxnSpPr>
        <p:spPr bwMode="auto">
          <a:xfrm flipV="1">
            <a:off x="4283968" y="1388833"/>
            <a:ext cx="588011" cy="141616"/>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5" name="Rechte verbindingslijn met pijl 44"/>
          <p:cNvCxnSpPr>
            <a:cxnSpLocks noChangeShapeType="1"/>
          </p:cNvCxnSpPr>
          <p:nvPr/>
        </p:nvCxnSpPr>
        <p:spPr bwMode="auto">
          <a:xfrm>
            <a:off x="4370805" y="2886521"/>
            <a:ext cx="426462" cy="646907"/>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6" name="Rechte verbindingslijn met pijl 45"/>
          <p:cNvCxnSpPr>
            <a:cxnSpLocks noChangeShapeType="1"/>
          </p:cNvCxnSpPr>
          <p:nvPr/>
        </p:nvCxnSpPr>
        <p:spPr bwMode="auto">
          <a:xfrm>
            <a:off x="4385021" y="2247671"/>
            <a:ext cx="392065" cy="204331"/>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xmlns="">
                <a:noFill/>
              </a14:hiddenFill>
            </a:ext>
          </a:extLst>
        </p:spPr>
      </p:cxnSp>
      <p:pic>
        <p:nvPicPr>
          <p:cNvPr id="47" name="Afbeelding 46"/>
          <p:cNvPicPr>
            <a:picLocks noChangeAspect="1"/>
          </p:cNvPicPr>
          <p:nvPr/>
        </p:nvPicPr>
        <p:blipFill>
          <a:blip r:embed="rId9">
            <a:clrChange>
              <a:clrFrom>
                <a:srgbClr val="FFFFFF"/>
              </a:clrFrom>
              <a:clrTo>
                <a:srgbClr val="FFFFFF">
                  <a:alpha val="0"/>
                </a:srgbClr>
              </a:clrTo>
            </a:clrChange>
          </a:blip>
          <a:stretch>
            <a:fillRect/>
          </a:stretch>
        </p:blipFill>
        <p:spPr>
          <a:xfrm>
            <a:off x="7396558" y="1916832"/>
            <a:ext cx="1290242" cy="1174540"/>
          </a:xfrm>
          <a:prstGeom prst="rect">
            <a:avLst/>
          </a:prstGeom>
        </p:spPr>
      </p:pic>
      <p:pic>
        <p:nvPicPr>
          <p:cNvPr id="48" name="Afbeelding 47"/>
          <p:cNvPicPr>
            <a:picLocks noChangeAspect="1"/>
          </p:cNvPicPr>
          <p:nvPr/>
        </p:nvPicPr>
        <p:blipFill>
          <a:blip r:embed="rId10">
            <a:clrChange>
              <a:clrFrom>
                <a:srgbClr val="FFFFFF"/>
              </a:clrFrom>
              <a:clrTo>
                <a:srgbClr val="FFFFFF">
                  <a:alpha val="0"/>
                </a:srgbClr>
              </a:clrTo>
            </a:clrChange>
          </a:blip>
          <a:stretch>
            <a:fillRect/>
          </a:stretch>
        </p:blipFill>
        <p:spPr>
          <a:xfrm>
            <a:off x="7396558" y="3299519"/>
            <a:ext cx="1290242" cy="1162477"/>
          </a:xfrm>
          <a:prstGeom prst="rect">
            <a:avLst/>
          </a:prstGeom>
        </p:spPr>
      </p:pic>
      <p:sp>
        <p:nvSpPr>
          <p:cNvPr id="3" name="Tijdelijke aanduiding voor dianummer 2"/>
          <p:cNvSpPr>
            <a:spLocks noGrp="1"/>
          </p:cNvSpPr>
          <p:nvPr>
            <p:ph type="sldNum" sz="quarter" idx="12"/>
          </p:nvPr>
        </p:nvSpPr>
        <p:spPr/>
        <p:txBody>
          <a:bodyPr/>
          <a:lstStyle/>
          <a:p>
            <a:fld id="{C743A66C-05BB-4A7A-BA60-CBCF9EE1333E}" type="slidenum">
              <a:rPr lang="nl-NL" altLang="nl-NL" smtClean="0"/>
              <a:pPr/>
              <a:t>6</a:t>
            </a:fld>
            <a:endParaRPr lang="nl-NL" altLang="nl-NL"/>
          </a:p>
        </p:txBody>
      </p:sp>
      <p:grpSp>
        <p:nvGrpSpPr>
          <p:cNvPr id="39" name="Groeperen 38"/>
          <p:cNvGrpSpPr/>
          <p:nvPr/>
        </p:nvGrpSpPr>
        <p:grpSpPr>
          <a:xfrm>
            <a:off x="323528" y="5511085"/>
            <a:ext cx="873482" cy="1152128"/>
            <a:chOff x="323528" y="5511085"/>
            <a:chExt cx="873482" cy="1152128"/>
          </a:xfrm>
        </p:grpSpPr>
        <p:sp>
          <p:nvSpPr>
            <p:cNvPr id="40" name="Rechthoek 39"/>
            <p:cNvSpPr/>
            <p:nvPr/>
          </p:nvSpPr>
          <p:spPr>
            <a:xfrm>
              <a:off x="323528" y="5511085"/>
              <a:ext cx="869720" cy="1152128"/>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p:cNvSpPr txBox="1"/>
            <p:nvPr/>
          </p:nvSpPr>
          <p:spPr>
            <a:xfrm>
              <a:off x="385651" y="6228020"/>
              <a:ext cx="811359" cy="369332"/>
            </a:xfrm>
            <a:prstGeom prst="rect">
              <a:avLst/>
            </a:prstGeom>
            <a:noFill/>
          </p:spPr>
          <p:txBody>
            <a:bodyPr wrap="square" rtlCol="0">
              <a:spAutoFit/>
            </a:bodyPr>
            <a:lstStyle/>
            <a:p>
              <a:r>
                <a:rPr lang="nl-NL" dirty="0">
                  <a:solidFill>
                    <a:schemeClr val="bg1"/>
                  </a:solidFill>
                </a:rPr>
                <a:t>Audio</a:t>
              </a:r>
            </a:p>
          </p:txBody>
        </p:sp>
        <p:pic>
          <p:nvPicPr>
            <p:cNvPr id="50" name="Afbeelding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651" y="5511085"/>
              <a:ext cx="807597" cy="820877"/>
            </a:xfrm>
            <a:prstGeom prst="rect">
              <a:avLst/>
            </a:prstGeom>
          </p:spPr>
        </p:pic>
      </p:grpSp>
      <p:grpSp>
        <p:nvGrpSpPr>
          <p:cNvPr id="51" name="Groeperen 50"/>
          <p:cNvGrpSpPr/>
          <p:nvPr/>
        </p:nvGrpSpPr>
        <p:grpSpPr>
          <a:xfrm>
            <a:off x="251520" y="141195"/>
            <a:ext cx="936104" cy="1224136"/>
            <a:chOff x="554843" y="4236380"/>
            <a:chExt cx="1246461" cy="1496876"/>
          </a:xfrm>
        </p:grpSpPr>
        <p:sp>
          <p:nvSpPr>
            <p:cNvPr id="52" name="Rechthoek 51"/>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53" name="Tekstvak 52"/>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54" name="Afbeelding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47285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08" fill="hold"/>
                                        <p:tgtEl>
                                          <p:spTgt spid="55"/>
                                        </p:tgtEl>
                                      </p:cBhvr>
                                    </p:cmd>
                                  </p:childTnLst>
                                </p:cTn>
                              </p:par>
                              <p:par>
                                <p:cTn id="7" presetID="1" presetClass="exit" presetSubtype="0" fill="hold" nodeType="withEffect">
                                  <p:stCondLst>
                                    <p:cond delay="1450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1450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1450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xit" presetSubtype="0" fill="hold" grpId="0" nodeType="withEffect">
                                  <p:stCondLst>
                                    <p:cond delay="1450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ntr" presetSubtype="0" fill="hold" grpId="0" nodeType="withEffect">
                                  <p:stCondLst>
                                    <p:cond delay="15000"/>
                                  </p:stCondLst>
                                  <p:childTnLst>
                                    <p:set>
                                      <p:cBhvr>
                                        <p:cTn id="16" dur="1" fill="hold">
                                          <p:stCondLst>
                                            <p:cond delay="0"/>
                                          </p:stCondLst>
                                        </p:cTn>
                                        <p:tgtEl>
                                          <p:spTgt spid="18"/>
                                        </p:tgtEl>
                                        <p:attrNameLst>
                                          <p:attrName>style.visibility</p:attrName>
                                        </p:attrNameLst>
                                      </p:cBhvr>
                                      <p:to>
                                        <p:strVal val="visible"/>
                                      </p:to>
                                    </p:set>
                                  </p:childTnLst>
                                </p:cTn>
                              </p:par>
                              <p:par>
                                <p:cTn id="17" presetID="10" presetClass="entr" presetSubtype="0" repeatCount="0" fill="hold" nodeType="withEffect">
                                  <p:stCondLst>
                                    <p:cond delay="15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15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7" presetClass="emph" presetSubtype="0" repeatCount="3000" fill="remove" grpId="1" nodeType="withEffect">
                                  <p:stCondLst>
                                    <p:cond delay="16000"/>
                                  </p:stCondLst>
                                  <p:childTnLst>
                                    <p:animClr clrSpc="rgb" dir="cw">
                                      <p:cBhvr override="childStyle">
                                        <p:cTn id="24" dur="150" autoRev="1" fill="remove"/>
                                        <p:tgtEl>
                                          <p:spTgt spid="19"/>
                                        </p:tgtEl>
                                        <p:attrNameLst>
                                          <p:attrName>style.color</p:attrName>
                                        </p:attrNameLst>
                                      </p:cBhvr>
                                      <p:to>
                                        <a:schemeClr val="bg1"/>
                                      </p:to>
                                    </p:animClr>
                                    <p:animClr clrSpc="rgb" dir="cw">
                                      <p:cBhvr>
                                        <p:cTn id="25" dur="150" autoRev="1" fill="remove"/>
                                        <p:tgtEl>
                                          <p:spTgt spid="19"/>
                                        </p:tgtEl>
                                        <p:attrNameLst>
                                          <p:attrName>fillcolor</p:attrName>
                                        </p:attrNameLst>
                                      </p:cBhvr>
                                      <p:to>
                                        <a:schemeClr val="bg1"/>
                                      </p:to>
                                    </p:animClr>
                                    <p:set>
                                      <p:cBhvr>
                                        <p:cTn id="26" dur="150" autoRev="1" fill="remove"/>
                                        <p:tgtEl>
                                          <p:spTgt spid="19"/>
                                        </p:tgtEl>
                                        <p:attrNameLst>
                                          <p:attrName>fill.type</p:attrName>
                                        </p:attrNameLst>
                                      </p:cBhvr>
                                      <p:to>
                                        <p:strVal val="solid"/>
                                      </p:to>
                                    </p:set>
                                    <p:set>
                                      <p:cBhvr>
                                        <p:cTn id="27" dur="150" autoRev="1" fill="remove"/>
                                        <p:tgtEl>
                                          <p:spTgt spid="19"/>
                                        </p:tgtEl>
                                        <p:attrNameLst>
                                          <p:attrName>fill.on</p:attrName>
                                        </p:attrNameLst>
                                      </p:cBhvr>
                                      <p:to>
                                        <p:strVal val="true"/>
                                      </p:to>
                                    </p:set>
                                  </p:childTnLst>
                                </p:cTn>
                              </p:par>
                              <p:par>
                                <p:cTn id="28" presetID="10" presetClass="entr" presetSubtype="0" fill="hold" nodeType="withEffect">
                                  <p:stCondLst>
                                    <p:cond delay="165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nodeType="withEffect">
                                  <p:stCondLst>
                                    <p:cond delay="165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1650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repeatCount="0" fill="hold" grpId="0" nodeType="withEffect">
                                  <p:stCondLst>
                                    <p:cond delay="170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repeatCount="0" fill="hold" grpId="0" nodeType="withEffect">
                                  <p:stCondLst>
                                    <p:cond delay="180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repeatCount="0" fill="hold" grpId="0" nodeType="withEffect">
                                  <p:stCondLst>
                                    <p:cond delay="1850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grpId="0" nodeType="withEffect">
                                  <p:stCondLst>
                                    <p:cond delay="2300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2300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23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240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27" presetClass="emph" presetSubtype="0" repeatCount="3000" fill="remove" grpId="1" nodeType="withEffect">
                                  <p:stCondLst>
                                    <p:cond delay="24500"/>
                                  </p:stCondLst>
                                  <p:childTnLst>
                                    <p:animClr clrSpc="rgb" dir="cw">
                                      <p:cBhvr override="childStyle">
                                        <p:cTn id="59" dur="150" autoRev="1" fill="remove"/>
                                        <p:tgtEl>
                                          <p:spTgt spid="20"/>
                                        </p:tgtEl>
                                        <p:attrNameLst>
                                          <p:attrName>style.color</p:attrName>
                                        </p:attrNameLst>
                                      </p:cBhvr>
                                      <p:to>
                                        <a:schemeClr val="bg1"/>
                                      </p:to>
                                    </p:animClr>
                                    <p:animClr clrSpc="rgb" dir="cw">
                                      <p:cBhvr>
                                        <p:cTn id="60" dur="150" autoRev="1" fill="remove"/>
                                        <p:tgtEl>
                                          <p:spTgt spid="20"/>
                                        </p:tgtEl>
                                        <p:attrNameLst>
                                          <p:attrName>fillcolor</p:attrName>
                                        </p:attrNameLst>
                                      </p:cBhvr>
                                      <p:to>
                                        <a:schemeClr val="bg1"/>
                                      </p:to>
                                    </p:animClr>
                                    <p:set>
                                      <p:cBhvr>
                                        <p:cTn id="61" dur="150" autoRev="1" fill="remove"/>
                                        <p:tgtEl>
                                          <p:spTgt spid="20"/>
                                        </p:tgtEl>
                                        <p:attrNameLst>
                                          <p:attrName>fill.type</p:attrName>
                                        </p:attrNameLst>
                                      </p:cBhvr>
                                      <p:to>
                                        <p:strVal val="solid"/>
                                      </p:to>
                                    </p:set>
                                    <p:set>
                                      <p:cBhvr>
                                        <p:cTn id="62" dur="150" autoRev="1" fill="remove"/>
                                        <p:tgtEl>
                                          <p:spTgt spid="20"/>
                                        </p:tgtEl>
                                        <p:attrNameLst>
                                          <p:attrName>fill.on</p:attrName>
                                        </p:attrNameLst>
                                      </p:cBhvr>
                                      <p:to>
                                        <p:strVal val="true"/>
                                      </p:to>
                                    </p:set>
                                  </p:childTnLst>
                                </p:cTn>
                              </p:par>
                              <p:par>
                                <p:cTn id="63" presetID="27" presetClass="emph" presetSubtype="0" repeatCount="3000" fill="remove" grpId="1" nodeType="withEffect">
                                  <p:stCondLst>
                                    <p:cond delay="27000"/>
                                  </p:stCondLst>
                                  <p:childTnLst>
                                    <p:animClr clrSpc="rgb" dir="cw">
                                      <p:cBhvr override="childStyle">
                                        <p:cTn id="64" dur="150" autoRev="1" fill="remove"/>
                                        <p:tgtEl>
                                          <p:spTgt spid="21"/>
                                        </p:tgtEl>
                                        <p:attrNameLst>
                                          <p:attrName>style.color</p:attrName>
                                        </p:attrNameLst>
                                      </p:cBhvr>
                                      <p:to>
                                        <a:schemeClr val="bg1"/>
                                      </p:to>
                                    </p:animClr>
                                    <p:animClr clrSpc="rgb" dir="cw">
                                      <p:cBhvr>
                                        <p:cTn id="65" dur="150" autoRev="1" fill="remove"/>
                                        <p:tgtEl>
                                          <p:spTgt spid="21"/>
                                        </p:tgtEl>
                                        <p:attrNameLst>
                                          <p:attrName>fillcolor</p:attrName>
                                        </p:attrNameLst>
                                      </p:cBhvr>
                                      <p:to>
                                        <a:schemeClr val="bg1"/>
                                      </p:to>
                                    </p:animClr>
                                    <p:set>
                                      <p:cBhvr>
                                        <p:cTn id="66" dur="150" autoRev="1" fill="remove"/>
                                        <p:tgtEl>
                                          <p:spTgt spid="21"/>
                                        </p:tgtEl>
                                        <p:attrNameLst>
                                          <p:attrName>fill.type</p:attrName>
                                        </p:attrNameLst>
                                      </p:cBhvr>
                                      <p:to>
                                        <p:strVal val="solid"/>
                                      </p:to>
                                    </p:set>
                                    <p:set>
                                      <p:cBhvr>
                                        <p:cTn id="67" dur="150" autoRev="1" fill="remove"/>
                                        <p:tgtEl>
                                          <p:spTgt spid="21"/>
                                        </p:tgtEl>
                                        <p:attrNameLst>
                                          <p:attrName>fill.on</p:attrName>
                                        </p:attrNameLst>
                                      </p:cBhvr>
                                      <p:to>
                                        <p:strVal val="true"/>
                                      </p:to>
                                    </p:set>
                                  </p:childTnLst>
                                </p:cTn>
                              </p:par>
                              <p:par>
                                <p:cTn id="68" presetID="1" presetClass="entr" presetSubtype="0" fill="hold" nodeType="withEffect">
                                  <p:stCondLst>
                                    <p:cond delay="27000"/>
                                  </p:stCondLst>
                                  <p:childTnLst>
                                    <p:set>
                                      <p:cBhvr>
                                        <p:cTn id="69" dur="1" fill="hold">
                                          <p:stCondLst>
                                            <p:cond delay="0"/>
                                          </p:stCondLst>
                                        </p:cTn>
                                        <p:tgtEl>
                                          <p:spTgt spid="41"/>
                                        </p:tgtEl>
                                        <p:attrNameLst>
                                          <p:attrName>style.visibility</p:attrName>
                                        </p:attrNameLst>
                                      </p:cBhvr>
                                      <p:to>
                                        <p:strVal val="visible"/>
                                      </p:to>
                                    </p:set>
                                  </p:childTnLst>
                                </p:cTn>
                              </p:par>
                              <p:par>
                                <p:cTn id="70" presetID="10" presetClass="entr" presetSubtype="0" fill="hold" grpId="0" nodeType="withEffect">
                                  <p:stCondLst>
                                    <p:cond delay="3000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childTnLst>
                                </p:cTn>
                              </p:par>
                              <p:par>
                                <p:cTn id="73" presetID="27" presetClass="emph" presetSubtype="0" repeatCount="3000" fill="remove" grpId="1" nodeType="withEffect">
                                  <p:stCondLst>
                                    <p:cond delay="27500"/>
                                  </p:stCondLst>
                                  <p:childTnLst>
                                    <p:animClr clrSpc="rgb" dir="cw">
                                      <p:cBhvr override="childStyle">
                                        <p:cTn id="74" dur="150" autoRev="1" fill="remove"/>
                                        <p:tgtEl>
                                          <p:spTgt spid="22"/>
                                        </p:tgtEl>
                                        <p:attrNameLst>
                                          <p:attrName>style.color</p:attrName>
                                        </p:attrNameLst>
                                      </p:cBhvr>
                                      <p:to>
                                        <a:schemeClr val="bg1"/>
                                      </p:to>
                                    </p:animClr>
                                    <p:animClr clrSpc="rgb" dir="cw">
                                      <p:cBhvr>
                                        <p:cTn id="75" dur="150" autoRev="1" fill="remove"/>
                                        <p:tgtEl>
                                          <p:spTgt spid="22"/>
                                        </p:tgtEl>
                                        <p:attrNameLst>
                                          <p:attrName>fillcolor</p:attrName>
                                        </p:attrNameLst>
                                      </p:cBhvr>
                                      <p:to>
                                        <a:schemeClr val="bg1"/>
                                      </p:to>
                                    </p:animClr>
                                    <p:set>
                                      <p:cBhvr>
                                        <p:cTn id="76" dur="150" autoRev="1" fill="remove"/>
                                        <p:tgtEl>
                                          <p:spTgt spid="22"/>
                                        </p:tgtEl>
                                        <p:attrNameLst>
                                          <p:attrName>fill.type</p:attrName>
                                        </p:attrNameLst>
                                      </p:cBhvr>
                                      <p:to>
                                        <p:strVal val="solid"/>
                                      </p:to>
                                    </p:set>
                                    <p:set>
                                      <p:cBhvr>
                                        <p:cTn id="77" dur="150" autoRev="1" fill="remove"/>
                                        <p:tgtEl>
                                          <p:spTgt spid="22"/>
                                        </p:tgtEl>
                                        <p:attrNameLst>
                                          <p:attrName>fill.on</p:attrName>
                                        </p:attrNameLst>
                                      </p:cBhvr>
                                      <p:to>
                                        <p:strVal val="true"/>
                                      </p:to>
                                    </p:set>
                                  </p:childTnLst>
                                </p:cTn>
                              </p:par>
                              <p:par>
                                <p:cTn id="78" presetID="1" presetClass="entr" presetSubtype="0" fill="hold" nodeType="withEffect">
                                  <p:stCondLst>
                                    <p:cond delay="27500"/>
                                  </p:stCondLst>
                                  <p:childTnLst>
                                    <p:set>
                                      <p:cBhvr>
                                        <p:cTn id="79" dur="1" fill="hold">
                                          <p:stCondLst>
                                            <p:cond delay="0"/>
                                          </p:stCondLst>
                                        </p:cTn>
                                        <p:tgtEl>
                                          <p:spTgt spid="47"/>
                                        </p:tgtEl>
                                        <p:attrNameLst>
                                          <p:attrName>style.visibility</p:attrName>
                                        </p:attrNameLst>
                                      </p:cBhvr>
                                      <p:to>
                                        <p:strVal val="visible"/>
                                      </p:to>
                                    </p:set>
                                  </p:childTnLst>
                                </p:cTn>
                              </p:par>
                              <p:par>
                                <p:cTn id="80" presetID="10" presetClass="entr" presetSubtype="0" fill="hold" grpId="0" nodeType="withEffect">
                                  <p:stCondLst>
                                    <p:cond delay="3100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27" presetClass="emph" presetSubtype="0" repeatCount="3000" fill="remove" grpId="1" nodeType="withEffect">
                                  <p:stCondLst>
                                    <p:cond delay="28000"/>
                                  </p:stCondLst>
                                  <p:childTnLst>
                                    <p:animClr clrSpc="rgb" dir="cw">
                                      <p:cBhvr override="childStyle">
                                        <p:cTn id="84" dur="150" autoRev="1" fill="remove"/>
                                        <p:tgtEl>
                                          <p:spTgt spid="42"/>
                                        </p:tgtEl>
                                        <p:attrNameLst>
                                          <p:attrName>style.color</p:attrName>
                                        </p:attrNameLst>
                                      </p:cBhvr>
                                      <p:to>
                                        <a:schemeClr val="bg1"/>
                                      </p:to>
                                    </p:animClr>
                                    <p:animClr clrSpc="rgb" dir="cw">
                                      <p:cBhvr>
                                        <p:cTn id="85" dur="150" autoRev="1" fill="remove"/>
                                        <p:tgtEl>
                                          <p:spTgt spid="42"/>
                                        </p:tgtEl>
                                        <p:attrNameLst>
                                          <p:attrName>fillcolor</p:attrName>
                                        </p:attrNameLst>
                                      </p:cBhvr>
                                      <p:to>
                                        <a:schemeClr val="bg1"/>
                                      </p:to>
                                    </p:animClr>
                                    <p:set>
                                      <p:cBhvr>
                                        <p:cTn id="86" dur="150" autoRev="1" fill="remove"/>
                                        <p:tgtEl>
                                          <p:spTgt spid="42"/>
                                        </p:tgtEl>
                                        <p:attrNameLst>
                                          <p:attrName>fill.type</p:attrName>
                                        </p:attrNameLst>
                                      </p:cBhvr>
                                      <p:to>
                                        <p:strVal val="solid"/>
                                      </p:to>
                                    </p:set>
                                    <p:set>
                                      <p:cBhvr>
                                        <p:cTn id="87" dur="150" autoRev="1" fill="remove"/>
                                        <p:tgtEl>
                                          <p:spTgt spid="42"/>
                                        </p:tgtEl>
                                        <p:attrNameLst>
                                          <p:attrName>fill.on</p:attrName>
                                        </p:attrNameLst>
                                      </p:cBhvr>
                                      <p:to>
                                        <p:strVal val="true"/>
                                      </p:to>
                                    </p:set>
                                  </p:childTnLst>
                                </p:cTn>
                              </p:par>
                              <p:par>
                                <p:cTn id="88" presetID="1" presetClass="entr" presetSubtype="0" fill="hold" nodeType="withEffect">
                                  <p:stCondLst>
                                    <p:cond delay="28000"/>
                                  </p:stCondLst>
                                  <p:childTnLst>
                                    <p:set>
                                      <p:cBhvr>
                                        <p:cTn id="89" dur="1" fill="hold">
                                          <p:stCondLst>
                                            <p:cond delay="0"/>
                                          </p:stCondLst>
                                        </p:cTn>
                                        <p:tgtEl>
                                          <p:spTgt spid="48"/>
                                        </p:tgtEl>
                                        <p:attrNameLst>
                                          <p:attrName>style.visibility</p:attrName>
                                        </p:attrNameLst>
                                      </p:cBhvr>
                                      <p:to>
                                        <p:strVal val="visible"/>
                                      </p:to>
                                    </p:set>
                                  </p:childTnLst>
                                </p:cTn>
                              </p:par>
                              <p:par>
                                <p:cTn id="90" presetID="10" presetClass="entr" presetSubtype="0" fill="hold" grpId="0" nodeType="withEffect">
                                  <p:stCondLst>
                                    <p:cond delay="3200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37"/>
                                        </p:tgtEl>
                                      </p:cBhvr>
                                    </p:animEffect>
                                    <p:set>
                                      <p:cBhvr>
                                        <p:cTn id="97" dur="1" fill="hold">
                                          <p:stCondLst>
                                            <p:cond delay="499"/>
                                          </p:stCondLst>
                                        </p:cTn>
                                        <p:tgtEl>
                                          <p:spTgt spid="3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43"/>
                                        </p:tgtEl>
                                      </p:cBhvr>
                                    </p:animEffect>
                                    <p:set>
                                      <p:cBhvr>
                                        <p:cTn id="107"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par>
              <p:cTn id="108"/>
            </p:par>
            <p:video>
              <p:cMediaNode>
                <p:cTn id="109" fill="hold" display="0">
                  <p:stCondLst>
                    <p:cond delay="indefinite"/>
                  </p:stCondLst>
                </p:cTn>
                <p:tgtEl>
                  <p:spTgt spid="55"/>
                </p:tgtEl>
              </p:cMediaNode>
            </p:video>
            <p:seq concurrent="1" nextAc="seek">
              <p:cTn id="110" restart="whenNotActive" fill="hold" evtFilter="cancelBubble" nodeType="interactiveSeq">
                <p:stCondLst>
                  <p:cond evt="onClick" delay="0">
                    <p:tgtEl>
                      <p:spTgt spid="55"/>
                    </p:tgtEl>
                  </p:cond>
                </p:stCondLst>
                <p:endSync evt="end" delay="0">
                  <p:rtn val="all"/>
                </p:endSync>
                <p:childTnLst>
                  <p:par>
                    <p:cTn id="111" fill="hold">
                      <p:stCondLst>
                        <p:cond delay="0"/>
                      </p:stCondLst>
                      <p:childTnLst>
                        <p:par>
                          <p:cTn id="112" fill="hold">
                            <p:stCondLst>
                              <p:cond delay="0"/>
                            </p:stCondLst>
                            <p:childTnLst>
                              <p:par>
                                <p:cTn id="113" presetID="2" presetClass="mediacall" presetSubtype="0" fill="hold" nodeType="clickEffect">
                                  <p:stCondLst>
                                    <p:cond delay="0"/>
                                  </p:stCondLst>
                                  <p:childTnLst>
                                    <p:cmd type="call" cmd="togglePause">
                                      <p:cBhvr>
                                        <p:cTn id="114" dur="1" fill="hold"/>
                                        <p:tgtEl>
                                          <p:spTgt spid="55"/>
                                        </p:tgtEl>
                                      </p:cBhvr>
                                    </p:cmd>
                                  </p:childTnLst>
                                </p:cTn>
                              </p:par>
                            </p:childTnLst>
                          </p:cTn>
                        </p:par>
                      </p:childTnLst>
                    </p:cTn>
                  </p:par>
                </p:childTnLst>
              </p:cTn>
              <p:nextCondLst>
                <p:cond evt="onClick" delay="0">
                  <p:tgtEl>
                    <p:spTgt spid="55"/>
                  </p:tgtEl>
                </p:cond>
              </p:nextCondLst>
            </p:seq>
          </p:childTnLst>
        </p:cTn>
      </p:par>
    </p:tnLst>
    <p:bldLst>
      <p:bldP spid="35" grpId="0"/>
      <p:bldP spid="36" grpId="0"/>
      <p:bldP spid="18" grpId="0" animBg="1"/>
      <p:bldP spid="19" grpId="0" animBg="1"/>
      <p:bldP spid="19" grpId="1" animBg="1"/>
      <p:bldP spid="20" grpId="0" animBg="1"/>
      <p:bldP spid="20" grpId="1" animBg="1"/>
      <p:bldP spid="21" grpId="0" animBg="1"/>
      <p:bldP spid="21" grpId="1" animBg="1"/>
      <p:bldP spid="22" grpId="0" animBg="1"/>
      <p:bldP spid="22" grpId="1" animBg="1"/>
      <p:bldP spid="30" grpId="0" animBg="1"/>
      <p:bldP spid="31" grpId="0"/>
      <p:bldP spid="37" grpId="0" animBg="1"/>
      <p:bldP spid="37" grpId="1" animBg="1"/>
      <p:bldP spid="38" grpId="0" animBg="1"/>
      <p:bldP spid="38" grpId="1" animBg="1"/>
      <p:bldP spid="42" grpId="0" animBg="1"/>
      <p:bldP spid="42" grpId="1" animBg="1"/>
      <p:bldP spid="43" grpId="0" animBg="1"/>
      <p:bldP spid="4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114859" y="322247"/>
            <a:ext cx="7524496" cy="1754326"/>
          </a:xfrm>
          <a:prstGeom prst="rect">
            <a:avLst/>
          </a:prstGeom>
          <a:solidFill>
            <a:srgbClr val="696969"/>
          </a:solidFill>
          <a:ln>
            <a:solidFill>
              <a:srgbClr val="00B0F0"/>
            </a:solidFill>
          </a:ln>
        </p:spPr>
        <p:txBody>
          <a:bodyPr wrap="none" rtlCol="0">
            <a:spAutoFit/>
          </a:bodyPr>
          <a:lstStyle/>
          <a:p>
            <a:pPr>
              <a:lnSpc>
                <a:spcPct val="150000"/>
              </a:lnSpc>
            </a:pPr>
            <a:r>
              <a:rPr lang="nl-NL" u="sng" dirty="0">
                <a:solidFill>
                  <a:schemeClr val="bg1"/>
                </a:solidFill>
              </a:rPr>
              <a:t>Maak de vragen op je werkblad:</a:t>
            </a:r>
          </a:p>
          <a:p>
            <a:pPr marL="342900" indent="-342900">
              <a:lnSpc>
                <a:spcPct val="150000"/>
              </a:lnSpc>
              <a:buAutoNum type="arabicPeriod"/>
            </a:pPr>
            <a:r>
              <a:rPr lang="nl-NL" dirty="0">
                <a:solidFill>
                  <a:schemeClr val="bg1"/>
                </a:solidFill>
              </a:rPr>
              <a:t>Wat valt je allemaal op aan dit bekerglas? </a:t>
            </a:r>
          </a:p>
          <a:p>
            <a:pPr marL="342900" indent="-342900">
              <a:lnSpc>
                <a:spcPct val="150000"/>
              </a:lnSpc>
              <a:buAutoNum type="arabicPeriod"/>
            </a:pPr>
            <a:r>
              <a:rPr lang="nl-NL" dirty="0">
                <a:solidFill>
                  <a:schemeClr val="bg1"/>
                </a:solidFill>
              </a:rPr>
              <a:t>Geef 3 mogelijkheden om deze beker met het mengsel te scheiden?</a:t>
            </a:r>
          </a:p>
          <a:p>
            <a:pPr>
              <a:lnSpc>
                <a:spcPct val="150000"/>
              </a:lnSpc>
            </a:pPr>
            <a:r>
              <a:rPr lang="nl-NL" dirty="0">
                <a:solidFill>
                  <a:schemeClr val="bg1"/>
                </a:solidFill>
              </a:rPr>
              <a:t>3. Welke </a:t>
            </a:r>
            <a:r>
              <a:rPr lang="nl-NL" dirty="0">
                <a:solidFill>
                  <a:srgbClr val="00B0F0"/>
                </a:solidFill>
              </a:rPr>
              <a:t>stofeigenschappen </a:t>
            </a:r>
            <a:r>
              <a:rPr lang="nl-NL" dirty="0">
                <a:solidFill>
                  <a:schemeClr val="bg1"/>
                </a:solidFill>
              </a:rPr>
              <a:t>hebben de 5 verschillende stoffen denk je?</a:t>
            </a:r>
          </a:p>
        </p:txBody>
      </p:sp>
      <p:sp>
        <p:nvSpPr>
          <p:cNvPr id="7" name="Oval 2"/>
          <p:cNvSpPr>
            <a:spLocks noChangeArrowheads="1"/>
          </p:cNvSpPr>
          <p:nvPr/>
        </p:nvSpPr>
        <p:spPr bwMode="auto">
          <a:xfrm>
            <a:off x="3639285" y="2974029"/>
            <a:ext cx="431979" cy="419228"/>
          </a:xfrm>
          <a:prstGeom prst="ellipse">
            <a:avLst/>
          </a:prstGeom>
          <a:solidFill>
            <a:srgbClr val="FDC43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 name="Oval 3"/>
          <p:cNvSpPr>
            <a:spLocks noChangeArrowheads="1"/>
          </p:cNvSpPr>
          <p:nvPr/>
        </p:nvSpPr>
        <p:spPr bwMode="auto">
          <a:xfrm>
            <a:off x="3930610" y="2325956"/>
            <a:ext cx="431978" cy="419228"/>
          </a:xfrm>
          <a:prstGeom prst="ellipse">
            <a:avLst/>
          </a:prstGeom>
          <a:solidFill>
            <a:srgbClr val="FFC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9" name="Oval 4"/>
          <p:cNvSpPr>
            <a:spLocks noChangeArrowheads="1"/>
          </p:cNvSpPr>
          <p:nvPr/>
        </p:nvSpPr>
        <p:spPr bwMode="auto">
          <a:xfrm>
            <a:off x="4293206" y="4245107"/>
            <a:ext cx="431979" cy="419228"/>
          </a:xfrm>
          <a:prstGeom prst="ellipse">
            <a:avLst/>
          </a:prstGeom>
          <a:solidFill>
            <a:srgbClr val="92D05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1" name="Oval 6"/>
          <p:cNvSpPr>
            <a:spLocks noChangeArrowheads="1"/>
          </p:cNvSpPr>
          <p:nvPr/>
        </p:nvSpPr>
        <p:spPr bwMode="auto">
          <a:xfrm rot="16985174">
            <a:off x="3957050" y="3482060"/>
            <a:ext cx="417807" cy="430515"/>
          </a:xfrm>
          <a:prstGeom prst="ellipse">
            <a:avLst/>
          </a:prstGeom>
          <a:solidFill>
            <a:srgbClr val="FFC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3" name="Oval 8"/>
          <p:cNvSpPr>
            <a:spLocks noChangeArrowheads="1"/>
          </p:cNvSpPr>
          <p:nvPr/>
        </p:nvSpPr>
        <p:spPr bwMode="auto">
          <a:xfrm>
            <a:off x="3453767" y="3597240"/>
            <a:ext cx="431978" cy="419228"/>
          </a:xfrm>
          <a:prstGeom prst="ellipse">
            <a:avLst/>
          </a:prstGeom>
          <a:solidFill>
            <a:srgbClr val="FDC43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5" name="Oval 10"/>
          <p:cNvSpPr>
            <a:spLocks noChangeArrowheads="1"/>
          </p:cNvSpPr>
          <p:nvPr/>
        </p:nvSpPr>
        <p:spPr bwMode="auto">
          <a:xfrm>
            <a:off x="4371292" y="3762181"/>
            <a:ext cx="430515" cy="41780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7" name="Oval 12"/>
          <p:cNvSpPr>
            <a:spLocks noChangeArrowheads="1"/>
          </p:cNvSpPr>
          <p:nvPr/>
        </p:nvSpPr>
        <p:spPr bwMode="auto">
          <a:xfrm>
            <a:off x="3018153" y="4243953"/>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9" name="Oval 14"/>
          <p:cNvSpPr>
            <a:spLocks noChangeArrowheads="1"/>
          </p:cNvSpPr>
          <p:nvPr/>
        </p:nvSpPr>
        <p:spPr bwMode="auto">
          <a:xfrm>
            <a:off x="3005503" y="3758407"/>
            <a:ext cx="430515" cy="41780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0" name="Oval 15"/>
          <p:cNvSpPr>
            <a:spLocks noChangeArrowheads="1"/>
          </p:cNvSpPr>
          <p:nvPr/>
        </p:nvSpPr>
        <p:spPr bwMode="auto">
          <a:xfrm>
            <a:off x="5882627" y="3601016"/>
            <a:ext cx="413583" cy="419228"/>
          </a:xfrm>
          <a:prstGeom prst="ellipse">
            <a:avLst/>
          </a:prstGeom>
          <a:solidFill>
            <a:srgbClr val="FDC43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 name="Oval 16"/>
          <p:cNvSpPr>
            <a:spLocks noChangeArrowheads="1"/>
          </p:cNvSpPr>
          <p:nvPr/>
        </p:nvSpPr>
        <p:spPr bwMode="auto">
          <a:xfrm>
            <a:off x="3488116" y="4233908"/>
            <a:ext cx="431979" cy="419228"/>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2" name="Oval 17"/>
          <p:cNvSpPr>
            <a:spLocks noChangeArrowheads="1"/>
          </p:cNvSpPr>
          <p:nvPr/>
        </p:nvSpPr>
        <p:spPr bwMode="auto">
          <a:xfrm>
            <a:off x="3005503" y="4737291"/>
            <a:ext cx="431978" cy="419228"/>
          </a:xfrm>
          <a:prstGeom prst="ellipse">
            <a:avLst/>
          </a:prstGeom>
          <a:solidFill>
            <a:srgbClr val="92D05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4" name="Oval 19"/>
          <p:cNvSpPr>
            <a:spLocks noChangeArrowheads="1"/>
          </p:cNvSpPr>
          <p:nvPr/>
        </p:nvSpPr>
        <p:spPr bwMode="auto">
          <a:xfrm>
            <a:off x="4529195" y="2953330"/>
            <a:ext cx="431978" cy="419228"/>
          </a:xfrm>
          <a:prstGeom prst="ellipse">
            <a:avLst/>
          </a:prstGeom>
          <a:solidFill>
            <a:srgbClr val="FDC43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6" name="Oval 21"/>
          <p:cNvSpPr>
            <a:spLocks noChangeArrowheads="1"/>
          </p:cNvSpPr>
          <p:nvPr/>
        </p:nvSpPr>
        <p:spPr bwMode="auto">
          <a:xfrm>
            <a:off x="5983009" y="2915225"/>
            <a:ext cx="430515" cy="417807"/>
          </a:xfrm>
          <a:prstGeom prst="ellipse">
            <a:avLst/>
          </a:prstGeom>
          <a:solidFill>
            <a:srgbClr val="FDC43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8" name="Oval 23"/>
          <p:cNvSpPr>
            <a:spLocks noChangeArrowheads="1"/>
          </p:cNvSpPr>
          <p:nvPr/>
        </p:nvSpPr>
        <p:spPr bwMode="auto">
          <a:xfrm>
            <a:off x="4739282" y="4079907"/>
            <a:ext cx="431978" cy="419228"/>
          </a:xfrm>
          <a:prstGeom prst="ellipse">
            <a:avLst/>
          </a:prstGeom>
          <a:solidFill>
            <a:srgbClr val="92D05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0" name="Oval 25"/>
          <p:cNvSpPr>
            <a:spLocks noChangeArrowheads="1"/>
          </p:cNvSpPr>
          <p:nvPr/>
        </p:nvSpPr>
        <p:spPr bwMode="auto">
          <a:xfrm>
            <a:off x="5155927" y="3226887"/>
            <a:ext cx="431978" cy="419228"/>
          </a:xfrm>
          <a:prstGeom prst="ellipse">
            <a:avLst/>
          </a:prstGeom>
          <a:solidFill>
            <a:srgbClr val="FDC43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2" name="Oval 27"/>
          <p:cNvSpPr>
            <a:spLocks noChangeArrowheads="1"/>
          </p:cNvSpPr>
          <p:nvPr/>
        </p:nvSpPr>
        <p:spPr bwMode="auto">
          <a:xfrm>
            <a:off x="7776686" y="438653"/>
            <a:ext cx="431978" cy="419228"/>
          </a:xfrm>
          <a:prstGeom prst="ellipse">
            <a:avLst/>
          </a:prstGeom>
          <a:solidFill>
            <a:srgbClr val="FFC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3" name="Oval 28"/>
          <p:cNvSpPr>
            <a:spLocks noChangeArrowheads="1"/>
          </p:cNvSpPr>
          <p:nvPr/>
        </p:nvSpPr>
        <p:spPr bwMode="auto">
          <a:xfrm rot="19109685">
            <a:off x="4847437" y="3591507"/>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6" name="Oval 31"/>
          <p:cNvSpPr>
            <a:spLocks noChangeArrowheads="1"/>
          </p:cNvSpPr>
          <p:nvPr/>
        </p:nvSpPr>
        <p:spPr bwMode="auto">
          <a:xfrm>
            <a:off x="6106005" y="4097346"/>
            <a:ext cx="431979" cy="419228"/>
          </a:xfrm>
          <a:prstGeom prst="ellipse">
            <a:avLst/>
          </a:prstGeom>
          <a:solidFill>
            <a:srgbClr val="FDC43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7" name="Oval 32"/>
          <p:cNvSpPr>
            <a:spLocks noChangeArrowheads="1"/>
          </p:cNvSpPr>
          <p:nvPr/>
        </p:nvSpPr>
        <p:spPr bwMode="auto">
          <a:xfrm>
            <a:off x="5327395" y="5184026"/>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8" name="Oval 33"/>
          <p:cNvSpPr>
            <a:spLocks noChangeArrowheads="1"/>
          </p:cNvSpPr>
          <p:nvPr/>
        </p:nvSpPr>
        <p:spPr bwMode="auto">
          <a:xfrm>
            <a:off x="5013553" y="4441945"/>
            <a:ext cx="431978" cy="419228"/>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9" name="Oval 34"/>
          <p:cNvSpPr>
            <a:spLocks noChangeArrowheads="1"/>
          </p:cNvSpPr>
          <p:nvPr/>
        </p:nvSpPr>
        <p:spPr bwMode="auto">
          <a:xfrm>
            <a:off x="3066134" y="5241528"/>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1" name="Oval 36"/>
          <p:cNvSpPr>
            <a:spLocks noChangeArrowheads="1"/>
          </p:cNvSpPr>
          <p:nvPr/>
        </p:nvSpPr>
        <p:spPr bwMode="auto">
          <a:xfrm rot="21387123">
            <a:off x="3550754" y="5257225"/>
            <a:ext cx="431979" cy="448646"/>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2" name="Oval 37"/>
          <p:cNvSpPr>
            <a:spLocks noChangeArrowheads="1"/>
          </p:cNvSpPr>
          <p:nvPr/>
        </p:nvSpPr>
        <p:spPr bwMode="auto">
          <a:xfrm>
            <a:off x="4412094" y="4683773"/>
            <a:ext cx="430515" cy="41780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3" name="Oval 38"/>
          <p:cNvSpPr>
            <a:spLocks noChangeArrowheads="1"/>
          </p:cNvSpPr>
          <p:nvPr/>
        </p:nvSpPr>
        <p:spPr bwMode="auto">
          <a:xfrm>
            <a:off x="4548528" y="5140967"/>
            <a:ext cx="430515" cy="41780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4" name="Oval 39"/>
          <p:cNvSpPr>
            <a:spLocks noChangeArrowheads="1"/>
          </p:cNvSpPr>
          <p:nvPr/>
        </p:nvSpPr>
        <p:spPr bwMode="auto">
          <a:xfrm>
            <a:off x="3196381" y="6250002"/>
            <a:ext cx="431979" cy="419228"/>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5" name="Oval 40"/>
          <p:cNvSpPr>
            <a:spLocks noChangeArrowheads="1"/>
          </p:cNvSpPr>
          <p:nvPr/>
        </p:nvSpPr>
        <p:spPr bwMode="auto">
          <a:xfrm>
            <a:off x="3493351" y="4792436"/>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6" name="Oval 41"/>
          <p:cNvSpPr>
            <a:spLocks noChangeArrowheads="1"/>
          </p:cNvSpPr>
          <p:nvPr/>
        </p:nvSpPr>
        <p:spPr bwMode="auto">
          <a:xfrm>
            <a:off x="3996682" y="4990221"/>
            <a:ext cx="431979" cy="419228"/>
          </a:xfrm>
          <a:prstGeom prst="ellipse">
            <a:avLst/>
          </a:prstGeom>
          <a:solidFill>
            <a:srgbClr val="92D05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7" name="Oval 42"/>
          <p:cNvSpPr>
            <a:spLocks noChangeArrowheads="1"/>
          </p:cNvSpPr>
          <p:nvPr/>
        </p:nvSpPr>
        <p:spPr bwMode="auto">
          <a:xfrm>
            <a:off x="4915281" y="5465280"/>
            <a:ext cx="430515" cy="41780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8" name="Oval 43"/>
          <p:cNvSpPr>
            <a:spLocks noChangeArrowheads="1"/>
          </p:cNvSpPr>
          <p:nvPr/>
        </p:nvSpPr>
        <p:spPr bwMode="auto">
          <a:xfrm>
            <a:off x="3682768" y="6250002"/>
            <a:ext cx="431978" cy="419228"/>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49" name="Oval 44"/>
          <p:cNvSpPr>
            <a:spLocks noChangeArrowheads="1"/>
          </p:cNvSpPr>
          <p:nvPr/>
        </p:nvSpPr>
        <p:spPr bwMode="auto">
          <a:xfrm>
            <a:off x="3030877" y="5748672"/>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0" name="Oval 45"/>
          <p:cNvSpPr>
            <a:spLocks noChangeArrowheads="1"/>
          </p:cNvSpPr>
          <p:nvPr/>
        </p:nvSpPr>
        <p:spPr bwMode="auto">
          <a:xfrm>
            <a:off x="3529959" y="5748672"/>
            <a:ext cx="431978" cy="419228"/>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1" name="Oval 46"/>
          <p:cNvSpPr>
            <a:spLocks noChangeArrowheads="1"/>
          </p:cNvSpPr>
          <p:nvPr/>
        </p:nvSpPr>
        <p:spPr bwMode="auto">
          <a:xfrm>
            <a:off x="4708308" y="6253330"/>
            <a:ext cx="430515" cy="417807"/>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2" name="Oval 47"/>
          <p:cNvSpPr>
            <a:spLocks noChangeArrowheads="1"/>
          </p:cNvSpPr>
          <p:nvPr/>
        </p:nvSpPr>
        <p:spPr bwMode="auto">
          <a:xfrm>
            <a:off x="3993237" y="5831964"/>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3" name="Oval 48"/>
          <p:cNvSpPr>
            <a:spLocks noChangeArrowheads="1"/>
          </p:cNvSpPr>
          <p:nvPr/>
        </p:nvSpPr>
        <p:spPr bwMode="auto">
          <a:xfrm>
            <a:off x="4209213" y="6271575"/>
            <a:ext cx="431979" cy="419228"/>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4" name="Oval 49"/>
          <p:cNvSpPr>
            <a:spLocks noChangeArrowheads="1"/>
          </p:cNvSpPr>
          <p:nvPr/>
        </p:nvSpPr>
        <p:spPr bwMode="auto">
          <a:xfrm>
            <a:off x="4174104" y="5392353"/>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5" name="Oval 50"/>
          <p:cNvSpPr>
            <a:spLocks noChangeArrowheads="1"/>
          </p:cNvSpPr>
          <p:nvPr/>
        </p:nvSpPr>
        <p:spPr bwMode="auto">
          <a:xfrm>
            <a:off x="4916931" y="4653196"/>
            <a:ext cx="419175" cy="408955"/>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6" name="Oval 51"/>
          <p:cNvSpPr>
            <a:spLocks noChangeArrowheads="1"/>
          </p:cNvSpPr>
          <p:nvPr/>
        </p:nvSpPr>
        <p:spPr bwMode="auto">
          <a:xfrm>
            <a:off x="6308172" y="3678118"/>
            <a:ext cx="431979"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7" name="Oval 52"/>
          <p:cNvSpPr>
            <a:spLocks noChangeArrowheads="1"/>
          </p:cNvSpPr>
          <p:nvPr/>
        </p:nvSpPr>
        <p:spPr bwMode="auto">
          <a:xfrm>
            <a:off x="6283431" y="5319797"/>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58" name="Oval 53"/>
          <p:cNvSpPr>
            <a:spLocks noChangeArrowheads="1"/>
          </p:cNvSpPr>
          <p:nvPr/>
        </p:nvSpPr>
        <p:spPr bwMode="auto">
          <a:xfrm>
            <a:off x="5653653" y="4019305"/>
            <a:ext cx="430515" cy="417807"/>
          </a:xfrm>
          <a:prstGeom prst="ellipse">
            <a:avLst/>
          </a:prstGeom>
          <a:solidFill>
            <a:srgbClr val="92D05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0" name="Oval 55"/>
          <p:cNvSpPr>
            <a:spLocks noChangeArrowheads="1"/>
          </p:cNvSpPr>
          <p:nvPr/>
        </p:nvSpPr>
        <p:spPr bwMode="auto">
          <a:xfrm>
            <a:off x="5408394" y="4716066"/>
            <a:ext cx="431978" cy="419228"/>
          </a:xfrm>
          <a:prstGeom prst="ellipse">
            <a:avLst/>
          </a:prstGeom>
          <a:solidFill>
            <a:srgbClr val="92D05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1" name="Oval 56"/>
          <p:cNvSpPr>
            <a:spLocks noChangeArrowheads="1"/>
          </p:cNvSpPr>
          <p:nvPr/>
        </p:nvSpPr>
        <p:spPr bwMode="auto">
          <a:xfrm>
            <a:off x="5796101" y="5264592"/>
            <a:ext cx="431979"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2" name="Oval 57"/>
          <p:cNvSpPr>
            <a:spLocks noChangeArrowheads="1"/>
          </p:cNvSpPr>
          <p:nvPr/>
        </p:nvSpPr>
        <p:spPr bwMode="auto">
          <a:xfrm>
            <a:off x="5976184" y="4850974"/>
            <a:ext cx="431979" cy="419228"/>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3" name="Oval 58"/>
          <p:cNvSpPr>
            <a:spLocks noChangeArrowheads="1"/>
          </p:cNvSpPr>
          <p:nvPr/>
        </p:nvSpPr>
        <p:spPr bwMode="auto">
          <a:xfrm>
            <a:off x="5932705" y="5708094"/>
            <a:ext cx="430515" cy="417807"/>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6" name="Oval 61"/>
          <p:cNvSpPr>
            <a:spLocks noChangeArrowheads="1"/>
          </p:cNvSpPr>
          <p:nvPr/>
        </p:nvSpPr>
        <p:spPr bwMode="auto">
          <a:xfrm>
            <a:off x="5453108" y="5674184"/>
            <a:ext cx="431979" cy="419228"/>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7" name="Oval 62"/>
          <p:cNvSpPr>
            <a:spLocks noChangeArrowheads="1"/>
          </p:cNvSpPr>
          <p:nvPr/>
        </p:nvSpPr>
        <p:spPr bwMode="auto">
          <a:xfrm>
            <a:off x="5965705" y="6236288"/>
            <a:ext cx="430515" cy="417807"/>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8" name="Oval 63"/>
          <p:cNvSpPr>
            <a:spLocks noChangeArrowheads="1"/>
          </p:cNvSpPr>
          <p:nvPr/>
        </p:nvSpPr>
        <p:spPr bwMode="auto">
          <a:xfrm>
            <a:off x="3871896" y="4506452"/>
            <a:ext cx="431979"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9" name="Oval 64"/>
          <p:cNvSpPr>
            <a:spLocks noChangeArrowheads="1"/>
          </p:cNvSpPr>
          <p:nvPr/>
        </p:nvSpPr>
        <p:spPr bwMode="auto">
          <a:xfrm>
            <a:off x="5479914" y="6199174"/>
            <a:ext cx="431978" cy="419228"/>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0" name="Oval 65"/>
          <p:cNvSpPr>
            <a:spLocks noChangeArrowheads="1"/>
          </p:cNvSpPr>
          <p:nvPr/>
        </p:nvSpPr>
        <p:spPr bwMode="auto">
          <a:xfrm rot="-818947">
            <a:off x="5061205" y="5923567"/>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1" name="Freeform 66"/>
          <p:cNvSpPr>
            <a:spLocks/>
          </p:cNvSpPr>
          <p:nvPr/>
        </p:nvSpPr>
        <p:spPr bwMode="auto">
          <a:xfrm>
            <a:off x="2555776" y="3429000"/>
            <a:ext cx="4608512" cy="3295164"/>
          </a:xfrm>
          <a:custGeom>
            <a:avLst/>
            <a:gdLst>
              <a:gd name="T0" fmla="*/ 0 w 978"/>
              <a:gd name="T1" fmla="*/ 0 h 923"/>
              <a:gd name="T2" fmla="*/ 2147483647 w 978"/>
              <a:gd name="T3" fmla="*/ 2147483647 h 923"/>
              <a:gd name="T4" fmla="*/ 2147483647 w 978"/>
              <a:gd name="T5" fmla="*/ 2147483647 h 923"/>
              <a:gd name="T6" fmla="*/ 2147483647 w 978"/>
              <a:gd name="T7" fmla="*/ 2147483647 h 923"/>
              <a:gd name="T8" fmla="*/ 2147483647 w 978"/>
              <a:gd name="T9" fmla="*/ 2147483647 h 923"/>
              <a:gd name="T10" fmla="*/ 2147483647 w 978"/>
              <a:gd name="T11" fmla="*/ 2147483647 h 923"/>
              <a:gd name="T12" fmla="*/ 2147483647 w 978"/>
              <a:gd name="T13" fmla="*/ 2147483647 h 923"/>
              <a:gd name="T14" fmla="*/ 2147483647 w 978"/>
              <a:gd name="T15" fmla="*/ 2147483647 h 923"/>
              <a:gd name="T16" fmla="*/ 0 60000 65536"/>
              <a:gd name="T17" fmla="*/ 0 60000 65536"/>
              <a:gd name="T18" fmla="*/ 0 60000 65536"/>
              <a:gd name="T19" fmla="*/ 0 60000 65536"/>
              <a:gd name="T20" fmla="*/ 0 60000 65536"/>
              <a:gd name="T21" fmla="*/ 0 60000 65536"/>
              <a:gd name="T22" fmla="*/ 0 60000 65536"/>
              <a:gd name="T23" fmla="*/ 0 60000 65536"/>
              <a:gd name="T24" fmla="*/ 0 w 978"/>
              <a:gd name="T25" fmla="*/ 0 h 923"/>
              <a:gd name="T26" fmla="*/ 978 w 978"/>
              <a:gd name="T27" fmla="*/ 923 h 9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8" h="923">
                <a:moveTo>
                  <a:pt x="0" y="0"/>
                </a:moveTo>
                <a:lnTo>
                  <a:pt x="82" y="100"/>
                </a:lnTo>
                <a:lnTo>
                  <a:pt x="82" y="868"/>
                </a:lnTo>
                <a:lnTo>
                  <a:pt x="128" y="923"/>
                </a:lnTo>
                <a:lnTo>
                  <a:pt x="859" y="923"/>
                </a:lnTo>
                <a:lnTo>
                  <a:pt x="905" y="877"/>
                </a:lnTo>
                <a:lnTo>
                  <a:pt x="905" y="91"/>
                </a:lnTo>
                <a:lnTo>
                  <a:pt x="978" y="9"/>
                </a:lnTo>
              </a:path>
            </a:pathLst>
          </a:custGeom>
          <a:noFill/>
          <a:ln w="50800">
            <a:solidFill>
              <a:schemeClr val="accent5">
                <a:lumMod val="75000"/>
              </a:schemeClr>
            </a:solidFill>
            <a:round/>
            <a:headEnd/>
            <a:tailEnd/>
          </a:ln>
          <a:effectLst/>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72" name="Rechthoek 71"/>
          <p:cNvSpPr>
            <a:spLocks noChangeArrowheads="1"/>
          </p:cNvSpPr>
          <p:nvPr/>
        </p:nvSpPr>
        <p:spPr bwMode="auto">
          <a:xfrm>
            <a:off x="6375324" y="6570600"/>
            <a:ext cx="383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b="1">
                <a:solidFill>
                  <a:srgbClr val="A3A3E0"/>
                </a:solidFill>
              </a:rPr>
              <a:t>…</a:t>
            </a:r>
            <a:endParaRPr lang="nl-NL" altLang="nl-NL"/>
          </a:p>
        </p:txBody>
      </p:sp>
      <p:sp>
        <p:nvSpPr>
          <p:cNvPr id="73" name="Rechthoek 72"/>
          <p:cNvSpPr>
            <a:spLocks noChangeArrowheads="1"/>
          </p:cNvSpPr>
          <p:nvPr/>
        </p:nvSpPr>
        <p:spPr bwMode="auto">
          <a:xfrm>
            <a:off x="6375201" y="6549963"/>
            <a:ext cx="382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a:solidFill>
                  <a:srgbClr val="A3A3E0"/>
                </a:solidFill>
              </a:rPr>
              <a:t>►</a:t>
            </a:r>
            <a:endParaRPr lang="nl-NL" altLang="nl-NL"/>
          </a:p>
        </p:txBody>
      </p:sp>
      <p:grpSp>
        <p:nvGrpSpPr>
          <p:cNvPr id="2" name="Groeperen 1"/>
          <p:cNvGrpSpPr/>
          <p:nvPr/>
        </p:nvGrpSpPr>
        <p:grpSpPr>
          <a:xfrm>
            <a:off x="346763" y="5313031"/>
            <a:ext cx="984877" cy="1281995"/>
            <a:chOff x="183501" y="5229200"/>
            <a:chExt cx="984877" cy="1281995"/>
          </a:xfrm>
        </p:grpSpPr>
        <p:sp>
          <p:nvSpPr>
            <p:cNvPr id="74" name="Rechthoek 73"/>
            <p:cNvSpPr/>
            <p:nvPr/>
          </p:nvSpPr>
          <p:spPr>
            <a:xfrm>
              <a:off x="183501" y="5258983"/>
              <a:ext cx="920939" cy="1252212"/>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Tekstvak 74"/>
            <p:cNvSpPr txBox="1"/>
            <p:nvPr/>
          </p:nvSpPr>
          <p:spPr>
            <a:xfrm>
              <a:off x="253547" y="6143954"/>
              <a:ext cx="809885" cy="276999"/>
            </a:xfrm>
            <a:prstGeom prst="rect">
              <a:avLst/>
            </a:prstGeom>
            <a:noFill/>
          </p:spPr>
          <p:txBody>
            <a:bodyPr wrap="square" rtlCol="0">
              <a:spAutoFit/>
            </a:bodyPr>
            <a:lstStyle/>
            <a:p>
              <a:r>
                <a:rPr lang="nl-NL" sz="1200" dirty="0">
                  <a:solidFill>
                    <a:schemeClr val="bg1"/>
                  </a:solidFill>
                </a:rPr>
                <a:t>Opdracht</a:t>
              </a:r>
            </a:p>
          </p:txBody>
        </p:sp>
        <p:pic>
          <p:nvPicPr>
            <p:cNvPr id="76" name="Afbeelding 7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5229200"/>
              <a:ext cx="984876" cy="965712"/>
            </a:xfrm>
            <a:prstGeom prst="rect">
              <a:avLst/>
            </a:prstGeom>
          </p:spPr>
        </p:pic>
      </p:grpSp>
      <p:sp>
        <p:nvSpPr>
          <p:cNvPr id="77" name="Oval 38"/>
          <p:cNvSpPr>
            <a:spLocks noChangeArrowheads="1"/>
          </p:cNvSpPr>
          <p:nvPr/>
        </p:nvSpPr>
        <p:spPr bwMode="auto">
          <a:xfrm>
            <a:off x="4499992" y="5747497"/>
            <a:ext cx="430515" cy="417807"/>
          </a:xfrm>
          <a:prstGeom prst="ellipse">
            <a:avLst/>
          </a:prstGeom>
          <a:solidFill>
            <a:srgbClr val="C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8" name="Oval 38"/>
          <p:cNvSpPr>
            <a:spLocks noChangeArrowheads="1"/>
          </p:cNvSpPr>
          <p:nvPr/>
        </p:nvSpPr>
        <p:spPr bwMode="auto">
          <a:xfrm>
            <a:off x="5171260" y="3931496"/>
            <a:ext cx="416645" cy="445011"/>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79" name="Oval 16"/>
          <p:cNvSpPr>
            <a:spLocks noChangeArrowheads="1"/>
          </p:cNvSpPr>
          <p:nvPr/>
        </p:nvSpPr>
        <p:spPr bwMode="auto">
          <a:xfrm>
            <a:off x="3635896" y="4077072"/>
            <a:ext cx="431979" cy="419228"/>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0" name="Oval 33"/>
          <p:cNvSpPr>
            <a:spLocks noChangeArrowheads="1"/>
          </p:cNvSpPr>
          <p:nvPr/>
        </p:nvSpPr>
        <p:spPr bwMode="auto">
          <a:xfrm rot="21395343">
            <a:off x="4948295" y="4891966"/>
            <a:ext cx="431978" cy="419228"/>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1" name="Oval 57"/>
          <p:cNvSpPr>
            <a:spLocks noChangeArrowheads="1"/>
          </p:cNvSpPr>
          <p:nvPr/>
        </p:nvSpPr>
        <p:spPr bwMode="auto">
          <a:xfrm>
            <a:off x="6191850" y="4725144"/>
            <a:ext cx="352125" cy="351993"/>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2" name="Oval 16"/>
          <p:cNvSpPr>
            <a:spLocks noChangeArrowheads="1"/>
          </p:cNvSpPr>
          <p:nvPr/>
        </p:nvSpPr>
        <p:spPr bwMode="auto">
          <a:xfrm>
            <a:off x="3779912" y="3933056"/>
            <a:ext cx="431979" cy="419228"/>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3" name="Oval 57"/>
          <p:cNvSpPr>
            <a:spLocks noChangeArrowheads="1"/>
          </p:cNvSpPr>
          <p:nvPr/>
        </p:nvSpPr>
        <p:spPr bwMode="auto">
          <a:xfrm>
            <a:off x="6278986" y="4500114"/>
            <a:ext cx="431979" cy="419228"/>
          </a:xfrm>
          <a:prstGeom prst="ellipse">
            <a:avLst/>
          </a:prstGeom>
          <a:solidFill>
            <a:srgbClr val="00B0F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4" name="Rechthoek 83"/>
          <p:cNvSpPr/>
          <p:nvPr/>
        </p:nvSpPr>
        <p:spPr>
          <a:xfrm>
            <a:off x="1483794" y="925163"/>
            <a:ext cx="6500589" cy="646331"/>
          </a:xfrm>
          <a:prstGeom prst="rect">
            <a:avLst/>
          </a:prstGeom>
          <a:solidFill>
            <a:srgbClr val="FED23F"/>
          </a:solidFill>
        </p:spPr>
        <p:txBody>
          <a:bodyPr wrap="square">
            <a:spAutoFit/>
          </a:bodyPr>
          <a:lstStyle/>
          <a:p>
            <a:pPr marL="342900" indent="-342900">
              <a:buFont typeface="+mj-lt"/>
              <a:buAutoNum type="arabicPeriod"/>
            </a:pPr>
            <a:r>
              <a:rPr lang="nl-NL" dirty="0"/>
              <a:t>Je leert waarom het mogelijk is verschillende stoffen uit een mengsel van elkaar te scheiden.</a:t>
            </a:r>
          </a:p>
        </p:txBody>
      </p:sp>
      <p:sp>
        <p:nvSpPr>
          <p:cNvPr id="85" name="Oval 32"/>
          <p:cNvSpPr>
            <a:spLocks noChangeArrowheads="1"/>
          </p:cNvSpPr>
          <p:nvPr/>
        </p:nvSpPr>
        <p:spPr bwMode="auto">
          <a:xfrm>
            <a:off x="5777817" y="4437356"/>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6" name="Oval 52"/>
          <p:cNvSpPr>
            <a:spLocks noChangeArrowheads="1"/>
          </p:cNvSpPr>
          <p:nvPr/>
        </p:nvSpPr>
        <p:spPr bwMode="auto">
          <a:xfrm>
            <a:off x="6372270" y="5920978"/>
            <a:ext cx="431978"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87" name="Oval 51"/>
          <p:cNvSpPr>
            <a:spLocks noChangeArrowheads="1"/>
          </p:cNvSpPr>
          <p:nvPr/>
        </p:nvSpPr>
        <p:spPr bwMode="auto">
          <a:xfrm>
            <a:off x="5436165" y="3585836"/>
            <a:ext cx="431979" cy="41922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 name="Tijdelijke aanduiding voor dianummer 2"/>
          <p:cNvSpPr>
            <a:spLocks noGrp="1"/>
          </p:cNvSpPr>
          <p:nvPr>
            <p:ph type="sldNum" sz="quarter" idx="12"/>
          </p:nvPr>
        </p:nvSpPr>
        <p:spPr/>
        <p:txBody>
          <a:bodyPr/>
          <a:lstStyle/>
          <a:p>
            <a:fld id="{C743A66C-05BB-4A7A-BA60-CBCF9EE1333E}" type="slidenum">
              <a:rPr lang="nl-NL" altLang="nl-NL" smtClean="0"/>
              <a:pPr/>
              <a:t>7</a:t>
            </a:fld>
            <a:endParaRPr lang="nl-NL" altLang="nl-NL"/>
          </a:p>
        </p:txBody>
      </p:sp>
    </p:spTree>
    <p:extLst>
      <p:ext uri="{BB962C8B-B14F-4D97-AF65-F5344CB8AC3E}">
        <p14:creationId xmlns:p14="http://schemas.microsoft.com/office/powerpoint/2010/main" val="1777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2.22222E-6 4.44444E-6 L 0.02482 -0.06528 C 0.03107 -0.08125 0.03403 -0.08889 0.03559 -0.0963 C 0.03732 -0.10394 0.03611 -0.10695 0.03507 -0.10996 " pathEditMode="relative" rAng="0" ptsTypes="AAAA">
                                      <p:cBhvr>
                                        <p:cTn id="6" dur="2000" fill="hold"/>
                                        <p:tgtEl>
                                          <p:spTgt spid="26"/>
                                        </p:tgtEl>
                                        <p:attrNameLst>
                                          <p:attrName>ppt_x</p:attrName>
                                          <p:attrName>ppt_y</p:attrName>
                                        </p:attrNameLst>
                                      </p:cBhvr>
                                      <p:rCtr x="1823" y="-5509"/>
                                    </p:animMotion>
                                  </p:childTnLst>
                                </p:cTn>
                              </p:par>
                              <p:par>
                                <p:cTn id="7" presetID="0" presetClass="path" presetSubtype="0" accel="50000" decel="50000" fill="hold" grpId="0" nodeType="withEffect">
                                  <p:stCondLst>
                                    <p:cond delay="500"/>
                                  </p:stCondLst>
                                  <p:childTnLst>
                                    <p:animMotion origin="layout" path="M 0.00261 -0.00926 L 0.03976 -0.11204 " pathEditMode="relative" rAng="0" ptsTypes="AA">
                                      <p:cBhvr>
                                        <p:cTn id="8" dur="2000" fill="hold"/>
                                        <p:tgtEl>
                                          <p:spTgt spid="24"/>
                                        </p:tgtEl>
                                        <p:attrNameLst>
                                          <p:attrName>ppt_x</p:attrName>
                                          <p:attrName>ppt_y</p:attrName>
                                        </p:attrNameLst>
                                      </p:cBhvr>
                                      <p:rCtr x="1858" y="-5139"/>
                                    </p:animMotion>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84"/>
                                        </p:tgtEl>
                                      </p:cBhvr>
                                    </p:animEffect>
                                    <p:set>
                                      <p:cBhvr>
                                        <p:cTn id="13" dur="1" fill="hold">
                                          <p:stCondLst>
                                            <p:cond delay="499"/>
                                          </p:stCondLst>
                                        </p:cTn>
                                        <p:tgtEl>
                                          <p:spTgt spid="84"/>
                                        </p:tgtEl>
                                        <p:attrNameLst>
                                          <p:attrName>style.visibility</p:attrName>
                                        </p:attrNameLst>
                                      </p:cBhvr>
                                      <p:to>
                                        <p:strVal val="hidden"/>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6" grpId="0" animBg="1"/>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743A66C-05BB-4A7A-BA60-CBCF9EE1333E}" type="slidenum">
              <a:rPr lang="nl-NL" altLang="nl-NL" smtClean="0"/>
              <a:pPr/>
              <a:t>8</a:t>
            </a:fld>
            <a:endParaRPr lang="nl-NL" altLang="nl-NL"/>
          </a:p>
        </p:txBody>
      </p:sp>
      <p:grpSp>
        <p:nvGrpSpPr>
          <p:cNvPr id="3" name="Groeperen 2"/>
          <p:cNvGrpSpPr/>
          <p:nvPr/>
        </p:nvGrpSpPr>
        <p:grpSpPr>
          <a:xfrm>
            <a:off x="323528" y="5511085"/>
            <a:ext cx="873482" cy="1152128"/>
            <a:chOff x="323528" y="5511085"/>
            <a:chExt cx="873482" cy="1152128"/>
          </a:xfrm>
        </p:grpSpPr>
        <p:sp>
          <p:nvSpPr>
            <p:cNvPr id="7" name="Rechthoek 6"/>
            <p:cNvSpPr/>
            <p:nvPr/>
          </p:nvSpPr>
          <p:spPr>
            <a:xfrm>
              <a:off x="323528" y="5511085"/>
              <a:ext cx="869720" cy="1152128"/>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385651" y="6228020"/>
              <a:ext cx="811359" cy="369332"/>
            </a:xfrm>
            <a:prstGeom prst="rect">
              <a:avLst/>
            </a:prstGeom>
            <a:noFill/>
          </p:spPr>
          <p:txBody>
            <a:bodyPr wrap="square" rtlCol="0">
              <a:spAutoFit/>
            </a:bodyPr>
            <a:lstStyle/>
            <a:p>
              <a:r>
                <a:rPr lang="nl-NL" dirty="0">
                  <a:solidFill>
                    <a:schemeClr val="bg1"/>
                  </a:solidFill>
                </a:rPr>
                <a:t>Audio</a:t>
              </a: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51" y="5511085"/>
              <a:ext cx="807597" cy="820877"/>
            </a:xfrm>
            <a:prstGeom prst="rect">
              <a:avLst/>
            </a:prstGeom>
          </p:spPr>
        </p:pic>
      </p:grpSp>
      <p:pic>
        <p:nvPicPr>
          <p:cNvPr id="5" name="PP 3.1 stofeigenschappen-1080p.mp4" descr="PP 3.1 stofeigenschappen-1080p.mp4">
            <a:hlinkClick r:id="" action="ppaction://media"/>
            <a:extLst>
              <a:ext uri="{FF2B5EF4-FFF2-40B4-BE49-F238E27FC236}">
                <a16:creationId xmlns:a16="http://schemas.microsoft.com/office/drawing/2014/main" id="{B2D44BC2-869E-3F48-884E-3822EA6D4D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01724"/>
            <a:ext cx="9144000" cy="5143500"/>
          </a:xfrm>
          <a:prstGeom prst="rect">
            <a:avLst/>
          </a:prstGeom>
        </p:spPr>
      </p:pic>
    </p:spTree>
    <p:extLst>
      <p:ext uri="{BB962C8B-B14F-4D97-AF65-F5344CB8AC3E}">
        <p14:creationId xmlns:p14="http://schemas.microsoft.com/office/powerpoint/2010/main" val="144361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Standaardontwerp">
  <a:themeElements>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45270</TotalTime>
  <Words>1038</Words>
  <Application>Microsoft Macintosh PowerPoint</Application>
  <PresentationFormat>Diavoorstelling (4:3)</PresentationFormat>
  <Paragraphs>146</Paragraphs>
  <Slides>18</Slides>
  <Notes>5</Notes>
  <HiddenSlides>0</HiddenSlides>
  <MMClips>7</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18</vt:i4>
      </vt:variant>
    </vt:vector>
  </HeadingPairs>
  <TitlesOfParts>
    <vt:vector size="21" baseType="lpstr">
      <vt:lpstr>Arial</vt:lpstr>
      <vt:lpstr>Calibri</vt:lpstr>
      <vt:lpstr>1_Standaardontwerp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Controle toets</vt:lpstr>
      <vt:lpstr>Antwoorden controle toets</vt:lpstr>
      <vt:lpstr>Antwoorden controle toets</vt:lpstr>
    </vt:vector>
  </TitlesOfParts>
  <Manager/>
  <Company>Verhoeven-Nieuwstraten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 bezinken en filtreren</dc:title>
  <dc:subject/>
  <dc:creator>D.M. Verhoeven (eigendom - auteursrecht)</dc:creator>
  <cp:keywords/>
  <dc:description/>
  <cp:lastModifiedBy>Verhoeven, D.M.</cp:lastModifiedBy>
  <cp:revision>378</cp:revision>
  <cp:lastPrinted>2019-03-03T22:03:35Z</cp:lastPrinted>
  <dcterms:created xsi:type="dcterms:W3CDTF">2009-09-18T07:55:59Z</dcterms:created>
  <dcterms:modified xsi:type="dcterms:W3CDTF">2020-08-17T09:46:45Z</dcterms:modified>
  <cp:category/>
</cp:coreProperties>
</file>