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8"/>
  </p:notesMasterIdLst>
  <p:sldIdLst>
    <p:sldId id="293" r:id="rId2"/>
    <p:sldId id="330" r:id="rId3"/>
    <p:sldId id="292" r:id="rId4"/>
    <p:sldId id="294" r:id="rId5"/>
    <p:sldId id="306" r:id="rId6"/>
    <p:sldId id="327" r:id="rId7"/>
    <p:sldId id="304" r:id="rId8"/>
    <p:sldId id="296" r:id="rId9"/>
    <p:sldId id="305" r:id="rId10"/>
    <p:sldId id="300" r:id="rId11"/>
    <p:sldId id="302" r:id="rId12"/>
    <p:sldId id="297" r:id="rId13"/>
    <p:sldId id="301" r:id="rId14"/>
    <p:sldId id="323" r:id="rId15"/>
    <p:sldId id="325" r:id="rId16"/>
    <p:sldId id="326" r:id="rId17"/>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gebruik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C432"/>
    <a:srgbClr val="4FD0FF"/>
    <a:srgbClr val="FED23F"/>
    <a:srgbClr val="FFE4B1"/>
    <a:srgbClr val="FB757F"/>
    <a:srgbClr val="2C5D7E"/>
    <a:srgbClr val="20A6A8"/>
    <a:srgbClr val="28CFCC"/>
    <a:srgbClr val="EF578E"/>
    <a:srgbClr val="6C7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7"/>
    <p:restoredTop sz="94203"/>
  </p:normalViewPr>
  <p:slideViewPr>
    <p:cSldViewPr>
      <p:cViewPr varScale="1">
        <p:scale>
          <a:sx n="116" d="100"/>
          <a:sy n="116" d="100"/>
        </p:scale>
        <p:origin x="123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7461B-9298-4371-BEE1-483FB49B28E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95FBCB-C949-4F89-A776-A92A6B52F8E2}">
      <dgm:prSet custT="1"/>
      <dgm:spPr/>
      <dgm:t>
        <a:bodyPr/>
        <a:lstStyle/>
        <a:p>
          <a:pPr>
            <a:lnSpc>
              <a:spcPct val="100000"/>
            </a:lnSpc>
          </a:pPr>
          <a:r>
            <a:rPr lang="nl-NL" sz="1800" dirty="0">
              <a:solidFill>
                <a:srgbClr val="002060"/>
              </a:solidFill>
            </a:rPr>
            <a:t>Bestudeer je theorieboek goed</a:t>
          </a:r>
          <a:endParaRPr lang="en-US" sz="1800" dirty="0">
            <a:solidFill>
              <a:srgbClr val="002060"/>
            </a:solidFill>
          </a:endParaRPr>
        </a:p>
      </dgm:t>
    </dgm:pt>
    <dgm:pt modelId="{8E785944-F8AB-4D9B-AEBE-BB7CB3AB66B5}" type="parTrans" cxnId="{03691FB2-3D20-4A5F-8C3B-3F85D318F931}">
      <dgm:prSet/>
      <dgm:spPr/>
      <dgm:t>
        <a:bodyPr/>
        <a:lstStyle/>
        <a:p>
          <a:endParaRPr lang="en-US" sz="1800">
            <a:solidFill>
              <a:srgbClr val="002060"/>
            </a:solidFill>
          </a:endParaRPr>
        </a:p>
      </dgm:t>
    </dgm:pt>
    <dgm:pt modelId="{B697CE38-E850-47BC-85DE-99B28C8741F5}" type="sibTrans" cxnId="{03691FB2-3D20-4A5F-8C3B-3F85D318F931}">
      <dgm:prSet/>
      <dgm:spPr/>
      <dgm:t>
        <a:bodyPr/>
        <a:lstStyle/>
        <a:p>
          <a:endParaRPr lang="en-US" sz="1800">
            <a:solidFill>
              <a:srgbClr val="002060"/>
            </a:solidFill>
          </a:endParaRPr>
        </a:p>
      </dgm:t>
    </dgm:pt>
    <dgm:pt modelId="{27E75148-6D63-4B7E-ACD1-CBF77C16FC05}">
      <dgm:prSet custT="1"/>
      <dgm:spPr/>
      <dgm:t>
        <a:bodyPr/>
        <a:lstStyle/>
        <a:p>
          <a:pPr>
            <a:lnSpc>
              <a:spcPct val="100000"/>
            </a:lnSpc>
          </a:pPr>
          <a:r>
            <a:rPr lang="nl-NL" sz="1800">
              <a:solidFill>
                <a:srgbClr val="002060"/>
              </a:solidFill>
            </a:rPr>
            <a:t>Maak de opdrachten op het leerdoelenblad</a:t>
          </a:r>
          <a:endParaRPr lang="en-US" sz="1800">
            <a:solidFill>
              <a:srgbClr val="002060"/>
            </a:solidFill>
          </a:endParaRPr>
        </a:p>
      </dgm:t>
    </dgm:pt>
    <dgm:pt modelId="{75DEDCC5-40AC-480C-A1F9-F8DA1493A999}" type="parTrans" cxnId="{F1B0CAD1-BBC2-487B-8D44-DEC7A2237E65}">
      <dgm:prSet/>
      <dgm:spPr/>
      <dgm:t>
        <a:bodyPr/>
        <a:lstStyle/>
        <a:p>
          <a:endParaRPr lang="en-US" sz="1800">
            <a:solidFill>
              <a:srgbClr val="002060"/>
            </a:solidFill>
          </a:endParaRPr>
        </a:p>
      </dgm:t>
    </dgm:pt>
    <dgm:pt modelId="{CD991FD7-7095-44A7-8A64-8CB5449AE952}" type="sibTrans" cxnId="{F1B0CAD1-BBC2-487B-8D44-DEC7A2237E65}">
      <dgm:prSet/>
      <dgm:spPr/>
      <dgm:t>
        <a:bodyPr/>
        <a:lstStyle/>
        <a:p>
          <a:endParaRPr lang="en-US" sz="1800">
            <a:solidFill>
              <a:srgbClr val="002060"/>
            </a:solidFill>
          </a:endParaRPr>
        </a:p>
      </dgm:t>
    </dgm:pt>
    <dgm:pt modelId="{C6DE5AE4-D50E-4B3C-B943-6C914356A852}">
      <dgm:prSet custT="1"/>
      <dgm:spPr/>
      <dgm:t>
        <a:bodyPr/>
        <a:lstStyle/>
        <a:p>
          <a:pPr>
            <a:lnSpc>
              <a:spcPct val="100000"/>
            </a:lnSpc>
          </a:pPr>
          <a:r>
            <a:rPr lang="nl-NL" sz="1800">
              <a:solidFill>
                <a:srgbClr val="002060"/>
              </a:solidFill>
            </a:rPr>
            <a:t>Bekijk de filmpjes</a:t>
          </a:r>
          <a:endParaRPr lang="en-US" sz="1800">
            <a:solidFill>
              <a:srgbClr val="002060"/>
            </a:solidFill>
          </a:endParaRPr>
        </a:p>
      </dgm:t>
    </dgm:pt>
    <dgm:pt modelId="{68951BFC-5557-4C97-BF91-EDEFD59E7199}" type="parTrans" cxnId="{8C575E10-23D1-4C9C-A2B1-5098DF878744}">
      <dgm:prSet/>
      <dgm:spPr/>
      <dgm:t>
        <a:bodyPr/>
        <a:lstStyle/>
        <a:p>
          <a:endParaRPr lang="en-US" sz="1800">
            <a:solidFill>
              <a:srgbClr val="002060"/>
            </a:solidFill>
          </a:endParaRPr>
        </a:p>
      </dgm:t>
    </dgm:pt>
    <dgm:pt modelId="{DCB0223A-DA60-4555-92C0-1270B37561C2}" type="sibTrans" cxnId="{8C575E10-23D1-4C9C-A2B1-5098DF878744}">
      <dgm:prSet/>
      <dgm:spPr/>
      <dgm:t>
        <a:bodyPr/>
        <a:lstStyle/>
        <a:p>
          <a:endParaRPr lang="en-US" sz="1800">
            <a:solidFill>
              <a:srgbClr val="002060"/>
            </a:solidFill>
          </a:endParaRPr>
        </a:p>
      </dgm:t>
    </dgm:pt>
    <dgm:pt modelId="{FC5B8C82-7591-43F0-A1DF-387BDBA696E1}">
      <dgm:prSet custT="1"/>
      <dgm:spPr/>
      <dgm:t>
        <a:bodyPr/>
        <a:lstStyle/>
        <a:p>
          <a:pPr>
            <a:lnSpc>
              <a:spcPct val="100000"/>
            </a:lnSpc>
          </a:pPr>
          <a:r>
            <a:rPr lang="nl-NL" sz="1800" dirty="0">
              <a:solidFill>
                <a:srgbClr val="002060"/>
              </a:solidFill>
            </a:rPr>
            <a:t>Bekijk de presentatie en de leerdoelen goed</a:t>
          </a:r>
          <a:endParaRPr lang="en-US" sz="1800" dirty="0">
            <a:solidFill>
              <a:srgbClr val="002060"/>
            </a:solidFill>
          </a:endParaRPr>
        </a:p>
      </dgm:t>
    </dgm:pt>
    <dgm:pt modelId="{B29AEB5B-8113-4591-AB85-FC617A84500A}" type="sibTrans" cxnId="{D312A8D0-1818-4315-B25D-859BB2DC4F42}">
      <dgm:prSet/>
      <dgm:spPr/>
      <dgm:t>
        <a:bodyPr/>
        <a:lstStyle/>
        <a:p>
          <a:endParaRPr lang="en-US" sz="1800">
            <a:solidFill>
              <a:srgbClr val="002060"/>
            </a:solidFill>
          </a:endParaRPr>
        </a:p>
      </dgm:t>
    </dgm:pt>
    <dgm:pt modelId="{84ABB78B-C0BB-49A6-9366-225589250F54}" type="parTrans" cxnId="{D312A8D0-1818-4315-B25D-859BB2DC4F42}">
      <dgm:prSet/>
      <dgm:spPr/>
      <dgm:t>
        <a:bodyPr/>
        <a:lstStyle/>
        <a:p>
          <a:endParaRPr lang="en-US" sz="1800">
            <a:solidFill>
              <a:srgbClr val="002060"/>
            </a:solidFill>
          </a:endParaRPr>
        </a:p>
      </dgm:t>
    </dgm:pt>
    <dgm:pt modelId="{898F3B2B-093B-4EBE-B149-C2EFD6E53826}" type="pres">
      <dgm:prSet presAssocID="{4907461B-9298-4371-BEE1-483FB49B28EA}" presName="root" presStyleCnt="0">
        <dgm:presLayoutVars>
          <dgm:dir/>
          <dgm:resizeHandles val="exact"/>
        </dgm:presLayoutVars>
      </dgm:prSet>
      <dgm:spPr/>
    </dgm:pt>
    <dgm:pt modelId="{4F0F964C-EFA2-45DD-9F0E-1CCCE52E63BA}" type="pres">
      <dgm:prSet presAssocID="{5295FBCB-C949-4F89-A776-A92A6B52F8E2}" presName="compNode" presStyleCnt="0"/>
      <dgm:spPr/>
    </dgm:pt>
    <dgm:pt modelId="{2232F0C3-92F7-4B4D-A789-DE133A0693AF}" type="pres">
      <dgm:prSet presAssocID="{5295FBCB-C949-4F89-A776-A92A6B52F8E2}" presName="bgRect" presStyleLbl="bgShp" presStyleIdx="0" presStyleCnt="4" custLinFactNeighborX="-1882"/>
      <dgm:spPr>
        <a:solidFill>
          <a:srgbClr val="E41053"/>
        </a:solidFill>
      </dgm:spPr>
    </dgm:pt>
    <dgm:pt modelId="{1ABF5079-1812-4AF2-9B06-F02047CBE9D3}" type="pres">
      <dgm:prSet presAssocID="{5295FBCB-C949-4F89-A776-A92A6B52F8E2}" presName="iconRect" presStyleLbl="node1" presStyleIdx="0" presStyleCnt="4" custLinFactNeighborX="-7848" custLinFactNeighborY="-44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ek"/>
        </a:ext>
      </dgm:extLst>
    </dgm:pt>
    <dgm:pt modelId="{B172B113-BFBB-4CD9-AC92-9849565430D6}" type="pres">
      <dgm:prSet presAssocID="{5295FBCB-C949-4F89-A776-A92A6B52F8E2}" presName="spaceRect" presStyleCnt="0"/>
      <dgm:spPr/>
    </dgm:pt>
    <dgm:pt modelId="{F501FD6A-CAFF-4D0C-8718-9CAA23816A6E}" type="pres">
      <dgm:prSet presAssocID="{5295FBCB-C949-4F89-A776-A92A6B52F8E2}" presName="parTx" presStyleLbl="revTx" presStyleIdx="0" presStyleCnt="4">
        <dgm:presLayoutVars>
          <dgm:chMax val="0"/>
          <dgm:chPref val="0"/>
        </dgm:presLayoutVars>
      </dgm:prSet>
      <dgm:spPr/>
    </dgm:pt>
    <dgm:pt modelId="{8DE70DFA-7369-4D15-947E-774CA00B347A}" type="pres">
      <dgm:prSet presAssocID="{B697CE38-E850-47BC-85DE-99B28C8741F5}" presName="sibTrans" presStyleCnt="0"/>
      <dgm:spPr/>
    </dgm:pt>
    <dgm:pt modelId="{5674CC1C-F29E-4AB1-8C60-D9756BB9633E}" type="pres">
      <dgm:prSet presAssocID="{FC5B8C82-7591-43F0-A1DF-387BDBA696E1}" presName="compNode" presStyleCnt="0"/>
      <dgm:spPr/>
    </dgm:pt>
    <dgm:pt modelId="{B685192A-7396-48A9-8E91-E869C0DD8F16}" type="pres">
      <dgm:prSet presAssocID="{FC5B8C82-7591-43F0-A1DF-387BDBA696E1}" presName="bgRect" presStyleLbl="bgShp" presStyleIdx="1" presStyleCnt="4"/>
      <dgm:spPr>
        <a:solidFill>
          <a:srgbClr val="FED23F"/>
        </a:solidFill>
      </dgm:spPr>
    </dgm:pt>
    <dgm:pt modelId="{97B72672-73A3-4BE0-948F-6F94930D4A03}" type="pres">
      <dgm:prSet presAssocID="{FC5B8C82-7591-43F0-A1DF-387BDBA696E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os"/>
        </a:ext>
      </dgm:extLst>
    </dgm:pt>
    <dgm:pt modelId="{A3BD9B11-ACB0-46DF-BB3D-F063E53B5F0D}" type="pres">
      <dgm:prSet presAssocID="{FC5B8C82-7591-43F0-A1DF-387BDBA696E1}" presName="spaceRect" presStyleCnt="0"/>
      <dgm:spPr/>
    </dgm:pt>
    <dgm:pt modelId="{6324BC16-B4D3-4F75-BAA4-D0ABD3A94E90}" type="pres">
      <dgm:prSet presAssocID="{FC5B8C82-7591-43F0-A1DF-387BDBA696E1}" presName="parTx" presStyleLbl="revTx" presStyleIdx="1" presStyleCnt="4">
        <dgm:presLayoutVars>
          <dgm:chMax val="0"/>
          <dgm:chPref val="0"/>
        </dgm:presLayoutVars>
      </dgm:prSet>
      <dgm:spPr/>
    </dgm:pt>
    <dgm:pt modelId="{81AFB86C-1CCB-B74A-B152-8C7141E47921}" type="pres">
      <dgm:prSet presAssocID="{B29AEB5B-8113-4591-AB85-FC617A84500A}" presName="sibTrans" presStyleCnt="0"/>
      <dgm:spPr/>
    </dgm:pt>
    <dgm:pt modelId="{7CC2DC83-47DB-4DD0-8CBA-908B62C5D1F2}" type="pres">
      <dgm:prSet presAssocID="{27E75148-6D63-4B7E-ACD1-CBF77C16FC05}" presName="compNode" presStyleCnt="0"/>
      <dgm:spPr/>
    </dgm:pt>
    <dgm:pt modelId="{DA87D148-D268-44C9-8223-0FEEA349A5F8}" type="pres">
      <dgm:prSet presAssocID="{27E75148-6D63-4B7E-ACD1-CBF77C16FC05}" presName="bgRect" presStyleLbl="bgShp" presStyleIdx="2" presStyleCnt="4"/>
      <dgm:spPr>
        <a:solidFill>
          <a:srgbClr val="20A6A8"/>
        </a:solidFill>
      </dgm:spPr>
    </dgm:pt>
    <dgm:pt modelId="{0ACDDA90-2849-4834-B6B6-972CFA117604}" type="pres">
      <dgm:prSet presAssocID="{27E75148-6D63-4B7E-ACD1-CBF77C16FC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tlood"/>
        </a:ext>
      </dgm:extLst>
    </dgm:pt>
    <dgm:pt modelId="{CD362F69-FA17-47D4-ADCA-BF60FA7E06CD}" type="pres">
      <dgm:prSet presAssocID="{27E75148-6D63-4B7E-ACD1-CBF77C16FC05}" presName="spaceRect" presStyleCnt="0"/>
      <dgm:spPr/>
    </dgm:pt>
    <dgm:pt modelId="{5C96D124-B687-47B3-BF6E-C8C647C74E02}" type="pres">
      <dgm:prSet presAssocID="{27E75148-6D63-4B7E-ACD1-CBF77C16FC05}" presName="parTx" presStyleLbl="revTx" presStyleIdx="2" presStyleCnt="4">
        <dgm:presLayoutVars>
          <dgm:chMax val="0"/>
          <dgm:chPref val="0"/>
        </dgm:presLayoutVars>
      </dgm:prSet>
      <dgm:spPr/>
    </dgm:pt>
    <dgm:pt modelId="{454E9523-6A2A-4D36-AAD8-EDF1A0E84482}" type="pres">
      <dgm:prSet presAssocID="{CD991FD7-7095-44A7-8A64-8CB5449AE952}" presName="sibTrans" presStyleCnt="0"/>
      <dgm:spPr/>
    </dgm:pt>
    <dgm:pt modelId="{FD9C6596-4CAA-4FC8-9551-9C888A202953}" type="pres">
      <dgm:prSet presAssocID="{C6DE5AE4-D50E-4B3C-B943-6C914356A852}" presName="compNode" presStyleCnt="0"/>
      <dgm:spPr/>
    </dgm:pt>
    <dgm:pt modelId="{613CB982-45B9-49DB-A573-D4E315F2E25D}" type="pres">
      <dgm:prSet presAssocID="{C6DE5AE4-D50E-4B3C-B943-6C914356A852}" presName="bgRect" presStyleLbl="bgShp" presStyleIdx="3" presStyleCnt="4"/>
      <dgm:spPr>
        <a:solidFill>
          <a:srgbClr val="2AE0DE"/>
        </a:solidFill>
      </dgm:spPr>
    </dgm:pt>
    <dgm:pt modelId="{8F74B93D-6589-4B3C-B564-98DD3AC56CFA}" type="pres">
      <dgm:prSet presAssocID="{C6DE5AE4-D50E-4B3C-B943-6C914356A8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20CA220D-2B14-490D-8708-D3D7B259090C}" type="pres">
      <dgm:prSet presAssocID="{C6DE5AE4-D50E-4B3C-B943-6C914356A852}" presName="spaceRect" presStyleCnt="0"/>
      <dgm:spPr/>
    </dgm:pt>
    <dgm:pt modelId="{5CFF15EA-5FC4-4F9B-9A40-80CACB347642}" type="pres">
      <dgm:prSet presAssocID="{C6DE5AE4-D50E-4B3C-B943-6C914356A852}" presName="parTx" presStyleLbl="revTx" presStyleIdx="3" presStyleCnt="4">
        <dgm:presLayoutVars>
          <dgm:chMax val="0"/>
          <dgm:chPref val="0"/>
        </dgm:presLayoutVars>
      </dgm:prSet>
      <dgm:spPr/>
    </dgm:pt>
  </dgm:ptLst>
  <dgm:cxnLst>
    <dgm:cxn modelId="{8C575E10-23D1-4C9C-A2B1-5098DF878744}" srcId="{4907461B-9298-4371-BEE1-483FB49B28EA}" destId="{C6DE5AE4-D50E-4B3C-B943-6C914356A852}" srcOrd="3" destOrd="0" parTransId="{68951BFC-5557-4C97-BF91-EDEFD59E7199}" sibTransId="{DCB0223A-DA60-4555-92C0-1270B37561C2}"/>
    <dgm:cxn modelId="{7578E54D-8E79-AC46-9D21-50A9F6D36706}" type="presOf" srcId="{5295FBCB-C949-4F89-A776-A92A6B52F8E2}" destId="{F501FD6A-CAFF-4D0C-8718-9CAA23816A6E}" srcOrd="0" destOrd="0" presId="urn:microsoft.com/office/officeart/2018/2/layout/IconVerticalSolidList"/>
    <dgm:cxn modelId="{3FCF8868-0C4D-1541-B4CE-CF5B8785F8BE}" type="presOf" srcId="{FC5B8C82-7591-43F0-A1DF-387BDBA696E1}" destId="{6324BC16-B4D3-4F75-BAA4-D0ABD3A94E90}" srcOrd="0" destOrd="0" presId="urn:microsoft.com/office/officeart/2018/2/layout/IconVerticalSolidList"/>
    <dgm:cxn modelId="{EF2BEEAF-4137-4872-AB28-CCBB9B95DC49}" type="presOf" srcId="{4907461B-9298-4371-BEE1-483FB49B28EA}" destId="{898F3B2B-093B-4EBE-B149-C2EFD6E53826}" srcOrd="0" destOrd="0" presId="urn:microsoft.com/office/officeart/2018/2/layout/IconVerticalSolidList"/>
    <dgm:cxn modelId="{03691FB2-3D20-4A5F-8C3B-3F85D318F931}" srcId="{4907461B-9298-4371-BEE1-483FB49B28EA}" destId="{5295FBCB-C949-4F89-A776-A92A6B52F8E2}" srcOrd="0" destOrd="0" parTransId="{8E785944-F8AB-4D9B-AEBE-BB7CB3AB66B5}" sibTransId="{B697CE38-E850-47BC-85DE-99B28C8741F5}"/>
    <dgm:cxn modelId="{D312A8D0-1818-4315-B25D-859BB2DC4F42}" srcId="{4907461B-9298-4371-BEE1-483FB49B28EA}" destId="{FC5B8C82-7591-43F0-A1DF-387BDBA696E1}" srcOrd="1" destOrd="0" parTransId="{84ABB78B-C0BB-49A6-9366-225589250F54}" sibTransId="{B29AEB5B-8113-4591-AB85-FC617A84500A}"/>
    <dgm:cxn modelId="{F1B0CAD1-BBC2-487B-8D44-DEC7A2237E65}" srcId="{4907461B-9298-4371-BEE1-483FB49B28EA}" destId="{27E75148-6D63-4B7E-ACD1-CBF77C16FC05}" srcOrd="2" destOrd="0" parTransId="{75DEDCC5-40AC-480C-A1F9-F8DA1493A999}" sibTransId="{CD991FD7-7095-44A7-8A64-8CB5449AE952}"/>
    <dgm:cxn modelId="{6CD6A3E3-3BFA-6F40-A113-BD2203679958}" type="presOf" srcId="{C6DE5AE4-D50E-4B3C-B943-6C914356A852}" destId="{5CFF15EA-5FC4-4F9B-9A40-80CACB347642}" srcOrd="0" destOrd="0" presId="urn:microsoft.com/office/officeart/2018/2/layout/IconVerticalSolidList"/>
    <dgm:cxn modelId="{86B9C2F1-8978-924A-AD5E-4B7FD3960082}" type="presOf" srcId="{27E75148-6D63-4B7E-ACD1-CBF77C16FC05}" destId="{5C96D124-B687-47B3-BF6E-C8C647C74E02}" srcOrd="0" destOrd="0" presId="urn:microsoft.com/office/officeart/2018/2/layout/IconVerticalSolidList"/>
    <dgm:cxn modelId="{6E5D2AFF-6D4B-8049-97E8-6B30D58A6F1B}" type="presParOf" srcId="{898F3B2B-093B-4EBE-B149-C2EFD6E53826}" destId="{4F0F964C-EFA2-45DD-9F0E-1CCCE52E63BA}" srcOrd="0" destOrd="0" presId="urn:microsoft.com/office/officeart/2018/2/layout/IconVerticalSolidList"/>
    <dgm:cxn modelId="{E18698AD-F2E3-A144-BFAF-47E500AA0B60}" type="presParOf" srcId="{4F0F964C-EFA2-45DD-9F0E-1CCCE52E63BA}" destId="{2232F0C3-92F7-4B4D-A789-DE133A0693AF}" srcOrd="0" destOrd="0" presId="urn:microsoft.com/office/officeart/2018/2/layout/IconVerticalSolidList"/>
    <dgm:cxn modelId="{77F26859-BE31-5645-BF83-274CCA9892E1}" type="presParOf" srcId="{4F0F964C-EFA2-45DD-9F0E-1CCCE52E63BA}" destId="{1ABF5079-1812-4AF2-9B06-F02047CBE9D3}" srcOrd="1" destOrd="0" presId="urn:microsoft.com/office/officeart/2018/2/layout/IconVerticalSolidList"/>
    <dgm:cxn modelId="{358576CB-F560-C644-8EE2-CBF28F6B9709}" type="presParOf" srcId="{4F0F964C-EFA2-45DD-9F0E-1CCCE52E63BA}" destId="{B172B113-BFBB-4CD9-AC92-9849565430D6}" srcOrd="2" destOrd="0" presId="urn:microsoft.com/office/officeart/2018/2/layout/IconVerticalSolidList"/>
    <dgm:cxn modelId="{2F303118-BA6A-6D49-BD28-4CCE226E9427}" type="presParOf" srcId="{4F0F964C-EFA2-45DD-9F0E-1CCCE52E63BA}" destId="{F501FD6A-CAFF-4D0C-8718-9CAA23816A6E}" srcOrd="3" destOrd="0" presId="urn:microsoft.com/office/officeart/2018/2/layout/IconVerticalSolidList"/>
    <dgm:cxn modelId="{4FFF9C44-76D5-6749-A4DA-80899578B994}" type="presParOf" srcId="{898F3B2B-093B-4EBE-B149-C2EFD6E53826}" destId="{8DE70DFA-7369-4D15-947E-774CA00B347A}" srcOrd="1" destOrd="0" presId="urn:microsoft.com/office/officeart/2018/2/layout/IconVerticalSolidList"/>
    <dgm:cxn modelId="{BDC0BA66-8632-2E4E-B2C5-3F861D55A57D}" type="presParOf" srcId="{898F3B2B-093B-4EBE-B149-C2EFD6E53826}" destId="{5674CC1C-F29E-4AB1-8C60-D9756BB9633E}" srcOrd="2" destOrd="0" presId="urn:microsoft.com/office/officeart/2018/2/layout/IconVerticalSolidList"/>
    <dgm:cxn modelId="{857785AF-3495-F84E-96E7-9F35CE9D44E9}" type="presParOf" srcId="{5674CC1C-F29E-4AB1-8C60-D9756BB9633E}" destId="{B685192A-7396-48A9-8E91-E869C0DD8F16}" srcOrd="0" destOrd="0" presId="urn:microsoft.com/office/officeart/2018/2/layout/IconVerticalSolidList"/>
    <dgm:cxn modelId="{A0590BBE-B252-F74A-907F-182E16EE8E82}" type="presParOf" srcId="{5674CC1C-F29E-4AB1-8C60-D9756BB9633E}" destId="{97B72672-73A3-4BE0-948F-6F94930D4A03}" srcOrd="1" destOrd="0" presId="urn:microsoft.com/office/officeart/2018/2/layout/IconVerticalSolidList"/>
    <dgm:cxn modelId="{CCC4CC1D-70EF-BE40-9B08-344D4E5B3C63}" type="presParOf" srcId="{5674CC1C-F29E-4AB1-8C60-D9756BB9633E}" destId="{A3BD9B11-ACB0-46DF-BB3D-F063E53B5F0D}" srcOrd="2" destOrd="0" presId="urn:microsoft.com/office/officeart/2018/2/layout/IconVerticalSolidList"/>
    <dgm:cxn modelId="{03FC13D5-11D9-D648-BCCD-6F7F7FE12144}" type="presParOf" srcId="{5674CC1C-F29E-4AB1-8C60-D9756BB9633E}" destId="{6324BC16-B4D3-4F75-BAA4-D0ABD3A94E90}" srcOrd="3" destOrd="0" presId="urn:microsoft.com/office/officeart/2018/2/layout/IconVerticalSolidList"/>
    <dgm:cxn modelId="{62D8CF40-C225-7248-A4BC-C0B2CDA0B638}" type="presParOf" srcId="{898F3B2B-093B-4EBE-B149-C2EFD6E53826}" destId="{81AFB86C-1CCB-B74A-B152-8C7141E47921}" srcOrd="3" destOrd="0" presId="urn:microsoft.com/office/officeart/2018/2/layout/IconVerticalSolidList"/>
    <dgm:cxn modelId="{3774B5CB-A8CE-D24F-9367-50BBDC0FC4C3}" type="presParOf" srcId="{898F3B2B-093B-4EBE-B149-C2EFD6E53826}" destId="{7CC2DC83-47DB-4DD0-8CBA-908B62C5D1F2}" srcOrd="4" destOrd="0" presId="urn:microsoft.com/office/officeart/2018/2/layout/IconVerticalSolidList"/>
    <dgm:cxn modelId="{54E70790-A66F-C144-856A-F12144D82026}" type="presParOf" srcId="{7CC2DC83-47DB-4DD0-8CBA-908B62C5D1F2}" destId="{DA87D148-D268-44C9-8223-0FEEA349A5F8}" srcOrd="0" destOrd="0" presId="urn:microsoft.com/office/officeart/2018/2/layout/IconVerticalSolidList"/>
    <dgm:cxn modelId="{B4607011-7932-FF4F-BFE7-335B2B6A519A}" type="presParOf" srcId="{7CC2DC83-47DB-4DD0-8CBA-908B62C5D1F2}" destId="{0ACDDA90-2849-4834-B6B6-972CFA117604}" srcOrd="1" destOrd="0" presId="urn:microsoft.com/office/officeart/2018/2/layout/IconVerticalSolidList"/>
    <dgm:cxn modelId="{4E1A29D2-60D3-DD40-8E28-082BE6AB4DAF}" type="presParOf" srcId="{7CC2DC83-47DB-4DD0-8CBA-908B62C5D1F2}" destId="{CD362F69-FA17-47D4-ADCA-BF60FA7E06CD}" srcOrd="2" destOrd="0" presId="urn:microsoft.com/office/officeart/2018/2/layout/IconVerticalSolidList"/>
    <dgm:cxn modelId="{FCA334D4-A185-7940-AC53-AE3BB0C32C07}" type="presParOf" srcId="{7CC2DC83-47DB-4DD0-8CBA-908B62C5D1F2}" destId="{5C96D124-B687-47B3-BF6E-C8C647C74E02}" srcOrd="3" destOrd="0" presId="urn:microsoft.com/office/officeart/2018/2/layout/IconVerticalSolidList"/>
    <dgm:cxn modelId="{4E055D9B-4247-5D46-8291-993A247D0711}" type="presParOf" srcId="{898F3B2B-093B-4EBE-B149-C2EFD6E53826}" destId="{454E9523-6A2A-4D36-AAD8-EDF1A0E84482}" srcOrd="5" destOrd="0" presId="urn:microsoft.com/office/officeart/2018/2/layout/IconVerticalSolidList"/>
    <dgm:cxn modelId="{3BC08CF0-5E34-FE44-8E63-E5BA9272C832}" type="presParOf" srcId="{898F3B2B-093B-4EBE-B149-C2EFD6E53826}" destId="{FD9C6596-4CAA-4FC8-9551-9C888A202953}" srcOrd="6" destOrd="0" presId="urn:microsoft.com/office/officeart/2018/2/layout/IconVerticalSolidList"/>
    <dgm:cxn modelId="{0775FA88-CFCB-0F46-94DF-1E148FEE9D36}" type="presParOf" srcId="{FD9C6596-4CAA-4FC8-9551-9C888A202953}" destId="{613CB982-45B9-49DB-A573-D4E315F2E25D}" srcOrd="0" destOrd="0" presId="urn:microsoft.com/office/officeart/2018/2/layout/IconVerticalSolidList"/>
    <dgm:cxn modelId="{AC6BF51E-C039-2144-902E-6D50B8695424}" type="presParOf" srcId="{FD9C6596-4CAA-4FC8-9551-9C888A202953}" destId="{8F74B93D-6589-4B3C-B564-98DD3AC56CFA}" srcOrd="1" destOrd="0" presId="urn:microsoft.com/office/officeart/2018/2/layout/IconVerticalSolidList"/>
    <dgm:cxn modelId="{20476B9E-172F-5240-83B7-99204E37026E}" type="presParOf" srcId="{FD9C6596-4CAA-4FC8-9551-9C888A202953}" destId="{20CA220D-2B14-490D-8708-D3D7B259090C}" srcOrd="2" destOrd="0" presId="urn:microsoft.com/office/officeart/2018/2/layout/IconVerticalSolidList"/>
    <dgm:cxn modelId="{8F11A122-BB45-D243-8EFB-68277C619DA2}" type="presParOf" srcId="{FD9C6596-4CAA-4FC8-9551-9C888A202953}" destId="{5CFF15EA-5FC4-4F9B-9A40-80CACB3476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2F0C3-92F7-4B4D-A789-DE133A0693AF}">
      <dsp:nvSpPr>
        <dsp:cNvPr id="0" name=""/>
        <dsp:cNvSpPr/>
      </dsp:nvSpPr>
      <dsp:spPr>
        <a:xfrm>
          <a:off x="0" y="1882"/>
          <a:ext cx="3672408" cy="954260"/>
        </a:xfrm>
        <a:prstGeom prst="roundRect">
          <a:avLst>
            <a:gd name="adj" fmla="val 10000"/>
          </a:avLst>
        </a:prstGeom>
        <a:solidFill>
          <a:srgbClr val="E41053"/>
        </a:solidFill>
        <a:ln>
          <a:noFill/>
        </a:ln>
        <a:effectLst/>
      </dsp:spPr>
      <dsp:style>
        <a:lnRef idx="0">
          <a:scrgbClr r="0" g="0" b="0"/>
        </a:lnRef>
        <a:fillRef idx="1">
          <a:scrgbClr r="0" g="0" b="0"/>
        </a:fillRef>
        <a:effectRef idx="0">
          <a:scrgbClr r="0" g="0" b="0"/>
        </a:effectRef>
        <a:fontRef idx="minor"/>
      </dsp:style>
    </dsp:sp>
    <dsp:sp modelId="{1ABF5079-1812-4AF2-9B06-F02047CBE9D3}">
      <dsp:nvSpPr>
        <dsp:cNvPr id="0" name=""/>
        <dsp:cNvSpPr/>
      </dsp:nvSpPr>
      <dsp:spPr>
        <a:xfrm>
          <a:off x="247474" y="193162"/>
          <a:ext cx="524843" cy="524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1FD6A-CAFF-4D0C-8718-9CAA23816A6E}">
      <dsp:nvSpPr>
        <dsp:cNvPr id="0" name=""/>
        <dsp:cNvSpPr/>
      </dsp:nvSpPr>
      <dsp:spPr>
        <a:xfrm>
          <a:off x="1102171" y="1882"/>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Bestudeer je theorieboek goed</a:t>
          </a:r>
          <a:endParaRPr lang="en-US" sz="1800" kern="1200" dirty="0">
            <a:solidFill>
              <a:srgbClr val="002060"/>
            </a:solidFill>
          </a:endParaRPr>
        </a:p>
      </dsp:txBody>
      <dsp:txXfrm>
        <a:off x="1102171" y="1882"/>
        <a:ext cx="2570236" cy="954260"/>
      </dsp:txXfrm>
    </dsp:sp>
    <dsp:sp modelId="{B685192A-7396-48A9-8E91-E869C0DD8F16}">
      <dsp:nvSpPr>
        <dsp:cNvPr id="0" name=""/>
        <dsp:cNvSpPr/>
      </dsp:nvSpPr>
      <dsp:spPr>
        <a:xfrm>
          <a:off x="0" y="1194708"/>
          <a:ext cx="3672408" cy="954260"/>
        </a:xfrm>
        <a:prstGeom prst="roundRect">
          <a:avLst>
            <a:gd name="adj" fmla="val 10000"/>
          </a:avLst>
        </a:prstGeom>
        <a:solidFill>
          <a:srgbClr val="FED23F"/>
        </a:solidFill>
        <a:ln>
          <a:noFill/>
        </a:ln>
        <a:effectLst/>
      </dsp:spPr>
      <dsp:style>
        <a:lnRef idx="0">
          <a:scrgbClr r="0" g="0" b="0"/>
        </a:lnRef>
        <a:fillRef idx="1">
          <a:scrgbClr r="0" g="0" b="0"/>
        </a:fillRef>
        <a:effectRef idx="0">
          <a:scrgbClr r="0" g="0" b="0"/>
        </a:effectRef>
        <a:fontRef idx="minor"/>
      </dsp:style>
    </dsp:sp>
    <dsp:sp modelId="{97B72672-73A3-4BE0-948F-6F94930D4A03}">
      <dsp:nvSpPr>
        <dsp:cNvPr id="0" name=""/>
        <dsp:cNvSpPr/>
      </dsp:nvSpPr>
      <dsp:spPr>
        <a:xfrm>
          <a:off x="288663" y="1409417"/>
          <a:ext cx="524843" cy="5248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24BC16-B4D3-4F75-BAA4-D0ABD3A94E90}">
      <dsp:nvSpPr>
        <dsp:cNvPr id="0" name=""/>
        <dsp:cNvSpPr/>
      </dsp:nvSpPr>
      <dsp:spPr>
        <a:xfrm>
          <a:off x="1102171" y="1194708"/>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Bekijk de presentatie en de leerdoelen goed</a:t>
          </a:r>
          <a:endParaRPr lang="en-US" sz="1800" kern="1200" dirty="0">
            <a:solidFill>
              <a:srgbClr val="002060"/>
            </a:solidFill>
          </a:endParaRPr>
        </a:p>
      </dsp:txBody>
      <dsp:txXfrm>
        <a:off x="1102171" y="1194708"/>
        <a:ext cx="2570236" cy="954260"/>
      </dsp:txXfrm>
    </dsp:sp>
    <dsp:sp modelId="{DA87D148-D268-44C9-8223-0FEEA349A5F8}">
      <dsp:nvSpPr>
        <dsp:cNvPr id="0" name=""/>
        <dsp:cNvSpPr/>
      </dsp:nvSpPr>
      <dsp:spPr>
        <a:xfrm>
          <a:off x="0" y="2387534"/>
          <a:ext cx="3672408" cy="954260"/>
        </a:xfrm>
        <a:prstGeom prst="roundRect">
          <a:avLst>
            <a:gd name="adj" fmla="val 10000"/>
          </a:avLst>
        </a:prstGeom>
        <a:solidFill>
          <a:srgbClr val="20A6A8"/>
        </a:solidFill>
        <a:ln>
          <a:noFill/>
        </a:ln>
        <a:effectLst/>
      </dsp:spPr>
      <dsp:style>
        <a:lnRef idx="0">
          <a:scrgbClr r="0" g="0" b="0"/>
        </a:lnRef>
        <a:fillRef idx="1">
          <a:scrgbClr r="0" g="0" b="0"/>
        </a:fillRef>
        <a:effectRef idx="0">
          <a:scrgbClr r="0" g="0" b="0"/>
        </a:effectRef>
        <a:fontRef idx="minor"/>
      </dsp:style>
    </dsp:sp>
    <dsp:sp modelId="{0ACDDA90-2849-4834-B6B6-972CFA117604}">
      <dsp:nvSpPr>
        <dsp:cNvPr id="0" name=""/>
        <dsp:cNvSpPr/>
      </dsp:nvSpPr>
      <dsp:spPr>
        <a:xfrm>
          <a:off x="288663" y="2602243"/>
          <a:ext cx="524843" cy="524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96D124-B687-47B3-BF6E-C8C647C74E02}">
      <dsp:nvSpPr>
        <dsp:cNvPr id="0" name=""/>
        <dsp:cNvSpPr/>
      </dsp:nvSpPr>
      <dsp:spPr>
        <a:xfrm>
          <a:off x="1102171" y="2387534"/>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Maak de opdrachten op het leerdoelenblad</a:t>
          </a:r>
          <a:endParaRPr lang="en-US" sz="1800" kern="1200">
            <a:solidFill>
              <a:srgbClr val="002060"/>
            </a:solidFill>
          </a:endParaRPr>
        </a:p>
      </dsp:txBody>
      <dsp:txXfrm>
        <a:off x="1102171" y="2387534"/>
        <a:ext cx="2570236" cy="954260"/>
      </dsp:txXfrm>
    </dsp:sp>
    <dsp:sp modelId="{613CB982-45B9-49DB-A573-D4E315F2E25D}">
      <dsp:nvSpPr>
        <dsp:cNvPr id="0" name=""/>
        <dsp:cNvSpPr/>
      </dsp:nvSpPr>
      <dsp:spPr>
        <a:xfrm>
          <a:off x="0" y="3580360"/>
          <a:ext cx="3672408" cy="954260"/>
        </a:xfrm>
        <a:prstGeom prst="roundRect">
          <a:avLst>
            <a:gd name="adj" fmla="val 10000"/>
          </a:avLst>
        </a:prstGeom>
        <a:solidFill>
          <a:srgbClr val="2AE0DE"/>
        </a:solidFill>
        <a:ln>
          <a:noFill/>
        </a:ln>
        <a:effectLst/>
      </dsp:spPr>
      <dsp:style>
        <a:lnRef idx="0">
          <a:scrgbClr r="0" g="0" b="0"/>
        </a:lnRef>
        <a:fillRef idx="1">
          <a:scrgbClr r="0" g="0" b="0"/>
        </a:fillRef>
        <a:effectRef idx="0">
          <a:scrgbClr r="0" g="0" b="0"/>
        </a:effectRef>
        <a:fontRef idx="minor"/>
      </dsp:style>
    </dsp:sp>
    <dsp:sp modelId="{8F74B93D-6589-4B3C-B564-98DD3AC56CFA}">
      <dsp:nvSpPr>
        <dsp:cNvPr id="0" name=""/>
        <dsp:cNvSpPr/>
      </dsp:nvSpPr>
      <dsp:spPr>
        <a:xfrm>
          <a:off x="288663" y="3795069"/>
          <a:ext cx="524843" cy="524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FF15EA-5FC4-4F9B-9A40-80CACB347642}">
      <dsp:nvSpPr>
        <dsp:cNvPr id="0" name=""/>
        <dsp:cNvSpPr/>
      </dsp:nvSpPr>
      <dsp:spPr>
        <a:xfrm>
          <a:off x="1102171" y="3580360"/>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Bekijk de filmpjes</a:t>
          </a:r>
          <a:endParaRPr lang="en-US" sz="1800" kern="1200">
            <a:solidFill>
              <a:srgbClr val="002060"/>
            </a:solidFill>
          </a:endParaRPr>
        </a:p>
      </dsp:txBody>
      <dsp:txXfrm>
        <a:off x="1102171" y="3580360"/>
        <a:ext cx="2570236" cy="9542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954E7-35CD-C645-ACFD-DEDE177434FF}" type="datetimeFigureOut">
              <a:rPr lang="nl-NL" smtClean="0"/>
              <a:t>17-08-2020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DB9F9-42E0-554F-8A03-8CF3C9CC2A06}" type="slidenum">
              <a:rPr lang="nl-NL" smtClean="0"/>
              <a:t>‹nr.›</a:t>
            </a:fld>
            <a:endParaRPr lang="nl-NL"/>
          </a:p>
        </p:txBody>
      </p:sp>
    </p:spTree>
    <p:extLst>
      <p:ext uri="{BB962C8B-B14F-4D97-AF65-F5344CB8AC3E}">
        <p14:creationId xmlns:p14="http://schemas.microsoft.com/office/powerpoint/2010/main" val="75375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1</a:t>
            </a:fld>
            <a:endParaRPr lang="nl-NL"/>
          </a:p>
        </p:txBody>
      </p:sp>
    </p:spTree>
    <p:extLst>
      <p:ext uri="{BB962C8B-B14F-4D97-AF65-F5344CB8AC3E}">
        <p14:creationId xmlns:p14="http://schemas.microsoft.com/office/powerpoint/2010/main" val="65297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4</a:t>
            </a:fld>
            <a:endParaRPr lang="nl-NL"/>
          </a:p>
        </p:txBody>
      </p:sp>
    </p:spTree>
    <p:extLst>
      <p:ext uri="{BB962C8B-B14F-4D97-AF65-F5344CB8AC3E}">
        <p14:creationId xmlns:p14="http://schemas.microsoft.com/office/powerpoint/2010/main" val="71418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5</a:t>
            </a:fld>
            <a:endParaRPr lang="nl-NL"/>
          </a:p>
        </p:txBody>
      </p:sp>
    </p:spTree>
    <p:extLst>
      <p:ext uri="{BB962C8B-B14F-4D97-AF65-F5344CB8AC3E}">
        <p14:creationId xmlns:p14="http://schemas.microsoft.com/office/powerpoint/2010/main" val="216002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8</a:t>
            </a:fld>
            <a:endParaRPr lang="nl-NL"/>
          </a:p>
        </p:txBody>
      </p:sp>
    </p:spTree>
    <p:extLst>
      <p:ext uri="{BB962C8B-B14F-4D97-AF65-F5344CB8AC3E}">
        <p14:creationId xmlns:p14="http://schemas.microsoft.com/office/powerpoint/2010/main" val="53628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12</a:t>
            </a:fld>
            <a:endParaRPr lang="nl-NL"/>
          </a:p>
        </p:txBody>
      </p:sp>
    </p:spTree>
    <p:extLst>
      <p:ext uri="{BB962C8B-B14F-4D97-AF65-F5344CB8AC3E}">
        <p14:creationId xmlns:p14="http://schemas.microsoft.com/office/powerpoint/2010/main" val="86535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fld id="{10FC5F05-42C3-5041-8497-EECC80F4363F}"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805BB9BA-01EC-4B74-910A-CAD0FD13032B}" type="slidenum">
              <a:rPr lang="nl-NL" altLang="nl-NL"/>
              <a:pPr/>
              <a:t>‹nr.›</a:t>
            </a:fld>
            <a:endParaRPr lang="nl-NL" altLang="nl-NL"/>
          </a:p>
        </p:txBody>
      </p:sp>
    </p:spTree>
    <p:extLst>
      <p:ext uri="{BB962C8B-B14F-4D97-AF65-F5344CB8AC3E}">
        <p14:creationId xmlns:p14="http://schemas.microsoft.com/office/powerpoint/2010/main" val="85477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ACA0BCE7-292D-DD4A-B035-5ABF2A8330E2}"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0C439A37-2D77-43A5-A567-493318F86ED4}" type="slidenum">
              <a:rPr lang="nl-NL" altLang="nl-NL"/>
              <a:pPr/>
              <a:t>‹nr.›</a:t>
            </a:fld>
            <a:endParaRPr lang="nl-NL" altLang="nl-NL"/>
          </a:p>
        </p:txBody>
      </p:sp>
    </p:spTree>
    <p:extLst>
      <p:ext uri="{BB962C8B-B14F-4D97-AF65-F5344CB8AC3E}">
        <p14:creationId xmlns:p14="http://schemas.microsoft.com/office/powerpoint/2010/main" val="2810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99FEECE0-A713-B944-BD52-821937BD044B}"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B6012B0F-3C11-48D8-90C1-C32AA8AF085B}" type="slidenum">
              <a:rPr lang="nl-NL" altLang="nl-NL"/>
              <a:pPr/>
              <a:t>‹nr.›</a:t>
            </a:fld>
            <a:endParaRPr lang="nl-NL" altLang="nl-NL"/>
          </a:p>
        </p:txBody>
      </p:sp>
    </p:spTree>
    <p:extLst>
      <p:ext uri="{BB962C8B-B14F-4D97-AF65-F5344CB8AC3E}">
        <p14:creationId xmlns:p14="http://schemas.microsoft.com/office/powerpoint/2010/main" val="110121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51334798-C828-CB47-BEC9-801257DF51BE}"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25B28926-11C7-46DA-8456-BDCC9C90F312}" type="slidenum">
              <a:rPr lang="nl-NL" altLang="nl-NL"/>
              <a:pPr/>
              <a:t>‹nr.›</a:t>
            </a:fld>
            <a:endParaRPr lang="nl-NL" altLang="nl-NL"/>
          </a:p>
        </p:txBody>
      </p:sp>
    </p:spTree>
    <p:extLst>
      <p:ext uri="{BB962C8B-B14F-4D97-AF65-F5344CB8AC3E}">
        <p14:creationId xmlns:p14="http://schemas.microsoft.com/office/powerpoint/2010/main" val="10375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fld id="{7D12E0C9-5FBD-5A48-B0AA-3B4165A6084A}"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39408E7C-CF88-4BF6-B915-F91B92DFAB3B}" type="slidenum">
              <a:rPr lang="nl-NL" altLang="nl-NL"/>
              <a:pPr/>
              <a:t>‹nr.›</a:t>
            </a:fld>
            <a:endParaRPr lang="nl-NL" altLang="nl-NL"/>
          </a:p>
        </p:txBody>
      </p:sp>
    </p:spTree>
    <p:extLst>
      <p:ext uri="{BB962C8B-B14F-4D97-AF65-F5344CB8AC3E}">
        <p14:creationId xmlns:p14="http://schemas.microsoft.com/office/powerpoint/2010/main" val="48473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fld id="{E08080D9-21FF-A941-880D-77B74365283F}"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C3B6E03-2DD9-4004-9575-F9BEC50925C1}" type="slidenum">
              <a:rPr lang="nl-NL" altLang="nl-NL"/>
              <a:pPr/>
              <a:t>‹nr.›</a:t>
            </a:fld>
            <a:endParaRPr lang="nl-NL" altLang="nl-NL"/>
          </a:p>
        </p:txBody>
      </p:sp>
    </p:spTree>
    <p:extLst>
      <p:ext uri="{BB962C8B-B14F-4D97-AF65-F5344CB8AC3E}">
        <p14:creationId xmlns:p14="http://schemas.microsoft.com/office/powerpoint/2010/main" val="103883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fld id="{D0F20DF2-DBE0-204E-97A4-977A8774E3BA}" type="datetime1">
              <a:rPr lang="nl-NL" altLang="nl-NL" smtClean="0"/>
              <a:t>17-08-2020</a:t>
            </a:fld>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6A271AFB-7BF0-424E-80D1-147F71FD3375}" type="slidenum">
              <a:rPr lang="nl-NL" altLang="nl-NL"/>
              <a:pPr/>
              <a:t>‹nr.›</a:t>
            </a:fld>
            <a:endParaRPr lang="nl-NL" altLang="nl-NL"/>
          </a:p>
        </p:txBody>
      </p:sp>
    </p:spTree>
    <p:extLst>
      <p:ext uri="{BB962C8B-B14F-4D97-AF65-F5344CB8AC3E}">
        <p14:creationId xmlns:p14="http://schemas.microsoft.com/office/powerpoint/2010/main" val="335923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fld id="{5479A59D-DF9A-1443-A6E2-77E824116919}" type="datetime1">
              <a:rPr lang="nl-NL" altLang="nl-NL" smtClean="0"/>
              <a:t>17-08-2020</a:t>
            </a:fld>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D8984613-EF0C-4107-9419-E2F9D2FD140E}" type="slidenum">
              <a:rPr lang="nl-NL" altLang="nl-NL"/>
              <a:pPr/>
              <a:t>‹nr.›</a:t>
            </a:fld>
            <a:endParaRPr lang="nl-NL" altLang="nl-NL"/>
          </a:p>
        </p:txBody>
      </p:sp>
    </p:spTree>
    <p:extLst>
      <p:ext uri="{BB962C8B-B14F-4D97-AF65-F5344CB8AC3E}">
        <p14:creationId xmlns:p14="http://schemas.microsoft.com/office/powerpoint/2010/main" val="74425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651C41-709B-E048-9C0E-8406F2127DAD}" type="datetime1">
              <a:rPr lang="nl-NL" altLang="nl-NL" smtClean="0"/>
              <a:t>17-08-2020</a:t>
            </a:fld>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C743A66C-05BB-4A7A-BA60-CBCF9EE1333E}" type="slidenum">
              <a:rPr lang="nl-NL" altLang="nl-NL"/>
              <a:pPr/>
              <a:t>‹nr.›</a:t>
            </a:fld>
            <a:endParaRPr lang="nl-NL" altLang="nl-NL"/>
          </a:p>
        </p:txBody>
      </p:sp>
    </p:spTree>
    <p:extLst>
      <p:ext uri="{BB962C8B-B14F-4D97-AF65-F5344CB8AC3E}">
        <p14:creationId xmlns:p14="http://schemas.microsoft.com/office/powerpoint/2010/main" val="89169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646C8755-8907-B343-AE98-2C4E02B53E34}"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6D7EE28D-6176-4075-BB83-534B176C700D}" type="slidenum">
              <a:rPr lang="nl-NL" altLang="nl-NL"/>
              <a:pPr/>
              <a:t>‹nr.›</a:t>
            </a:fld>
            <a:endParaRPr lang="nl-NL" altLang="nl-NL"/>
          </a:p>
        </p:txBody>
      </p:sp>
    </p:spTree>
    <p:extLst>
      <p:ext uri="{BB962C8B-B14F-4D97-AF65-F5344CB8AC3E}">
        <p14:creationId xmlns:p14="http://schemas.microsoft.com/office/powerpoint/2010/main" val="381392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3C01720D-4D01-884B-81DF-2CBB385FE1E8}"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360384D2-6E22-4F64-82AB-F0A2C7237098}" type="slidenum">
              <a:rPr lang="nl-NL" altLang="nl-NL"/>
              <a:pPr/>
              <a:t>‹nr.›</a:t>
            </a:fld>
            <a:endParaRPr lang="nl-NL" altLang="nl-NL"/>
          </a:p>
        </p:txBody>
      </p:sp>
    </p:spTree>
    <p:extLst>
      <p:ext uri="{BB962C8B-B14F-4D97-AF65-F5344CB8AC3E}">
        <p14:creationId xmlns:p14="http://schemas.microsoft.com/office/powerpoint/2010/main" val="4163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5849E50C-0B5F-444F-9FA3-043A4522E2C7}" type="datetime1">
              <a:rPr lang="nl-NL" altLang="nl-NL" smtClean="0"/>
              <a:t>17-08-2020</a:t>
            </a:fld>
            <a:endParaRPr lang="nl-NL" altLang="nl-NL"/>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pitchFamily="34" charset="0"/>
                <a:ea typeface="+mn-ea"/>
                <a:cs typeface="+mn-cs"/>
              </a:defRPr>
            </a:lvl1pPr>
          </a:lstStyle>
          <a:p>
            <a:pPr>
              <a:defRPr/>
            </a:pPr>
            <a:endParaRPr lang="nl-NL"/>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1872D8F-D7A4-421A-909B-127A7ED3216C}"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532301" y="5204715"/>
            <a:ext cx="1263701" cy="1653285"/>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805048" y="5190824"/>
            <a:ext cx="1240553" cy="1667176"/>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84052" y="5211082"/>
            <a:ext cx="1215636" cy="1646917"/>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6444208" y="5211083"/>
            <a:ext cx="1215117" cy="1646917"/>
          </a:xfrm>
          <a:prstGeom prst="rect">
            <a:avLst/>
          </a:prstGeom>
          <a:solidFill>
            <a:srgbClr val="2C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047107" y="5211082"/>
            <a:ext cx="1244973" cy="1646917"/>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F3B18121-A0AA-4661-BA96-583CE4C14E5A}"/>
              </a:ext>
            </a:extLst>
          </p:cNvPr>
          <p:cNvSpPr txBox="1"/>
          <p:nvPr/>
        </p:nvSpPr>
        <p:spPr>
          <a:xfrm>
            <a:off x="971600" y="1083761"/>
            <a:ext cx="7072076" cy="769441"/>
          </a:xfrm>
          <a:prstGeom prst="rect">
            <a:avLst/>
          </a:prstGeom>
          <a:noFill/>
        </p:spPr>
        <p:txBody>
          <a:bodyPr wrap="square" rtlCol="0">
            <a:spAutoFit/>
          </a:bodyPr>
          <a:lstStyle/>
          <a:p>
            <a:pPr algn="ctr"/>
            <a:r>
              <a:rPr lang="nl-NL" sz="4400" b="1" i="1" dirty="0">
                <a:solidFill>
                  <a:schemeClr val="bg1"/>
                </a:solidFill>
              </a:rPr>
              <a:t>Mengsels</a:t>
            </a:r>
            <a:r>
              <a:rPr lang="nl-NL" sz="3200" b="1" i="1" dirty="0">
                <a:solidFill>
                  <a:schemeClr val="bg1"/>
                </a:solidFill>
              </a:rPr>
              <a:t> </a:t>
            </a:r>
            <a:r>
              <a:rPr lang="nl-NL" sz="4000" b="1" i="1" dirty="0">
                <a:solidFill>
                  <a:schemeClr val="bg1"/>
                </a:solidFill>
              </a:rPr>
              <a:t>scheiden</a:t>
            </a:r>
          </a:p>
        </p:txBody>
      </p:sp>
      <p:sp>
        <p:nvSpPr>
          <p:cNvPr id="10" name="Rechthoek 9"/>
          <p:cNvSpPr/>
          <p:nvPr/>
        </p:nvSpPr>
        <p:spPr>
          <a:xfrm>
            <a:off x="2823682" y="2186324"/>
            <a:ext cx="3236785" cy="646331"/>
          </a:xfrm>
          <a:prstGeom prst="rect">
            <a:avLst/>
          </a:prstGeom>
        </p:spPr>
        <p:txBody>
          <a:bodyPr wrap="none">
            <a:spAutoFit/>
          </a:bodyPr>
          <a:lstStyle/>
          <a:p>
            <a:pPr algn="ctr"/>
            <a:r>
              <a:rPr lang="nl-NL" sz="3600" b="1" i="1" dirty="0">
                <a:solidFill>
                  <a:schemeClr val="bg1"/>
                </a:solidFill>
              </a:rPr>
              <a:t>Hoofdstuk 3.2</a:t>
            </a:r>
          </a:p>
        </p:txBody>
      </p:sp>
      <p:sp>
        <p:nvSpPr>
          <p:cNvPr id="13" name="Tekstvak 12"/>
          <p:cNvSpPr txBox="1"/>
          <p:nvPr/>
        </p:nvSpPr>
        <p:spPr>
          <a:xfrm>
            <a:off x="1643874" y="6291546"/>
            <a:ext cx="1001768" cy="338554"/>
          </a:xfrm>
          <a:prstGeom prst="rect">
            <a:avLst/>
          </a:prstGeom>
          <a:noFill/>
        </p:spPr>
        <p:txBody>
          <a:bodyPr wrap="square" rtlCol="0">
            <a:spAutoFit/>
          </a:bodyPr>
          <a:lstStyle/>
          <a:p>
            <a:r>
              <a:rPr lang="nl-NL" sz="1600" dirty="0">
                <a:solidFill>
                  <a:schemeClr val="bg1"/>
                </a:solidFill>
              </a:rPr>
              <a:t>Theorie</a:t>
            </a:r>
          </a:p>
        </p:txBody>
      </p:sp>
      <p:sp>
        <p:nvSpPr>
          <p:cNvPr id="14" name="Tekstvak 13"/>
          <p:cNvSpPr txBox="1"/>
          <p:nvPr/>
        </p:nvSpPr>
        <p:spPr>
          <a:xfrm>
            <a:off x="2845472" y="6262213"/>
            <a:ext cx="1001768" cy="338554"/>
          </a:xfrm>
          <a:prstGeom prst="rect">
            <a:avLst/>
          </a:prstGeom>
          <a:noFill/>
        </p:spPr>
        <p:txBody>
          <a:bodyPr wrap="square" rtlCol="0">
            <a:spAutoFit/>
          </a:bodyPr>
          <a:lstStyle/>
          <a:p>
            <a:r>
              <a:rPr lang="nl-NL" sz="1600">
                <a:solidFill>
                  <a:schemeClr val="bg1"/>
                </a:solidFill>
              </a:rPr>
              <a:t>Leerdoel</a:t>
            </a:r>
            <a:endParaRPr lang="nl-NL" sz="1600" dirty="0">
              <a:solidFill>
                <a:schemeClr val="bg1"/>
              </a:solidFill>
            </a:endParaRPr>
          </a:p>
        </p:txBody>
      </p:sp>
      <p:sp>
        <p:nvSpPr>
          <p:cNvPr id="15" name="Tekstvak 14"/>
          <p:cNvSpPr txBox="1"/>
          <p:nvPr/>
        </p:nvSpPr>
        <p:spPr>
          <a:xfrm>
            <a:off x="4077401" y="6325758"/>
            <a:ext cx="1121834" cy="338554"/>
          </a:xfrm>
          <a:prstGeom prst="rect">
            <a:avLst/>
          </a:prstGeom>
          <a:noFill/>
        </p:spPr>
        <p:txBody>
          <a:bodyPr wrap="square" rtlCol="0">
            <a:spAutoFit/>
          </a:bodyPr>
          <a:lstStyle/>
          <a:p>
            <a:r>
              <a:rPr lang="nl-NL" sz="1600" dirty="0">
                <a:solidFill>
                  <a:schemeClr val="bg1"/>
                </a:solidFill>
              </a:rPr>
              <a:t>Opdracht</a:t>
            </a:r>
          </a:p>
        </p:txBody>
      </p:sp>
      <p:sp>
        <p:nvSpPr>
          <p:cNvPr id="16" name="Tekstvak 15"/>
          <p:cNvSpPr txBox="1"/>
          <p:nvPr/>
        </p:nvSpPr>
        <p:spPr>
          <a:xfrm>
            <a:off x="5490114" y="6354423"/>
            <a:ext cx="720178" cy="338554"/>
          </a:xfrm>
          <a:prstGeom prst="rect">
            <a:avLst/>
          </a:prstGeom>
          <a:noFill/>
        </p:spPr>
        <p:txBody>
          <a:bodyPr wrap="square" rtlCol="0">
            <a:spAutoFit/>
          </a:bodyPr>
          <a:lstStyle/>
          <a:p>
            <a:r>
              <a:rPr lang="nl-NL" sz="1600" dirty="0">
                <a:solidFill>
                  <a:schemeClr val="bg1"/>
                </a:solidFill>
              </a:rPr>
              <a:t>Audio</a:t>
            </a:r>
          </a:p>
        </p:txBody>
      </p:sp>
      <p:sp>
        <p:nvSpPr>
          <p:cNvPr id="17" name="Tekstvak 16"/>
          <p:cNvSpPr txBox="1"/>
          <p:nvPr/>
        </p:nvSpPr>
        <p:spPr>
          <a:xfrm>
            <a:off x="6515838" y="6330806"/>
            <a:ext cx="1217552" cy="338554"/>
          </a:xfrm>
          <a:prstGeom prst="rect">
            <a:avLst/>
          </a:prstGeom>
          <a:noFill/>
        </p:spPr>
        <p:txBody>
          <a:bodyPr wrap="square" rtlCol="0">
            <a:spAutoFit/>
          </a:bodyPr>
          <a:lstStyle/>
          <a:p>
            <a:r>
              <a:rPr lang="nl-NL" sz="1600" dirty="0">
                <a:solidFill>
                  <a:schemeClr val="bg1"/>
                </a:solidFill>
              </a:rPr>
              <a:t>Practicum</a:t>
            </a: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874" y="5236370"/>
            <a:ext cx="1076796" cy="993664"/>
          </a:xfrm>
          <a:prstGeom prst="rect">
            <a:avLst/>
          </a:prstGeom>
        </p:spPr>
      </p:pic>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002" y="5154804"/>
            <a:ext cx="1251105" cy="1154516"/>
          </a:xfrm>
          <a:prstGeom prst="rect">
            <a:avLst/>
          </a:prstGeom>
        </p:spPr>
      </p:pic>
      <p:pic>
        <p:nvPicPr>
          <p:cNvPr id="20" name="Afbeelding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115" y="5142976"/>
            <a:ext cx="1147022" cy="1058468"/>
          </a:xfrm>
          <a:prstGeom prst="rect">
            <a:avLst/>
          </a:prstGeom>
        </p:spPr>
      </p:pic>
      <p:pic>
        <p:nvPicPr>
          <p:cNvPr id="22" name="Afbeelding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949" y="5211082"/>
            <a:ext cx="1244168" cy="1148115"/>
          </a:xfrm>
          <a:prstGeom prst="rect">
            <a:avLst/>
          </a:prstGeom>
        </p:spPr>
      </p:pic>
      <p:pic>
        <p:nvPicPr>
          <p:cNvPr id="6" name="Afbeelding 5"/>
          <p:cNvPicPr>
            <a:picLocks noChangeAspect="1"/>
          </p:cNvPicPr>
          <p:nvPr/>
        </p:nvPicPr>
        <p:blipFill rotWithShape="1">
          <a:blip r:embed="rId7">
            <a:extLst>
              <a:ext uri="{28A0092B-C50C-407E-A947-70E740481C1C}">
                <a14:useLocalDpi xmlns:a14="http://schemas.microsoft.com/office/drawing/2010/main" val="0"/>
              </a:ext>
            </a:extLst>
          </a:blip>
          <a:srcRect r="10967"/>
          <a:stretch/>
        </p:blipFill>
        <p:spPr>
          <a:xfrm>
            <a:off x="5292080" y="5156967"/>
            <a:ext cx="1131291" cy="1172554"/>
          </a:xfrm>
          <a:prstGeom prst="rect">
            <a:avLst/>
          </a:prstGeom>
        </p:spPr>
      </p:pic>
    </p:spTree>
    <p:extLst>
      <p:ext uri="{BB962C8B-B14F-4D97-AF65-F5344CB8AC3E}">
        <p14:creationId xmlns:p14="http://schemas.microsoft.com/office/powerpoint/2010/main" val="4191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P 3.2 kookpunt en kooktraject-1080p.mp4" descr="PP 3.2 kookpunt en kooktraject-1080p.mp4">
            <a:hlinkClick r:id="" action="ppaction://media"/>
            <a:extLst>
              <a:ext uri="{FF2B5EF4-FFF2-40B4-BE49-F238E27FC236}">
                <a16:creationId xmlns:a16="http://schemas.microsoft.com/office/drawing/2014/main" id="{8DBA22B9-C0B3-0F48-A023-EB391D7FAA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7801" y="3817685"/>
            <a:ext cx="5502712" cy="3095276"/>
          </a:xfrm>
          <a:prstGeom prst="rect">
            <a:avLst/>
          </a:prstGeom>
          <a:ln>
            <a:noFill/>
          </a:ln>
          <a:effectLst>
            <a:softEdge rad="112500"/>
          </a:effectLst>
        </p:spPr>
      </p:pic>
      <p:sp>
        <p:nvSpPr>
          <p:cNvPr id="2" name="Tijdelijke aanduiding voor dianummer 1"/>
          <p:cNvSpPr>
            <a:spLocks noGrp="1"/>
          </p:cNvSpPr>
          <p:nvPr>
            <p:ph type="sldNum" sz="quarter" idx="12"/>
          </p:nvPr>
        </p:nvSpPr>
        <p:spPr>
          <a:xfrm>
            <a:off x="6686872" y="6245225"/>
            <a:ext cx="2133600" cy="476250"/>
          </a:xfrm>
        </p:spPr>
        <p:txBody>
          <a:bodyPr/>
          <a:lstStyle/>
          <a:p>
            <a:fld id="{C743A66C-05BB-4A7A-BA60-CBCF9EE1333E}" type="slidenum">
              <a:rPr lang="nl-NL" altLang="nl-NL" smtClean="0"/>
              <a:pPr/>
              <a:t>10</a:t>
            </a:fld>
            <a:endParaRPr lang="nl-NL" altLang="nl-NL"/>
          </a:p>
        </p:txBody>
      </p:sp>
      <p:grpSp>
        <p:nvGrpSpPr>
          <p:cNvPr id="3" name="Group 77"/>
          <p:cNvGrpSpPr>
            <a:grpSpLocks/>
          </p:cNvGrpSpPr>
          <p:nvPr/>
        </p:nvGrpSpPr>
        <p:grpSpPr bwMode="auto">
          <a:xfrm>
            <a:off x="1250293" y="351536"/>
            <a:ext cx="1000125" cy="5400675"/>
            <a:chOff x="936" y="163"/>
            <a:chExt cx="630" cy="3402"/>
          </a:xfrm>
        </p:grpSpPr>
        <p:grpSp>
          <p:nvGrpSpPr>
            <p:cNvPr id="4" name="Group 17"/>
            <p:cNvGrpSpPr>
              <a:grpSpLocks/>
            </p:cNvGrpSpPr>
            <p:nvPr/>
          </p:nvGrpSpPr>
          <p:grpSpPr bwMode="auto">
            <a:xfrm>
              <a:off x="936" y="163"/>
              <a:ext cx="630" cy="3402"/>
              <a:chOff x="2426" y="346"/>
              <a:chExt cx="630" cy="3402"/>
            </a:xfrm>
          </p:grpSpPr>
          <p:sp>
            <p:nvSpPr>
              <p:cNvPr id="6" name="AutoShape 6"/>
              <p:cNvSpPr>
                <a:spLocks noChangeArrowheads="1"/>
              </p:cNvSpPr>
              <p:nvPr/>
            </p:nvSpPr>
            <p:spPr bwMode="auto">
              <a:xfrm>
                <a:off x="2517" y="346"/>
                <a:ext cx="136" cy="2767"/>
              </a:xfrm>
              <a:prstGeom prst="roundRect">
                <a:avLst>
                  <a:gd name="adj" fmla="val 16667"/>
                </a:avLst>
              </a:prstGeom>
              <a:solidFill>
                <a:schemeClr val="accent1"/>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7" name="AutoShape 5"/>
              <p:cNvSpPr>
                <a:spLocks noChangeArrowheads="1"/>
              </p:cNvSpPr>
              <p:nvPr/>
            </p:nvSpPr>
            <p:spPr bwMode="auto">
              <a:xfrm>
                <a:off x="2426" y="3067"/>
                <a:ext cx="317" cy="681"/>
              </a:xfrm>
              <a:prstGeom prst="roundRect">
                <a:avLst>
                  <a:gd name="adj" fmla="val 16667"/>
                </a:avLst>
              </a:prstGeom>
              <a:solidFill>
                <a:srgbClr val="FF0000"/>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grpSp>
            <p:nvGrpSpPr>
              <p:cNvPr id="8" name="Group 16"/>
              <p:cNvGrpSpPr>
                <a:grpSpLocks/>
              </p:cNvGrpSpPr>
              <p:nvPr/>
            </p:nvGrpSpPr>
            <p:grpSpPr bwMode="auto">
              <a:xfrm>
                <a:off x="2655" y="678"/>
                <a:ext cx="401" cy="2046"/>
                <a:chOff x="2655" y="678"/>
                <a:chExt cx="401" cy="2046"/>
              </a:xfrm>
            </p:grpSpPr>
            <p:sp>
              <p:nvSpPr>
                <p:cNvPr id="9" name="Text Box 9"/>
                <p:cNvSpPr txBox="1">
                  <a:spLocks noChangeArrowheads="1"/>
                </p:cNvSpPr>
                <p:nvPr/>
              </p:nvSpPr>
              <p:spPr bwMode="auto">
                <a:xfrm>
                  <a:off x="2735" y="2493"/>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20</a:t>
                  </a:r>
                </a:p>
              </p:txBody>
            </p:sp>
            <p:sp>
              <p:nvSpPr>
                <p:cNvPr id="10" name="Text Box 10"/>
                <p:cNvSpPr txBox="1">
                  <a:spLocks noChangeArrowheads="1"/>
                </p:cNvSpPr>
                <p:nvPr/>
              </p:nvSpPr>
              <p:spPr bwMode="auto">
                <a:xfrm>
                  <a:off x="2735" y="2042"/>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40</a:t>
                  </a:r>
                </a:p>
              </p:txBody>
            </p:sp>
            <p:sp>
              <p:nvSpPr>
                <p:cNvPr id="11" name="Text Box 11"/>
                <p:cNvSpPr txBox="1">
                  <a:spLocks noChangeArrowheads="1"/>
                </p:cNvSpPr>
                <p:nvPr/>
              </p:nvSpPr>
              <p:spPr bwMode="auto">
                <a:xfrm>
                  <a:off x="2735" y="1590"/>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60</a:t>
                  </a:r>
                </a:p>
              </p:txBody>
            </p:sp>
            <p:sp>
              <p:nvSpPr>
                <p:cNvPr id="12" name="Text Box 12"/>
                <p:cNvSpPr txBox="1">
                  <a:spLocks noChangeArrowheads="1"/>
                </p:cNvSpPr>
                <p:nvPr/>
              </p:nvSpPr>
              <p:spPr bwMode="auto">
                <a:xfrm>
                  <a:off x="2733" y="1133"/>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dirty="0">
                      <a:solidFill>
                        <a:schemeClr val="bg1"/>
                      </a:solidFill>
                      <a:ea typeface="ＭＳ Ｐゴシック" charset="0"/>
                      <a:cs typeface="ＭＳ Ｐゴシック" charset="0"/>
                    </a:rPr>
                    <a:t>80</a:t>
                  </a:r>
                </a:p>
              </p:txBody>
            </p:sp>
            <p:sp>
              <p:nvSpPr>
                <p:cNvPr id="13" name="Text Box 13"/>
                <p:cNvSpPr txBox="1">
                  <a:spLocks noChangeArrowheads="1"/>
                </p:cNvSpPr>
                <p:nvPr/>
              </p:nvSpPr>
              <p:spPr bwMode="auto">
                <a:xfrm>
                  <a:off x="2655" y="678"/>
                  <a:ext cx="366"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dirty="0">
                      <a:solidFill>
                        <a:schemeClr val="bg1"/>
                      </a:solidFill>
                      <a:ea typeface="ＭＳ Ｐゴシック" charset="0"/>
                      <a:cs typeface="ＭＳ Ｐゴシック" charset="0"/>
                    </a:rPr>
                    <a:t>100</a:t>
                  </a:r>
                </a:p>
              </p:txBody>
            </p:sp>
          </p:grpSp>
        </p:grpSp>
        <p:sp>
          <p:nvSpPr>
            <p:cNvPr id="5" name="Rectangle 7"/>
            <p:cNvSpPr>
              <a:spLocks noChangeArrowheads="1"/>
            </p:cNvSpPr>
            <p:nvPr/>
          </p:nvSpPr>
          <p:spPr bwMode="auto">
            <a:xfrm>
              <a:off x="1033" y="2505"/>
              <a:ext cx="127" cy="39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grpSp>
      <p:sp>
        <p:nvSpPr>
          <p:cNvPr id="14" name="Freeform 54"/>
          <p:cNvSpPr>
            <a:spLocks/>
          </p:cNvSpPr>
          <p:nvPr/>
        </p:nvSpPr>
        <p:spPr bwMode="auto">
          <a:xfrm>
            <a:off x="837543" y="5522022"/>
            <a:ext cx="1304925" cy="577850"/>
          </a:xfrm>
          <a:custGeom>
            <a:avLst/>
            <a:gdLst>
              <a:gd name="T0" fmla="*/ 0 w 822"/>
              <a:gd name="T1" fmla="*/ 0 h 364"/>
              <a:gd name="T2" fmla="*/ 0 w 822"/>
              <a:gd name="T3" fmla="*/ 308 h 364"/>
              <a:gd name="T4" fmla="*/ 44 w 822"/>
              <a:gd name="T5" fmla="*/ 364 h 364"/>
              <a:gd name="T6" fmla="*/ 768 w 822"/>
              <a:gd name="T7" fmla="*/ 360 h 364"/>
              <a:gd name="T8" fmla="*/ 820 w 822"/>
              <a:gd name="T9" fmla="*/ 312 h 364"/>
              <a:gd name="T10" fmla="*/ 822 w 822"/>
              <a:gd name="T11" fmla="*/ 0 h 364"/>
              <a:gd name="T12" fmla="*/ 0 w 822"/>
              <a:gd name="T13" fmla="*/ 0 h 364"/>
            </a:gdLst>
            <a:ahLst/>
            <a:cxnLst>
              <a:cxn ang="0">
                <a:pos x="T0" y="T1"/>
              </a:cxn>
              <a:cxn ang="0">
                <a:pos x="T2" y="T3"/>
              </a:cxn>
              <a:cxn ang="0">
                <a:pos x="T4" y="T5"/>
              </a:cxn>
              <a:cxn ang="0">
                <a:pos x="T6" y="T7"/>
              </a:cxn>
              <a:cxn ang="0">
                <a:pos x="T8" y="T9"/>
              </a:cxn>
              <a:cxn ang="0">
                <a:pos x="T10" y="T11"/>
              </a:cxn>
              <a:cxn ang="0">
                <a:pos x="T12" y="T13"/>
              </a:cxn>
            </a:cxnLst>
            <a:rect l="0" t="0" r="r" b="b"/>
            <a:pathLst>
              <a:path w="822" h="364">
                <a:moveTo>
                  <a:pt x="0" y="0"/>
                </a:moveTo>
                <a:lnTo>
                  <a:pt x="0" y="308"/>
                </a:lnTo>
                <a:lnTo>
                  <a:pt x="44" y="364"/>
                </a:lnTo>
                <a:lnTo>
                  <a:pt x="768" y="360"/>
                </a:lnTo>
                <a:lnTo>
                  <a:pt x="820" y="312"/>
                </a:lnTo>
                <a:lnTo>
                  <a:pt x="822" y="0"/>
                </a:lnTo>
                <a:lnTo>
                  <a:pt x="0" y="0"/>
                </a:lnTo>
                <a:close/>
              </a:path>
            </a:pathLst>
          </a:custGeom>
          <a:solidFill>
            <a:srgbClr val="FFE4B1"/>
          </a:solidFill>
          <a:ln w="9525" cap="flat"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15" name="Rectangle 14"/>
          <p:cNvSpPr>
            <a:spLocks noChangeArrowheads="1"/>
          </p:cNvSpPr>
          <p:nvPr/>
        </p:nvSpPr>
        <p:spPr bwMode="auto">
          <a:xfrm>
            <a:off x="1404280" y="1985072"/>
            <a:ext cx="201612" cy="13017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16" name="Rectangle 8"/>
          <p:cNvSpPr>
            <a:spLocks noChangeArrowheads="1"/>
          </p:cNvSpPr>
          <p:nvPr/>
        </p:nvSpPr>
        <p:spPr bwMode="auto">
          <a:xfrm>
            <a:off x="1404280" y="3285235"/>
            <a:ext cx="201612" cy="7874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17" name="Line 18"/>
          <p:cNvSpPr>
            <a:spLocks noChangeShapeType="1"/>
          </p:cNvSpPr>
          <p:nvPr/>
        </p:nvSpPr>
        <p:spPr bwMode="auto">
          <a:xfrm>
            <a:off x="3855636" y="-127888"/>
            <a:ext cx="0" cy="3887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8" name="Line 19"/>
          <p:cNvSpPr>
            <a:spLocks noChangeShapeType="1"/>
          </p:cNvSpPr>
          <p:nvPr/>
        </p:nvSpPr>
        <p:spPr bwMode="auto">
          <a:xfrm rot="-5400000">
            <a:off x="5799530" y="1816005"/>
            <a:ext cx="0" cy="3887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 name="Line 20"/>
          <p:cNvSpPr>
            <a:spLocks noChangeShapeType="1"/>
          </p:cNvSpPr>
          <p:nvPr/>
        </p:nvSpPr>
        <p:spPr bwMode="auto">
          <a:xfrm>
            <a:off x="4289023"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0" name="Line 21"/>
          <p:cNvSpPr>
            <a:spLocks noChangeShapeType="1"/>
          </p:cNvSpPr>
          <p:nvPr/>
        </p:nvSpPr>
        <p:spPr bwMode="auto">
          <a:xfrm>
            <a:off x="7743423"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1" name="Line 22"/>
          <p:cNvSpPr>
            <a:spLocks noChangeShapeType="1"/>
          </p:cNvSpPr>
          <p:nvPr/>
        </p:nvSpPr>
        <p:spPr bwMode="auto">
          <a:xfrm>
            <a:off x="4723998"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2" name="Line 23"/>
          <p:cNvSpPr>
            <a:spLocks noChangeShapeType="1"/>
          </p:cNvSpPr>
          <p:nvPr/>
        </p:nvSpPr>
        <p:spPr bwMode="auto">
          <a:xfrm>
            <a:off x="5157386"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3" name="Line 24"/>
          <p:cNvSpPr>
            <a:spLocks noChangeShapeType="1"/>
          </p:cNvSpPr>
          <p:nvPr/>
        </p:nvSpPr>
        <p:spPr bwMode="auto">
          <a:xfrm rot="-5400000">
            <a:off x="5799530" y="-776383"/>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4" name="Line 25"/>
          <p:cNvSpPr>
            <a:spLocks noChangeShapeType="1"/>
          </p:cNvSpPr>
          <p:nvPr/>
        </p:nvSpPr>
        <p:spPr bwMode="auto">
          <a:xfrm rot="-5400000">
            <a:off x="5799530" y="-1208183"/>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5" name="Line 26"/>
          <p:cNvSpPr>
            <a:spLocks noChangeShapeType="1"/>
          </p:cNvSpPr>
          <p:nvPr/>
        </p:nvSpPr>
        <p:spPr bwMode="auto">
          <a:xfrm rot="-5400000">
            <a:off x="5799530" y="-1639983"/>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6" name="Line 27"/>
          <p:cNvSpPr>
            <a:spLocks noChangeShapeType="1"/>
          </p:cNvSpPr>
          <p:nvPr/>
        </p:nvSpPr>
        <p:spPr bwMode="auto">
          <a:xfrm rot="-5400000" flipH="1">
            <a:off x="5328275" y="-1600528"/>
            <a:ext cx="535207" cy="348048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7" name="Line 28"/>
          <p:cNvSpPr>
            <a:spLocks noChangeShapeType="1"/>
          </p:cNvSpPr>
          <p:nvPr/>
        </p:nvSpPr>
        <p:spPr bwMode="auto">
          <a:xfrm>
            <a:off x="6892523"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8" name="Line 29"/>
          <p:cNvSpPr>
            <a:spLocks noChangeShapeType="1"/>
          </p:cNvSpPr>
          <p:nvPr/>
        </p:nvSpPr>
        <p:spPr bwMode="auto">
          <a:xfrm rot="-5400000">
            <a:off x="5799530" y="952405"/>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9" name="Line 30"/>
          <p:cNvSpPr>
            <a:spLocks noChangeShapeType="1"/>
          </p:cNvSpPr>
          <p:nvPr/>
        </p:nvSpPr>
        <p:spPr bwMode="auto">
          <a:xfrm rot="-5400000">
            <a:off x="5799530" y="-344582"/>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0" name="Line 31"/>
          <p:cNvSpPr>
            <a:spLocks noChangeShapeType="1"/>
          </p:cNvSpPr>
          <p:nvPr/>
        </p:nvSpPr>
        <p:spPr bwMode="auto">
          <a:xfrm>
            <a:off x="5590773"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1" name="Line 32"/>
          <p:cNvSpPr>
            <a:spLocks noChangeShapeType="1"/>
          </p:cNvSpPr>
          <p:nvPr/>
        </p:nvSpPr>
        <p:spPr bwMode="auto">
          <a:xfrm>
            <a:off x="6459136"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2" name="Line 33"/>
          <p:cNvSpPr>
            <a:spLocks noChangeShapeType="1"/>
          </p:cNvSpPr>
          <p:nvPr/>
        </p:nvSpPr>
        <p:spPr bwMode="auto">
          <a:xfrm rot="-5400000">
            <a:off x="5799530" y="88805"/>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3" name="Line 34"/>
          <p:cNvSpPr>
            <a:spLocks noChangeShapeType="1"/>
          </p:cNvSpPr>
          <p:nvPr/>
        </p:nvSpPr>
        <p:spPr bwMode="auto">
          <a:xfrm>
            <a:off x="6025748"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4" name="Line 35"/>
          <p:cNvSpPr>
            <a:spLocks noChangeShapeType="1"/>
          </p:cNvSpPr>
          <p:nvPr/>
        </p:nvSpPr>
        <p:spPr bwMode="auto">
          <a:xfrm rot="-5400000">
            <a:off x="5799530" y="520605"/>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5" name="Line 36"/>
          <p:cNvSpPr>
            <a:spLocks noChangeShapeType="1"/>
          </p:cNvSpPr>
          <p:nvPr/>
        </p:nvSpPr>
        <p:spPr bwMode="auto">
          <a:xfrm>
            <a:off x="7327498" y="-12788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6" name="Line 37"/>
          <p:cNvSpPr>
            <a:spLocks noChangeShapeType="1"/>
          </p:cNvSpPr>
          <p:nvPr/>
        </p:nvSpPr>
        <p:spPr bwMode="auto">
          <a:xfrm rot="-5400000">
            <a:off x="5799530" y="1384205"/>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7" name="Line 38"/>
          <p:cNvSpPr>
            <a:spLocks noChangeShapeType="1"/>
          </p:cNvSpPr>
          <p:nvPr/>
        </p:nvSpPr>
        <p:spPr bwMode="auto">
          <a:xfrm>
            <a:off x="3855636" y="466869"/>
            <a:ext cx="0" cy="2890123"/>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8" name="Line 39"/>
          <p:cNvSpPr>
            <a:spLocks noChangeShapeType="1"/>
          </p:cNvSpPr>
          <p:nvPr/>
        </p:nvSpPr>
        <p:spPr bwMode="auto">
          <a:xfrm rot="-5400000">
            <a:off x="5799530" y="1413099"/>
            <a:ext cx="0" cy="3887787"/>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9" name="Text Box 40"/>
          <p:cNvSpPr txBox="1">
            <a:spLocks noChangeArrowheads="1"/>
          </p:cNvSpPr>
          <p:nvPr/>
        </p:nvSpPr>
        <p:spPr bwMode="auto">
          <a:xfrm>
            <a:off x="3711174" y="3356992"/>
            <a:ext cx="5414963"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nl-NL" dirty="0">
                <a:solidFill>
                  <a:schemeClr val="bg1"/>
                </a:solidFill>
                <a:ea typeface="ＭＳ Ｐゴシック" charset="0"/>
                <a:cs typeface="ＭＳ Ｐゴシック" charset="0"/>
              </a:rPr>
              <a:t>0           1            2           3            4      tijd (min)</a:t>
            </a:r>
          </a:p>
        </p:txBody>
      </p:sp>
      <p:sp>
        <p:nvSpPr>
          <p:cNvPr id="40" name="Text Box 41"/>
          <p:cNvSpPr txBox="1">
            <a:spLocks noChangeArrowheads="1"/>
          </p:cNvSpPr>
          <p:nvPr/>
        </p:nvSpPr>
        <p:spPr bwMode="auto">
          <a:xfrm>
            <a:off x="3350811" y="2680399"/>
            <a:ext cx="5762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nl-NL">
                <a:solidFill>
                  <a:schemeClr val="bg1"/>
                </a:solidFill>
                <a:ea typeface="ＭＳ Ｐゴシック" charset="0"/>
                <a:cs typeface="ＭＳ Ｐゴシック" charset="0"/>
              </a:rPr>
              <a:t>20</a:t>
            </a:r>
          </a:p>
        </p:txBody>
      </p:sp>
      <p:sp>
        <p:nvSpPr>
          <p:cNvPr id="41" name="Text Box 42"/>
          <p:cNvSpPr txBox="1">
            <a:spLocks noChangeArrowheads="1"/>
          </p:cNvSpPr>
          <p:nvPr/>
        </p:nvSpPr>
        <p:spPr bwMode="auto">
          <a:xfrm>
            <a:off x="3350811" y="1816799"/>
            <a:ext cx="5762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nl-NL">
                <a:solidFill>
                  <a:schemeClr val="bg1"/>
                </a:solidFill>
                <a:ea typeface="ＭＳ Ｐゴシック" charset="0"/>
                <a:cs typeface="ＭＳ Ｐゴシック" charset="0"/>
              </a:rPr>
              <a:t>40</a:t>
            </a:r>
          </a:p>
        </p:txBody>
      </p:sp>
      <p:sp>
        <p:nvSpPr>
          <p:cNvPr id="42" name="Text Box 43"/>
          <p:cNvSpPr txBox="1">
            <a:spLocks noChangeArrowheads="1"/>
          </p:cNvSpPr>
          <p:nvPr/>
        </p:nvSpPr>
        <p:spPr bwMode="auto">
          <a:xfrm>
            <a:off x="3350811" y="951611"/>
            <a:ext cx="5762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nl-NL" dirty="0">
                <a:solidFill>
                  <a:schemeClr val="bg1"/>
                </a:solidFill>
                <a:ea typeface="ＭＳ Ｐゴシック" charset="0"/>
                <a:cs typeface="ＭＳ Ｐゴシック" charset="0"/>
              </a:rPr>
              <a:t>60</a:t>
            </a:r>
          </a:p>
        </p:txBody>
      </p:sp>
      <p:sp>
        <p:nvSpPr>
          <p:cNvPr id="43" name="Text Box 44"/>
          <p:cNvSpPr txBox="1">
            <a:spLocks noChangeArrowheads="1"/>
          </p:cNvSpPr>
          <p:nvPr/>
        </p:nvSpPr>
        <p:spPr bwMode="auto">
          <a:xfrm>
            <a:off x="2622944" y="245146"/>
            <a:ext cx="13081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nl-NL">
                <a:solidFill>
                  <a:schemeClr val="bg1"/>
                </a:solidFill>
                <a:ea typeface="ＭＳ Ｐゴシック" charset="0"/>
                <a:cs typeface="ＭＳ Ｐゴシック" charset="0"/>
              </a:rPr>
              <a:t>Temp (</a:t>
            </a:r>
            <a:r>
              <a:rPr lang="nl-NL" baseline="30000" dirty="0" err="1">
                <a:solidFill>
                  <a:schemeClr val="bg1"/>
                </a:solidFill>
                <a:ea typeface="ＭＳ Ｐゴシック" charset="0"/>
                <a:cs typeface="ＭＳ Ｐゴシック" charset="0"/>
              </a:rPr>
              <a:t>o</a:t>
            </a:r>
            <a:r>
              <a:rPr lang="nl-NL" dirty="0" err="1">
                <a:solidFill>
                  <a:schemeClr val="bg1"/>
                </a:solidFill>
                <a:ea typeface="ＭＳ Ｐゴシック" charset="0"/>
                <a:cs typeface="ＭＳ Ｐゴシック" charset="0"/>
              </a:rPr>
              <a:t>C</a:t>
            </a:r>
            <a:r>
              <a:rPr lang="nl-NL" dirty="0">
                <a:solidFill>
                  <a:schemeClr val="bg1"/>
                </a:solidFill>
                <a:ea typeface="ＭＳ Ｐゴシック" charset="0"/>
                <a:cs typeface="ＭＳ Ｐゴシック" charset="0"/>
              </a:rPr>
              <a:t>)</a:t>
            </a:r>
          </a:p>
        </p:txBody>
      </p:sp>
      <p:sp>
        <p:nvSpPr>
          <p:cNvPr id="44" name="Line 50"/>
          <p:cNvSpPr>
            <a:spLocks noChangeShapeType="1"/>
          </p:cNvSpPr>
          <p:nvPr/>
        </p:nvSpPr>
        <p:spPr bwMode="auto">
          <a:xfrm flipV="1">
            <a:off x="3857224" y="2142237"/>
            <a:ext cx="1160463" cy="93027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45" name="Line 51"/>
          <p:cNvSpPr>
            <a:spLocks noChangeShapeType="1"/>
          </p:cNvSpPr>
          <p:nvPr/>
        </p:nvSpPr>
        <p:spPr bwMode="auto">
          <a:xfrm>
            <a:off x="5003399" y="2143823"/>
            <a:ext cx="1450975" cy="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46" name="Line 52"/>
          <p:cNvSpPr>
            <a:spLocks noChangeShapeType="1"/>
          </p:cNvSpPr>
          <p:nvPr/>
        </p:nvSpPr>
        <p:spPr bwMode="auto">
          <a:xfrm flipV="1">
            <a:off x="6454373" y="605537"/>
            <a:ext cx="1277938" cy="1538287"/>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47" name="Freeform 53"/>
          <p:cNvSpPr>
            <a:spLocks/>
          </p:cNvSpPr>
          <p:nvPr/>
        </p:nvSpPr>
        <p:spPr bwMode="auto">
          <a:xfrm>
            <a:off x="707368" y="4636198"/>
            <a:ext cx="1552575" cy="1465263"/>
          </a:xfrm>
          <a:custGeom>
            <a:avLst/>
            <a:gdLst>
              <a:gd name="T0" fmla="*/ 0 w 978"/>
              <a:gd name="T1" fmla="*/ 0 h 923"/>
              <a:gd name="T2" fmla="*/ 82 w 978"/>
              <a:gd name="T3" fmla="*/ 100 h 923"/>
              <a:gd name="T4" fmla="*/ 82 w 978"/>
              <a:gd name="T5" fmla="*/ 868 h 923"/>
              <a:gd name="T6" fmla="*/ 128 w 978"/>
              <a:gd name="T7" fmla="*/ 923 h 923"/>
              <a:gd name="T8" fmla="*/ 859 w 978"/>
              <a:gd name="T9" fmla="*/ 923 h 923"/>
              <a:gd name="T10" fmla="*/ 905 w 978"/>
              <a:gd name="T11" fmla="*/ 877 h 923"/>
              <a:gd name="T12" fmla="*/ 905 w 978"/>
              <a:gd name="T13" fmla="*/ 91 h 923"/>
              <a:gd name="T14" fmla="*/ 978 w 978"/>
              <a:gd name="T15" fmla="*/ 9 h 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 h="923">
                <a:moveTo>
                  <a:pt x="0" y="0"/>
                </a:moveTo>
                <a:lnTo>
                  <a:pt x="82" y="100"/>
                </a:lnTo>
                <a:lnTo>
                  <a:pt x="82" y="868"/>
                </a:lnTo>
                <a:lnTo>
                  <a:pt x="128" y="923"/>
                </a:lnTo>
                <a:lnTo>
                  <a:pt x="859" y="923"/>
                </a:lnTo>
                <a:lnTo>
                  <a:pt x="905" y="877"/>
                </a:lnTo>
                <a:lnTo>
                  <a:pt x="905" y="91"/>
                </a:lnTo>
                <a:lnTo>
                  <a:pt x="978" y="9"/>
                </a:lnTo>
              </a:path>
            </a:pathLst>
          </a:custGeom>
          <a:noFill/>
          <a:ln w="19050" cap="flat"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rgbClr val="FFA25D"/>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nl-NL">
              <a:ea typeface="ＭＳ Ｐゴシック" charset="0"/>
              <a:cs typeface="ＭＳ Ｐゴシック" charset="0"/>
            </a:endParaRPr>
          </a:p>
        </p:txBody>
      </p:sp>
      <p:grpSp>
        <p:nvGrpSpPr>
          <p:cNvPr id="48" name="Group 71"/>
          <p:cNvGrpSpPr>
            <a:grpSpLocks/>
          </p:cNvGrpSpPr>
          <p:nvPr/>
        </p:nvGrpSpPr>
        <p:grpSpPr bwMode="auto">
          <a:xfrm>
            <a:off x="991530" y="6123686"/>
            <a:ext cx="2546350" cy="617537"/>
            <a:chOff x="773" y="3799"/>
            <a:chExt cx="1604" cy="389"/>
          </a:xfrm>
        </p:grpSpPr>
        <p:grpSp>
          <p:nvGrpSpPr>
            <p:cNvPr id="49" name="Group 70"/>
            <p:cNvGrpSpPr>
              <a:grpSpLocks/>
            </p:cNvGrpSpPr>
            <p:nvPr/>
          </p:nvGrpSpPr>
          <p:grpSpPr bwMode="auto">
            <a:xfrm>
              <a:off x="773" y="3799"/>
              <a:ext cx="604" cy="389"/>
              <a:chOff x="2959" y="3140"/>
              <a:chExt cx="604" cy="389"/>
            </a:xfrm>
          </p:grpSpPr>
          <p:grpSp>
            <p:nvGrpSpPr>
              <p:cNvPr id="51" name="Group 56"/>
              <p:cNvGrpSpPr>
                <a:grpSpLocks/>
              </p:cNvGrpSpPr>
              <p:nvPr/>
            </p:nvGrpSpPr>
            <p:grpSpPr bwMode="auto">
              <a:xfrm>
                <a:off x="2959" y="3140"/>
                <a:ext cx="57" cy="389"/>
                <a:chOff x="2381" y="3158"/>
                <a:chExt cx="99" cy="636"/>
              </a:xfrm>
            </p:grpSpPr>
            <p:sp>
              <p:nvSpPr>
                <p:cNvPr id="61" name="Line 57"/>
                <p:cNvSpPr>
                  <a:spLocks noChangeShapeType="1"/>
                </p:cNvSpPr>
                <p:nvPr/>
              </p:nvSpPr>
              <p:spPr bwMode="auto">
                <a:xfrm flipV="1">
                  <a:off x="2426"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62" name="Freeform 58"/>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nvGrpSpPr>
              <p:cNvPr id="52" name="Group 59"/>
              <p:cNvGrpSpPr>
                <a:grpSpLocks/>
              </p:cNvGrpSpPr>
              <p:nvPr/>
            </p:nvGrpSpPr>
            <p:grpSpPr bwMode="auto">
              <a:xfrm>
                <a:off x="3324" y="3140"/>
                <a:ext cx="56" cy="389"/>
                <a:chOff x="2381" y="3158"/>
                <a:chExt cx="99" cy="636"/>
              </a:xfrm>
            </p:grpSpPr>
            <p:sp>
              <p:nvSpPr>
                <p:cNvPr id="59" name="Line 60"/>
                <p:cNvSpPr>
                  <a:spLocks noChangeShapeType="1"/>
                </p:cNvSpPr>
                <p:nvPr/>
              </p:nvSpPr>
              <p:spPr bwMode="auto">
                <a:xfrm flipV="1">
                  <a:off x="2425"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60" name="Freeform 61"/>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nvGrpSpPr>
              <p:cNvPr id="53" name="Group 62"/>
              <p:cNvGrpSpPr>
                <a:grpSpLocks/>
              </p:cNvGrpSpPr>
              <p:nvPr/>
            </p:nvGrpSpPr>
            <p:grpSpPr bwMode="auto">
              <a:xfrm>
                <a:off x="3142" y="3140"/>
                <a:ext cx="56" cy="389"/>
                <a:chOff x="2381" y="3158"/>
                <a:chExt cx="99" cy="636"/>
              </a:xfrm>
            </p:grpSpPr>
            <p:sp>
              <p:nvSpPr>
                <p:cNvPr id="57" name="Line 63"/>
                <p:cNvSpPr>
                  <a:spLocks noChangeShapeType="1"/>
                </p:cNvSpPr>
                <p:nvPr/>
              </p:nvSpPr>
              <p:spPr bwMode="auto">
                <a:xfrm flipV="1">
                  <a:off x="2425"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58" name="Freeform 64"/>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nvGrpSpPr>
              <p:cNvPr id="54" name="Group 65"/>
              <p:cNvGrpSpPr>
                <a:grpSpLocks/>
              </p:cNvGrpSpPr>
              <p:nvPr/>
            </p:nvGrpSpPr>
            <p:grpSpPr bwMode="auto">
              <a:xfrm>
                <a:off x="3506" y="3140"/>
                <a:ext cx="57" cy="389"/>
                <a:chOff x="2381" y="3158"/>
                <a:chExt cx="99" cy="636"/>
              </a:xfrm>
            </p:grpSpPr>
            <p:sp>
              <p:nvSpPr>
                <p:cNvPr id="55" name="Line 66"/>
                <p:cNvSpPr>
                  <a:spLocks noChangeShapeType="1"/>
                </p:cNvSpPr>
                <p:nvPr/>
              </p:nvSpPr>
              <p:spPr bwMode="auto">
                <a:xfrm flipV="1">
                  <a:off x="2426"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56" name="Freeform 67"/>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sp>
          <p:nvSpPr>
            <p:cNvPr id="50" name="Text Box 68"/>
            <p:cNvSpPr txBox="1">
              <a:spLocks noChangeArrowheads="1"/>
            </p:cNvSpPr>
            <p:nvPr/>
          </p:nvSpPr>
          <p:spPr bwMode="auto">
            <a:xfrm>
              <a:off x="1470" y="3866"/>
              <a:ext cx="90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2400" b="1" dirty="0">
                  <a:solidFill>
                    <a:srgbClr val="FF0000"/>
                  </a:solidFill>
                  <a:ea typeface="ＭＳ Ｐゴシック" charset="0"/>
                  <a:cs typeface="ＭＳ Ｐゴシック" charset="0"/>
                </a:rPr>
                <a:t>warmte</a:t>
              </a:r>
            </a:p>
          </p:txBody>
        </p:sp>
      </p:grpSp>
      <p:sp>
        <p:nvSpPr>
          <p:cNvPr id="63" name="Line 74"/>
          <p:cNvSpPr>
            <a:spLocks noChangeShapeType="1"/>
          </p:cNvSpPr>
          <p:nvPr/>
        </p:nvSpPr>
        <p:spPr bwMode="auto">
          <a:xfrm>
            <a:off x="3855637" y="2139061"/>
            <a:ext cx="1146175" cy="4762"/>
          </a:xfrm>
          <a:prstGeom prst="line">
            <a:avLst/>
          </a:prstGeom>
          <a:noFill/>
          <a:ln w="28575">
            <a:solidFill>
              <a:srgbClr val="00B0F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64" name="AutoShape 75"/>
          <p:cNvSpPr>
            <a:spLocks noChangeArrowheads="1"/>
          </p:cNvSpPr>
          <p:nvPr/>
        </p:nvSpPr>
        <p:spPr bwMode="auto">
          <a:xfrm>
            <a:off x="5283944" y="2717076"/>
            <a:ext cx="2052176" cy="363373"/>
          </a:xfrm>
          <a:prstGeom prst="wedgeRoundRectCallout">
            <a:avLst>
              <a:gd name="adj1" fmla="val -100858"/>
              <a:gd name="adj2" fmla="val -161482"/>
              <a:gd name="adj3" fmla="val 16667"/>
            </a:avLst>
          </a:prstGeom>
          <a:solidFill>
            <a:srgbClr val="FB757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nl-NL" sz="1600" dirty="0">
                <a:solidFill>
                  <a:schemeClr val="bg1"/>
                </a:solidFill>
                <a:ea typeface="ＭＳ Ｐゴシック" charset="0"/>
                <a:cs typeface="ＭＳ Ｐゴシック" charset="0"/>
              </a:rPr>
              <a:t>Kook</a:t>
            </a:r>
            <a:r>
              <a:rPr lang="nl-NL" sz="1600" i="1" u="sng" dirty="0">
                <a:solidFill>
                  <a:schemeClr val="bg1"/>
                </a:solidFill>
                <a:ea typeface="ＭＳ Ｐゴシック" charset="0"/>
                <a:cs typeface="ＭＳ Ｐゴシック" charset="0"/>
              </a:rPr>
              <a:t>punt</a:t>
            </a:r>
            <a:r>
              <a:rPr lang="nl-NL" sz="1600" dirty="0">
                <a:solidFill>
                  <a:schemeClr val="bg1"/>
                </a:solidFill>
                <a:ea typeface="ＭＳ Ｐゴシック" charset="0"/>
                <a:cs typeface="ＭＳ Ｐゴシック" charset="0"/>
              </a:rPr>
              <a:t>: 38 </a:t>
            </a:r>
            <a:r>
              <a:rPr lang="nl-NL" sz="1600" baseline="30000" dirty="0" err="1">
                <a:solidFill>
                  <a:schemeClr val="bg1"/>
                </a:solidFill>
                <a:ea typeface="ＭＳ Ｐゴシック" charset="0"/>
                <a:cs typeface="ＭＳ Ｐゴシック" charset="0"/>
              </a:rPr>
              <a:t>o</a:t>
            </a:r>
            <a:r>
              <a:rPr lang="nl-NL" sz="1600" dirty="0" err="1">
                <a:solidFill>
                  <a:schemeClr val="bg1"/>
                </a:solidFill>
                <a:ea typeface="ＭＳ Ｐゴシック" charset="0"/>
                <a:cs typeface="ＭＳ Ｐゴシック" charset="0"/>
              </a:rPr>
              <a:t>C</a:t>
            </a:r>
            <a:endParaRPr lang="nl-NL" sz="1600" dirty="0">
              <a:solidFill>
                <a:schemeClr val="bg1"/>
              </a:solidFill>
              <a:ea typeface="ＭＳ Ｐゴシック" charset="0"/>
              <a:cs typeface="ＭＳ Ｐゴシック" charset="0"/>
            </a:endParaRPr>
          </a:p>
        </p:txBody>
      </p:sp>
      <p:sp>
        <p:nvSpPr>
          <p:cNvPr id="65" name="AutoShape 76"/>
          <p:cNvSpPr>
            <a:spLocks noChangeArrowheads="1"/>
          </p:cNvSpPr>
          <p:nvPr/>
        </p:nvSpPr>
        <p:spPr bwMode="auto">
          <a:xfrm>
            <a:off x="2971100" y="5226229"/>
            <a:ext cx="1533702" cy="419619"/>
          </a:xfrm>
          <a:prstGeom prst="wedgeRoundRectCallout">
            <a:avLst>
              <a:gd name="adj1" fmla="val -103517"/>
              <a:gd name="adj2" fmla="val 45463"/>
              <a:gd name="adj3" fmla="val 16667"/>
            </a:avLst>
          </a:prstGeom>
          <a:solidFill>
            <a:srgbClr val="FB757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nl-NL" dirty="0">
                <a:solidFill>
                  <a:schemeClr val="bg1"/>
                </a:solidFill>
                <a:ea typeface="ＭＳ Ｐゴシック" charset="0"/>
                <a:cs typeface="ＭＳ Ｐゴシック" charset="0"/>
              </a:rPr>
              <a:t>Zuivere</a:t>
            </a:r>
            <a:r>
              <a:rPr lang="nl-NL" sz="1600" dirty="0">
                <a:solidFill>
                  <a:schemeClr val="bg1"/>
                </a:solidFill>
                <a:ea typeface="ＭＳ Ｐゴシック" charset="0"/>
                <a:cs typeface="ＭＳ Ｐゴシック" charset="0"/>
              </a:rPr>
              <a:t> stof</a:t>
            </a:r>
          </a:p>
        </p:txBody>
      </p:sp>
      <p:grpSp>
        <p:nvGrpSpPr>
          <p:cNvPr id="66" name="Groeperen 65"/>
          <p:cNvGrpSpPr/>
          <p:nvPr/>
        </p:nvGrpSpPr>
        <p:grpSpPr>
          <a:xfrm>
            <a:off x="251520" y="141195"/>
            <a:ext cx="936104" cy="1224136"/>
            <a:chOff x="554843" y="4236380"/>
            <a:chExt cx="1246461" cy="1496876"/>
          </a:xfrm>
        </p:grpSpPr>
        <p:sp>
          <p:nvSpPr>
            <p:cNvPr id="67" name="Rechthoek 66"/>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68" name="Tekstvak 67"/>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69" name="Afbeelding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106398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56" fill="hold"/>
                                        <p:tgtEl>
                                          <p:spTgt spid="71"/>
                                        </p:tgtEl>
                                      </p:cBhvr>
                                    </p:cmd>
                                  </p:childTnLst>
                                </p:cTn>
                              </p:par>
                              <p:par>
                                <p:cTn id="7" presetID="2" presetClass="entr" presetSubtype="1"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3000" fill="hold"/>
                                        <p:tgtEl>
                                          <p:spTgt spid="3"/>
                                        </p:tgtEl>
                                        <p:attrNameLst>
                                          <p:attrName>ppt_x</p:attrName>
                                        </p:attrNameLst>
                                      </p:cBhvr>
                                      <p:tavLst>
                                        <p:tav tm="0">
                                          <p:val>
                                            <p:strVal val="#ppt_x"/>
                                          </p:val>
                                        </p:tav>
                                        <p:tav tm="100000">
                                          <p:val>
                                            <p:strVal val="#ppt_x"/>
                                          </p:val>
                                        </p:tav>
                                      </p:tavLst>
                                    </p:anim>
                                    <p:anim calcmode="lin" valueType="num">
                                      <p:cBhvr additive="base">
                                        <p:cTn id="10" dur="3000" fill="hold"/>
                                        <p:tgtEl>
                                          <p:spTgt spid="3"/>
                                        </p:tgtEl>
                                        <p:attrNameLst>
                                          <p:attrName>ppt_y</p:attrName>
                                        </p:attrNameLst>
                                      </p:cBhvr>
                                      <p:tavLst>
                                        <p:tav tm="0">
                                          <p:val>
                                            <p:strVal val="0-#ppt_h/2"/>
                                          </p:val>
                                        </p:tav>
                                        <p:tav tm="100000">
                                          <p:val>
                                            <p:strVal val="#ppt_y"/>
                                          </p:val>
                                        </p:tav>
                                      </p:tavLst>
                                    </p:anim>
                                  </p:childTnLst>
                                </p:cTn>
                              </p:par>
                              <p:par>
                                <p:cTn id="11" presetID="9" presetClass="entr" presetSubtype="0" fill="hold" nodeType="withEffect">
                                  <p:stCondLst>
                                    <p:cond delay="600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22" presetClass="entr" presetSubtype="4" fill="hold" grpId="0" nodeType="withEffect">
                                  <p:stCondLst>
                                    <p:cond delay="8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0"/>
                                        <p:tgtEl>
                                          <p:spTgt spid="16"/>
                                        </p:tgtEl>
                                      </p:cBhvr>
                                    </p:animEffect>
                                  </p:childTnLst>
                                </p:cTn>
                              </p:par>
                              <p:par>
                                <p:cTn id="17" presetID="22" presetClass="entr" presetSubtype="4" fill="hold" grpId="0" nodeType="withEffect">
                                  <p:stCondLst>
                                    <p:cond delay="800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0"/>
                                        <p:tgtEl>
                                          <p:spTgt spid="44"/>
                                        </p:tgtEl>
                                      </p:cBhvr>
                                    </p:animEffect>
                                  </p:childTnLst>
                                </p:cTn>
                              </p:par>
                              <p:par>
                                <p:cTn id="20" presetID="22" presetClass="entr" presetSubtype="8" fill="hold" grpId="0" nodeType="withEffect">
                                  <p:stCondLst>
                                    <p:cond delay="1200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3000"/>
                                        <p:tgtEl>
                                          <p:spTgt spid="45"/>
                                        </p:tgtEl>
                                      </p:cBhvr>
                                    </p:animEffect>
                                  </p:childTnLst>
                                </p:cTn>
                              </p:par>
                              <p:par>
                                <p:cTn id="23" presetID="22" presetClass="entr" presetSubtype="4" fill="hold" grpId="0" nodeType="withEffect">
                                  <p:stCondLst>
                                    <p:cond delay="1500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0"/>
                                        <p:tgtEl>
                                          <p:spTgt spid="15"/>
                                        </p:tgtEl>
                                      </p:cBhvr>
                                    </p:animEffect>
                                  </p:childTnLst>
                                </p:cTn>
                              </p:par>
                              <p:par>
                                <p:cTn id="26" presetID="22" presetClass="entr" presetSubtype="4" fill="hold" grpId="0" nodeType="withEffect">
                                  <p:stCondLst>
                                    <p:cond delay="15000"/>
                                  </p:stCondLst>
                                  <p:childTnLst>
                                    <p:set>
                                      <p:cBhvr>
                                        <p:cTn id="27" dur="1" fill="hold">
                                          <p:stCondLst>
                                            <p:cond delay="0"/>
                                          </p:stCondLst>
                                        </p:cTn>
                                        <p:tgtEl>
                                          <p:spTgt spid="46"/>
                                        </p:tgtEl>
                                        <p:attrNameLst>
                                          <p:attrName>style.visibility</p:attrName>
                                        </p:attrNameLst>
                                      </p:cBhvr>
                                      <p:to>
                                        <p:strVal val="visible"/>
                                      </p:to>
                                    </p:set>
                                    <p:animEffect transition="in" filter="wipe(down)">
                                      <p:cBhvr>
                                        <p:cTn id="28" dur="5000"/>
                                        <p:tgtEl>
                                          <p:spTgt spid="46"/>
                                        </p:tgtEl>
                                      </p:cBhvr>
                                    </p:animEffect>
                                  </p:childTnLst>
                                </p:cTn>
                              </p:par>
                              <p:par>
                                <p:cTn id="29" presetID="9" presetClass="entr" presetSubtype="0" fill="hold" grpId="0" nodeType="withEffect">
                                  <p:stCondLst>
                                    <p:cond delay="15000"/>
                                  </p:stCondLst>
                                  <p:childTnLst>
                                    <p:set>
                                      <p:cBhvr>
                                        <p:cTn id="30" dur="1" fill="hold">
                                          <p:stCondLst>
                                            <p:cond delay="0"/>
                                          </p:stCondLst>
                                        </p:cTn>
                                        <p:tgtEl>
                                          <p:spTgt spid="63"/>
                                        </p:tgtEl>
                                        <p:attrNameLst>
                                          <p:attrName>style.visibility</p:attrName>
                                        </p:attrNameLst>
                                      </p:cBhvr>
                                      <p:to>
                                        <p:strVal val="visible"/>
                                      </p:to>
                                    </p:set>
                                    <p:animEffect transition="in" filter="dissolve">
                                      <p:cBhvr>
                                        <p:cTn id="31" dur="500"/>
                                        <p:tgtEl>
                                          <p:spTgt spid="63"/>
                                        </p:tgtEl>
                                      </p:cBhvr>
                                    </p:animEffect>
                                  </p:childTnLst>
                                </p:cTn>
                              </p:par>
                              <p:par>
                                <p:cTn id="32" presetID="9" presetClass="entr" presetSubtype="0" fill="hold" grpId="0" nodeType="withEffect">
                                  <p:stCondLst>
                                    <p:cond delay="18000"/>
                                  </p:stCondLst>
                                  <p:childTnLst>
                                    <p:set>
                                      <p:cBhvr>
                                        <p:cTn id="33" dur="1" fill="hold">
                                          <p:stCondLst>
                                            <p:cond delay="0"/>
                                          </p:stCondLst>
                                        </p:cTn>
                                        <p:tgtEl>
                                          <p:spTgt spid="64"/>
                                        </p:tgtEl>
                                        <p:attrNameLst>
                                          <p:attrName>style.visibility</p:attrName>
                                        </p:attrNameLst>
                                      </p:cBhvr>
                                      <p:to>
                                        <p:strVal val="visible"/>
                                      </p:to>
                                    </p:set>
                                    <p:animEffect transition="in" filter="dissolve">
                                      <p:cBhvr>
                                        <p:cTn id="34" dur="500"/>
                                        <p:tgtEl>
                                          <p:spTgt spid="64"/>
                                        </p:tgtEl>
                                      </p:cBhvr>
                                    </p:animEffect>
                                  </p:childTnLst>
                                </p:cTn>
                              </p:par>
                              <p:par>
                                <p:cTn id="35" presetID="9" presetClass="entr" presetSubtype="0" fill="hold" grpId="0" nodeType="withEffect">
                                  <p:stCondLst>
                                    <p:cond delay="18000"/>
                                  </p:stCondLst>
                                  <p:childTnLst>
                                    <p:set>
                                      <p:cBhvr>
                                        <p:cTn id="36" dur="1" fill="hold">
                                          <p:stCondLst>
                                            <p:cond delay="0"/>
                                          </p:stCondLst>
                                        </p:cTn>
                                        <p:tgtEl>
                                          <p:spTgt spid="65"/>
                                        </p:tgtEl>
                                        <p:attrNameLst>
                                          <p:attrName>style.visibility</p:attrName>
                                        </p:attrNameLst>
                                      </p:cBhvr>
                                      <p:to>
                                        <p:strVal val="visible"/>
                                      </p:to>
                                    </p:set>
                                    <p:animEffect transition="in" filter="dissolve">
                                      <p:cBhvr>
                                        <p:cTn id="3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0" fill="hold" display="0">
                  <p:stCondLst>
                    <p:cond delay="indefinite"/>
                  </p:stCondLst>
                </p:cTn>
                <p:tgtEl>
                  <p:spTgt spid="71"/>
                </p:tgtEl>
              </p:cMediaNode>
            </p:video>
            <p:seq concurrent="1" nextAc="seek">
              <p:cTn id="39" restart="whenNotActive" fill="hold" evtFilter="cancelBubble" nodeType="interactiveSeq">
                <p:stCondLst>
                  <p:cond evt="onClick" delay="0">
                    <p:tgtEl>
                      <p:spTgt spid="71"/>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71"/>
                                        </p:tgtEl>
                                      </p:cBhvr>
                                    </p:cmd>
                                  </p:childTnLst>
                                </p:cTn>
                              </p:par>
                            </p:childTnLst>
                          </p:cTn>
                        </p:par>
                      </p:childTnLst>
                    </p:cTn>
                  </p:par>
                </p:childTnLst>
              </p:cTn>
              <p:nextCondLst>
                <p:cond evt="onClick" delay="0">
                  <p:tgtEl>
                    <p:spTgt spid="71"/>
                  </p:tgtEl>
                </p:cond>
              </p:nextCondLst>
            </p:seq>
          </p:childTnLst>
        </p:cTn>
      </p:par>
    </p:tnLst>
    <p:bldLst>
      <p:bldP spid="15" grpId="0" animBg="1"/>
      <p:bldP spid="16" grpId="0" animBg="1"/>
      <p:bldP spid="44" grpId="0" animBg="1"/>
      <p:bldP spid="45" grpId="0" animBg="1"/>
      <p:bldP spid="46" grpId="0" animBg="1"/>
      <p:bldP spid="63" grpId="0" animBg="1"/>
      <p:bldP spid="64" grpId="0" animBg="1"/>
      <p:bldP spid="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11</a:t>
            </a:fld>
            <a:endParaRPr lang="nl-NL" altLang="nl-NL"/>
          </a:p>
        </p:txBody>
      </p:sp>
      <p:grpSp>
        <p:nvGrpSpPr>
          <p:cNvPr id="3" name="Group 68"/>
          <p:cNvGrpSpPr>
            <a:grpSpLocks/>
          </p:cNvGrpSpPr>
          <p:nvPr/>
        </p:nvGrpSpPr>
        <p:grpSpPr bwMode="auto">
          <a:xfrm>
            <a:off x="1207524" y="211287"/>
            <a:ext cx="1000125" cy="5400675"/>
            <a:chOff x="936" y="163"/>
            <a:chExt cx="630" cy="3402"/>
          </a:xfrm>
        </p:grpSpPr>
        <p:grpSp>
          <p:nvGrpSpPr>
            <p:cNvPr id="4" name="Group 2"/>
            <p:cNvGrpSpPr>
              <a:grpSpLocks/>
            </p:cNvGrpSpPr>
            <p:nvPr/>
          </p:nvGrpSpPr>
          <p:grpSpPr bwMode="auto">
            <a:xfrm>
              <a:off x="936" y="163"/>
              <a:ext cx="630" cy="3402"/>
              <a:chOff x="2426" y="346"/>
              <a:chExt cx="630" cy="3402"/>
            </a:xfrm>
          </p:grpSpPr>
          <p:sp>
            <p:nvSpPr>
              <p:cNvPr id="6" name="AutoShape 3"/>
              <p:cNvSpPr>
                <a:spLocks noChangeArrowheads="1"/>
              </p:cNvSpPr>
              <p:nvPr/>
            </p:nvSpPr>
            <p:spPr bwMode="auto">
              <a:xfrm>
                <a:off x="2517" y="346"/>
                <a:ext cx="136" cy="2767"/>
              </a:xfrm>
              <a:prstGeom prst="roundRect">
                <a:avLst>
                  <a:gd name="adj" fmla="val 16667"/>
                </a:avLst>
              </a:prstGeom>
              <a:solidFill>
                <a:schemeClr val="accent1"/>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7" name="AutoShape 4"/>
              <p:cNvSpPr>
                <a:spLocks noChangeArrowheads="1"/>
              </p:cNvSpPr>
              <p:nvPr/>
            </p:nvSpPr>
            <p:spPr bwMode="auto">
              <a:xfrm>
                <a:off x="2426" y="3067"/>
                <a:ext cx="317" cy="681"/>
              </a:xfrm>
              <a:prstGeom prst="roundRect">
                <a:avLst>
                  <a:gd name="adj" fmla="val 16667"/>
                </a:avLst>
              </a:prstGeom>
              <a:solidFill>
                <a:srgbClr val="FF0000"/>
              </a:solidFill>
              <a:ln w="190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grpSp>
            <p:nvGrpSpPr>
              <p:cNvPr id="8" name="Group 5"/>
              <p:cNvGrpSpPr>
                <a:grpSpLocks/>
              </p:cNvGrpSpPr>
              <p:nvPr/>
            </p:nvGrpSpPr>
            <p:grpSpPr bwMode="auto">
              <a:xfrm>
                <a:off x="2655" y="678"/>
                <a:ext cx="401" cy="2046"/>
                <a:chOff x="2655" y="678"/>
                <a:chExt cx="401" cy="2046"/>
              </a:xfrm>
            </p:grpSpPr>
            <p:sp>
              <p:nvSpPr>
                <p:cNvPr id="9" name="Text Box 6"/>
                <p:cNvSpPr txBox="1">
                  <a:spLocks noChangeArrowheads="1"/>
                </p:cNvSpPr>
                <p:nvPr/>
              </p:nvSpPr>
              <p:spPr bwMode="auto">
                <a:xfrm>
                  <a:off x="2735" y="2493"/>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20</a:t>
                  </a:r>
                </a:p>
              </p:txBody>
            </p:sp>
            <p:sp>
              <p:nvSpPr>
                <p:cNvPr id="10" name="Text Box 7"/>
                <p:cNvSpPr txBox="1">
                  <a:spLocks noChangeArrowheads="1"/>
                </p:cNvSpPr>
                <p:nvPr/>
              </p:nvSpPr>
              <p:spPr bwMode="auto">
                <a:xfrm>
                  <a:off x="2735" y="2042"/>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40</a:t>
                  </a:r>
                </a:p>
              </p:txBody>
            </p:sp>
            <p:sp>
              <p:nvSpPr>
                <p:cNvPr id="11" name="Text Box 8"/>
                <p:cNvSpPr txBox="1">
                  <a:spLocks noChangeArrowheads="1"/>
                </p:cNvSpPr>
                <p:nvPr/>
              </p:nvSpPr>
              <p:spPr bwMode="auto">
                <a:xfrm>
                  <a:off x="2735" y="1590"/>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60</a:t>
                  </a:r>
                </a:p>
              </p:txBody>
            </p:sp>
            <p:sp>
              <p:nvSpPr>
                <p:cNvPr id="12" name="Text Box 9"/>
                <p:cNvSpPr txBox="1">
                  <a:spLocks noChangeArrowheads="1"/>
                </p:cNvSpPr>
                <p:nvPr/>
              </p:nvSpPr>
              <p:spPr bwMode="auto">
                <a:xfrm>
                  <a:off x="2733" y="1133"/>
                  <a:ext cx="321"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80</a:t>
                  </a:r>
                </a:p>
              </p:txBody>
            </p:sp>
            <p:sp>
              <p:nvSpPr>
                <p:cNvPr id="13" name="Text Box 10"/>
                <p:cNvSpPr txBox="1">
                  <a:spLocks noChangeArrowheads="1"/>
                </p:cNvSpPr>
                <p:nvPr/>
              </p:nvSpPr>
              <p:spPr bwMode="auto">
                <a:xfrm>
                  <a:off x="2655" y="678"/>
                  <a:ext cx="366" cy="231"/>
                </a:xfrm>
                <a:prstGeom prst="rect">
                  <a:avLst/>
                </a:prstGeom>
                <a:noFill/>
                <a:ln>
                  <a:noFill/>
                </a:ln>
                <a:effectLst/>
                <a:extLst>
                  <a:ext uri="{909E8E84-426E-40dd-AFC4-6F175D3DCCD1}">
                    <a14:hiddenFill xmlns="" xmlns:a14="http://schemas.microsoft.com/office/drawing/2010/main">
                      <a:solidFill>
                        <a:srgbClr val="FFA25D"/>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dirty="0">
                      <a:solidFill>
                        <a:schemeClr val="bg1"/>
                      </a:solidFill>
                      <a:ea typeface="ＭＳ Ｐゴシック" charset="0"/>
                      <a:cs typeface="ＭＳ Ｐゴシック" charset="0"/>
                    </a:rPr>
                    <a:t>100</a:t>
                  </a:r>
                </a:p>
              </p:txBody>
            </p:sp>
          </p:grpSp>
        </p:grpSp>
        <p:sp>
          <p:nvSpPr>
            <p:cNvPr id="5" name="Rectangle 14"/>
            <p:cNvSpPr>
              <a:spLocks noChangeArrowheads="1"/>
            </p:cNvSpPr>
            <p:nvPr/>
          </p:nvSpPr>
          <p:spPr bwMode="auto">
            <a:xfrm>
              <a:off x="1033" y="2505"/>
              <a:ext cx="127" cy="39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grpSp>
      <p:sp>
        <p:nvSpPr>
          <p:cNvPr id="14" name="Freeform 11"/>
          <p:cNvSpPr>
            <a:spLocks/>
          </p:cNvSpPr>
          <p:nvPr/>
        </p:nvSpPr>
        <p:spPr bwMode="auto">
          <a:xfrm>
            <a:off x="788423" y="5373216"/>
            <a:ext cx="1304925" cy="577850"/>
          </a:xfrm>
          <a:custGeom>
            <a:avLst/>
            <a:gdLst>
              <a:gd name="T0" fmla="*/ 0 w 822"/>
              <a:gd name="T1" fmla="*/ 0 h 364"/>
              <a:gd name="T2" fmla="*/ 0 w 822"/>
              <a:gd name="T3" fmla="*/ 308 h 364"/>
              <a:gd name="T4" fmla="*/ 44 w 822"/>
              <a:gd name="T5" fmla="*/ 364 h 364"/>
              <a:gd name="T6" fmla="*/ 768 w 822"/>
              <a:gd name="T7" fmla="*/ 360 h 364"/>
              <a:gd name="T8" fmla="*/ 820 w 822"/>
              <a:gd name="T9" fmla="*/ 312 h 364"/>
              <a:gd name="T10" fmla="*/ 822 w 822"/>
              <a:gd name="T11" fmla="*/ 0 h 364"/>
              <a:gd name="T12" fmla="*/ 0 w 822"/>
              <a:gd name="T13" fmla="*/ 0 h 364"/>
            </a:gdLst>
            <a:ahLst/>
            <a:cxnLst>
              <a:cxn ang="0">
                <a:pos x="T0" y="T1"/>
              </a:cxn>
              <a:cxn ang="0">
                <a:pos x="T2" y="T3"/>
              </a:cxn>
              <a:cxn ang="0">
                <a:pos x="T4" y="T5"/>
              </a:cxn>
              <a:cxn ang="0">
                <a:pos x="T6" y="T7"/>
              </a:cxn>
              <a:cxn ang="0">
                <a:pos x="T8" y="T9"/>
              </a:cxn>
              <a:cxn ang="0">
                <a:pos x="T10" y="T11"/>
              </a:cxn>
              <a:cxn ang="0">
                <a:pos x="T12" y="T13"/>
              </a:cxn>
            </a:cxnLst>
            <a:rect l="0" t="0" r="r" b="b"/>
            <a:pathLst>
              <a:path w="822" h="364">
                <a:moveTo>
                  <a:pt x="0" y="0"/>
                </a:moveTo>
                <a:lnTo>
                  <a:pt x="0" y="308"/>
                </a:lnTo>
                <a:lnTo>
                  <a:pt x="44" y="364"/>
                </a:lnTo>
                <a:lnTo>
                  <a:pt x="768" y="360"/>
                </a:lnTo>
                <a:lnTo>
                  <a:pt x="820" y="312"/>
                </a:lnTo>
                <a:lnTo>
                  <a:pt x="822" y="0"/>
                </a:lnTo>
                <a:lnTo>
                  <a:pt x="0" y="0"/>
                </a:lnTo>
                <a:close/>
              </a:path>
            </a:pathLst>
          </a:custGeom>
          <a:solidFill>
            <a:srgbClr val="FED23F"/>
          </a:solidFill>
          <a:ln w="9525" cap="flat" cmpd="sng">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15" name="Rectangle 12"/>
          <p:cNvSpPr>
            <a:spLocks noChangeArrowheads="1"/>
          </p:cNvSpPr>
          <p:nvPr/>
        </p:nvSpPr>
        <p:spPr bwMode="auto">
          <a:xfrm>
            <a:off x="1361511" y="1844824"/>
            <a:ext cx="201612" cy="1001713"/>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16" name="Rectangle 13"/>
          <p:cNvSpPr>
            <a:spLocks noChangeArrowheads="1"/>
          </p:cNvSpPr>
          <p:nvPr/>
        </p:nvSpPr>
        <p:spPr bwMode="auto">
          <a:xfrm>
            <a:off x="1361511" y="3144986"/>
            <a:ext cx="201612" cy="7874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17" name="Line 15"/>
          <p:cNvSpPr>
            <a:spLocks noChangeShapeType="1"/>
          </p:cNvSpPr>
          <p:nvPr/>
        </p:nvSpPr>
        <p:spPr bwMode="auto">
          <a:xfrm>
            <a:off x="3857061" y="-116994"/>
            <a:ext cx="0" cy="3887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8" name="Line 16"/>
          <p:cNvSpPr>
            <a:spLocks noChangeShapeType="1"/>
          </p:cNvSpPr>
          <p:nvPr/>
        </p:nvSpPr>
        <p:spPr bwMode="auto">
          <a:xfrm rot="-5400000">
            <a:off x="5872963" y="1868239"/>
            <a:ext cx="0" cy="388778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19" name="Line 17"/>
          <p:cNvSpPr>
            <a:spLocks noChangeShapeType="1"/>
          </p:cNvSpPr>
          <p:nvPr/>
        </p:nvSpPr>
        <p:spPr bwMode="auto">
          <a:xfrm>
            <a:off x="4290448"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0" name="Line 18"/>
          <p:cNvSpPr>
            <a:spLocks noChangeShapeType="1"/>
          </p:cNvSpPr>
          <p:nvPr/>
        </p:nvSpPr>
        <p:spPr bwMode="auto">
          <a:xfrm>
            <a:off x="7744848"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1" name="Line 19"/>
          <p:cNvSpPr>
            <a:spLocks noChangeShapeType="1"/>
          </p:cNvSpPr>
          <p:nvPr/>
        </p:nvSpPr>
        <p:spPr bwMode="auto">
          <a:xfrm>
            <a:off x="4725423"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2" name="Line 20"/>
          <p:cNvSpPr>
            <a:spLocks noChangeShapeType="1"/>
          </p:cNvSpPr>
          <p:nvPr/>
        </p:nvSpPr>
        <p:spPr bwMode="auto">
          <a:xfrm>
            <a:off x="5158811"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3" name="Line 21"/>
          <p:cNvSpPr>
            <a:spLocks noChangeShapeType="1"/>
          </p:cNvSpPr>
          <p:nvPr/>
        </p:nvSpPr>
        <p:spPr bwMode="auto">
          <a:xfrm rot="-5400000">
            <a:off x="5872963" y="-72414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4" name="Line 22"/>
          <p:cNvSpPr>
            <a:spLocks noChangeShapeType="1"/>
          </p:cNvSpPr>
          <p:nvPr/>
        </p:nvSpPr>
        <p:spPr bwMode="auto">
          <a:xfrm rot="-5400000">
            <a:off x="5872963" y="-115594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5" name="Line 23"/>
          <p:cNvSpPr>
            <a:spLocks noChangeShapeType="1"/>
          </p:cNvSpPr>
          <p:nvPr/>
        </p:nvSpPr>
        <p:spPr bwMode="auto">
          <a:xfrm rot="-5400000">
            <a:off x="5872963" y="-158774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6" name="Line 24"/>
          <p:cNvSpPr>
            <a:spLocks noChangeShapeType="1"/>
          </p:cNvSpPr>
          <p:nvPr/>
        </p:nvSpPr>
        <p:spPr bwMode="auto">
          <a:xfrm rot="-5400000">
            <a:off x="5800955" y="-206088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7" name="Line 25"/>
          <p:cNvSpPr>
            <a:spLocks noChangeShapeType="1"/>
          </p:cNvSpPr>
          <p:nvPr/>
        </p:nvSpPr>
        <p:spPr bwMode="auto">
          <a:xfrm>
            <a:off x="6893948"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8" name="Line 26"/>
          <p:cNvSpPr>
            <a:spLocks noChangeShapeType="1"/>
          </p:cNvSpPr>
          <p:nvPr/>
        </p:nvSpPr>
        <p:spPr bwMode="auto">
          <a:xfrm rot="-5400000">
            <a:off x="5872963" y="100463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29" name="Line 27"/>
          <p:cNvSpPr>
            <a:spLocks noChangeShapeType="1"/>
          </p:cNvSpPr>
          <p:nvPr/>
        </p:nvSpPr>
        <p:spPr bwMode="auto">
          <a:xfrm rot="-5400000">
            <a:off x="5872963" y="-292348"/>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0" name="Line 28"/>
          <p:cNvSpPr>
            <a:spLocks noChangeShapeType="1"/>
          </p:cNvSpPr>
          <p:nvPr/>
        </p:nvSpPr>
        <p:spPr bwMode="auto">
          <a:xfrm>
            <a:off x="5592198"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1" name="Line 29"/>
          <p:cNvSpPr>
            <a:spLocks noChangeShapeType="1"/>
          </p:cNvSpPr>
          <p:nvPr/>
        </p:nvSpPr>
        <p:spPr bwMode="auto">
          <a:xfrm>
            <a:off x="6460561"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2" name="Line 30"/>
          <p:cNvSpPr>
            <a:spLocks noChangeShapeType="1"/>
          </p:cNvSpPr>
          <p:nvPr/>
        </p:nvSpPr>
        <p:spPr bwMode="auto">
          <a:xfrm rot="-5400000">
            <a:off x="5872963" y="14103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3" name="Line 31"/>
          <p:cNvSpPr>
            <a:spLocks noChangeShapeType="1"/>
          </p:cNvSpPr>
          <p:nvPr/>
        </p:nvSpPr>
        <p:spPr bwMode="auto">
          <a:xfrm>
            <a:off x="6027173"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4" name="Line 32"/>
          <p:cNvSpPr>
            <a:spLocks noChangeShapeType="1"/>
          </p:cNvSpPr>
          <p:nvPr/>
        </p:nvSpPr>
        <p:spPr bwMode="auto">
          <a:xfrm rot="-5400000">
            <a:off x="5872963" y="57283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5" name="Line 33"/>
          <p:cNvSpPr>
            <a:spLocks noChangeShapeType="1"/>
          </p:cNvSpPr>
          <p:nvPr/>
        </p:nvSpPr>
        <p:spPr bwMode="auto">
          <a:xfrm>
            <a:off x="7328923" y="-116994"/>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6" name="Line 34"/>
          <p:cNvSpPr>
            <a:spLocks noChangeShapeType="1"/>
          </p:cNvSpPr>
          <p:nvPr/>
        </p:nvSpPr>
        <p:spPr bwMode="auto">
          <a:xfrm rot="-5400000">
            <a:off x="5872963" y="1436439"/>
            <a:ext cx="0" cy="3887787"/>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7" name="Line 35"/>
          <p:cNvSpPr>
            <a:spLocks noChangeShapeType="1"/>
          </p:cNvSpPr>
          <p:nvPr/>
        </p:nvSpPr>
        <p:spPr bwMode="auto">
          <a:xfrm>
            <a:off x="3904686" y="188640"/>
            <a:ext cx="29145" cy="3014735"/>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8" name="Line 36"/>
          <p:cNvSpPr>
            <a:spLocks noChangeShapeType="1"/>
          </p:cNvSpPr>
          <p:nvPr/>
        </p:nvSpPr>
        <p:spPr bwMode="auto">
          <a:xfrm rot="-5400000">
            <a:off x="5872963" y="1220167"/>
            <a:ext cx="0" cy="3887787"/>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a:lstStyle/>
          <a:p>
            <a:endParaRPr lang="nl-NL"/>
          </a:p>
        </p:txBody>
      </p:sp>
      <p:sp>
        <p:nvSpPr>
          <p:cNvPr id="39" name="Text Box 37"/>
          <p:cNvSpPr txBox="1">
            <a:spLocks noChangeArrowheads="1"/>
          </p:cNvSpPr>
          <p:nvPr/>
        </p:nvSpPr>
        <p:spPr bwMode="auto">
          <a:xfrm>
            <a:off x="3784607" y="3245024"/>
            <a:ext cx="5107873"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nl-NL" dirty="0">
                <a:solidFill>
                  <a:schemeClr val="bg1"/>
                </a:solidFill>
                <a:ea typeface="ＭＳ Ｐゴシック" charset="0"/>
                <a:cs typeface="ＭＳ Ｐゴシック" charset="0"/>
              </a:rPr>
              <a:t>0           1            2           3            4     tijd (min)</a:t>
            </a:r>
          </a:p>
        </p:txBody>
      </p:sp>
      <p:sp>
        <p:nvSpPr>
          <p:cNvPr id="40" name="Text Box 38"/>
          <p:cNvSpPr txBox="1">
            <a:spLocks noChangeArrowheads="1"/>
          </p:cNvSpPr>
          <p:nvPr/>
        </p:nvSpPr>
        <p:spPr bwMode="auto">
          <a:xfrm>
            <a:off x="3424244" y="2732633"/>
            <a:ext cx="5762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20</a:t>
            </a:r>
          </a:p>
        </p:txBody>
      </p:sp>
      <p:sp>
        <p:nvSpPr>
          <p:cNvPr id="41" name="Text Box 39"/>
          <p:cNvSpPr txBox="1">
            <a:spLocks noChangeArrowheads="1"/>
          </p:cNvSpPr>
          <p:nvPr/>
        </p:nvSpPr>
        <p:spPr bwMode="auto">
          <a:xfrm>
            <a:off x="3424244" y="1869033"/>
            <a:ext cx="57626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40</a:t>
            </a:r>
          </a:p>
        </p:txBody>
      </p:sp>
      <p:sp>
        <p:nvSpPr>
          <p:cNvPr id="42" name="Text Box 40"/>
          <p:cNvSpPr txBox="1">
            <a:spLocks noChangeArrowheads="1"/>
          </p:cNvSpPr>
          <p:nvPr/>
        </p:nvSpPr>
        <p:spPr bwMode="auto">
          <a:xfrm>
            <a:off x="3424244" y="1003845"/>
            <a:ext cx="57626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60</a:t>
            </a:r>
          </a:p>
        </p:txBody>
      </p:sp>
      <p:sp>
        <p:nvSpPr>
          <p:cNvPr id="43" name="Text Box 41"/>
          <p:cNvSpPr txBox="1">
            <a:spLocks noChangeArrowheads="1"/>
          </p:cNvSpPr>
          <p:nvPr/>
        </p:nvSpPr>
        <p:spPr bwMode="auto">
          <a:xfrm>
            <a:off x="2729428" y="279387"/>
            <a:ext cx="13081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a:solidFill>
                  <a:schemeClr val="bg1"/>
                </a:solidFill>
                <a:ea typeface="ＭＳ Ｐゴシック" charset="0"/>
                <a:cs typeface="ＭＳ Ｐゴシック" charset="0"/>
              </a:rPr>
              <a:t>Temp (</a:t>
            </a:r>
            <a:r>
              <a:rPr lang="nl-NL" baseline="30000" dirty="0" err="1">
                <a:solidFill>
                  <a:schemeClr val="bg1"/>
                </a:solidFill>
                <a:ea typeface="ＭＳ Ｐゴシック" charset="0"/>
                <a:cs typeface="ＭＳ Ｐゴシック" charset="0"/>
              </a:rPr>
              <a:t>o</a:t>
            </a:r>
            <a:r>
              <a:rPr lang="nl-NL" dirty="0" err="1">
                <a:solidFill>
                  <a:schemeClr val="bg1"/>
                </a:solidFill>
                <a:ea typeface="ＭＳ Ｐゴシック" charset="0"/>
                <a:cs typeface="ＭＳ Ｐゴシック" charset="0"/>
              </a:rPr>
              <a:t>C</a:t>
            </a:r>
            <a:r>
              <a:rPr lang="nl-NL" dirty="0">
                <a:solidFill>
                  <a:schemeClr val="bg1"/>
                </a:solidFill>
                <a:ea typeface="ＭＳ Ｐゴシック" charset="0"/>
                <a:cs typeface="ＭＳ Ｐゴシック" charset="0"/>
              </a:rPr>
              <a:t>)</a:t>
            </a:r>
          </a:p>
        </p:txBody>
      </p:sp>
      <p:sp>
        <p:nvSpPr>
          <p:cNvPr id="44" name="Line 42"/>
          <p:cNvSpPr>
            <a:spLocks noChangeShapeType="1"/>
          </p:cNvSpPr>
          <p:nvPr/>
        </p:nvSpPr>
        <p:spPr bwMode="auto">
          <a:xfrm flipV="1">
            <a:off x="3930657" y="2194471"/>
            <a:ext cx="1160463" cy="930275"/>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45" name="Line 43"/>
          <p:cNvSpPr>
            <a:spLocks noChangeShapeType="1"/>
          </p:cNvSpPr>
          <p:nvPr/>
        </p:nvSpPr>
        <p:spPr bwMode="auto">
          <a:xfrm flipV="1">
            <a:off x="5076831" y="1980157"/>
            <a:ext cx="1454150" cy="215900"/>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46" name="Line 44"/>
          <p:cNvSpPr>
            <a:spLocks noChangeShapeType="1"/>
          </p:cNvSpPr>
          <p:nvPr/>
        </p:nvSpPr>
        <p:spPr bwMode="auto">
          <a:xfrm flipV="1">
            <a:off x="6527806" y="468858"/>
            <a:ext cx="1277938" cy="1509713"/>
          </a:xfrm>
          <a:prstGeom prst="line">
            <a:avLst/>
          </a:prstGeom>
          <a:noFill/>
          <a:ln w="2857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47" name="Freeform 45"/>
          <p:cNvSpPr>
            <a:spLocks/>
          </p:cNvSpPr>
          <p:nvPr/>
        </p:nvSpPr>
        <p:spPr bwMode="auto">
          <a:xfrm>
            <a:off x="664599" y="4495949"/>
            <a:ext cx="1552575" cy="1465263"/>
          </a:xfrm>
          <a:custGeom>
            <a:avLst/>
            <a:gdLst>
              <a:gd name="T0" fmla="*/ 0 w 978"/>
              <a:gd name="T1" fmla="*/ 0 h 923"/>
              <a:gd name="T2" fmla="*/ 82 w 978"/>
              <a:gd name="T3" fmla="*/ 100 h 923"/>
              <a:gd name="T4" fmla="*/ 82 w 978"/>
              <a:gd name="T5" fmla="*/ 868 h 923"/>
              <a:gd name="T6" fmla="*/ 128 w 978"/>
              <a:gd name="T7" fmla="*/ 923 h 923"/>
              <a:gd name="T8" fmla="*/ 859 w 978"/>
              <a:gd name="T9" fmla="*/ 923 h 923"/>
              <a:gd name="T10" fmla="*/ 905 w 978"/>
              <a:gd name="T11" fmla="*/ 877 h 923"/>
              <a:gd name="T12" fmla="*/ 905 w 978"/>
              <a:gd name="T13" fmla="*/ 91 h 923"/>
              <a:gd name="T14" fmla="*/ 978 w 978"/>
              <a:gd name="T15" fmla="*/ 9 h 9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8" h="923">
                <a:moveTo>
                  <a:pt x="0" y="0"/>
                </a:moveTo>
                <a:lnTo>
                  <a:pt x="82" y="100"/>
                </a:lnTo>
                <a:lnTo>
                  <a:pt x="82" y="868"/>
                </a:lnTo>
                <a:lnTo>
                  <a:pt x="128" y="923"/>
                </a:lnTo>
                <a:lnTo>
                  <a:pt x="859" y="923"/>
                </a:lnTo>
                <a:lnTo>
                  <a:pt x="905" y="877"/>
                </a:lnTo>
                <a:lnTo>
                  <a:pt x="905" y="91"/>
                </a:lnTo>
                <a:lnTo>
                  <a:pt x="978" y="9"/>
                </a:lnTo>
              </a:path>
            </a:pathLst>
          </a:custGeom>
          <a:noFill/>
          <a:ln w="19050" cap="flat" cmpd="sng">
            <a:solidFill>
              <a:schemeClr val="tx1"/>
            </a:solidFill>
            <a:prstDash val="solid"/>
            <a:round/>
            <a:headEnd type="none" w="med" len="med"/>
            <a:tailEnd type="none" w="med" len="med"/>
          </a:ln>
          <a:effectLst/>
          <a:extLst>
            <a:ext uri="{909E8E84-426E-40dd-AFC4-6F175D3DCCD1}">
              <a14:hiddenFill xmlns="" xmlns:a14="http://schemas.microsoft.com/office/drawing/2010/main">
                <a:solidFill>
                  <a:srgbClr val="FFA25D"/>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nl-NL">
              <a:ea typeface="ＭＳ Ｐゴシック" charset="0"/>
              <a:cs typeface="ＭＳ Ｐゴシック" charset="0"/>
            </a:endParaRPr>
          </a:p>
        </p:txBody>
      </p:sp>
      <p:grpSp>
        <p:nvGrpSpPr>
          <p:cNvPr id="48" name="Group 46"/>
          <p:cNvGrpSpPr>
            <a:grpSpLocks/>
          </p:cNvGrpSpPr>
          <p:nvPr/>
        </p:nvGrpSpPr>
        <p:grpSpPr bwMode="auto">
          <a:xfrm>
            <a:off x="948761" y="5983437"/>
            <a:ext cx="2546350" cy="617537"/>
            <a:chOff x="773" y="3799"/>
            <a:chExt cx="1604" cy="389"/>
          </a:xfrm>
        </p:grpSpPr>
        <p:grpSp>
          <p:nvGrpSpPr>
            <p:cNvPr id="49" name="Group 47"/>
            <p:cNvGrpSpPr>
              <a:grpSpLocks/>
            </p:cNvGrpSpPr>
            <p:nvPr/>
          </p:nvGrpSpPr>
          <p:grpSpPr bwMode="auto">
            <a:xfrm>
              <a:off x="773" y="3799"/>
              <a:ext cx="604" cy="389"/>
              <a:chOff x="2959" y="3140"/>
              <a:chExt cx="604" cy="389"/>
            </a:xfrm>
          </p:grpSpPr>
          <p:grpSp>
            <p:nvGrpSpPr>
              <p:cNvPr id="51" name="Group 48"/>
              <p:cNvGrpSpPr>
                <a:grpSpLocks/>
              </p:cNvGrpSpPr>
              <p:nvPr/>
            </p:nvGrpSpPr>
            <p:grpSpPr bwMode="auto">
              <a:xfrm>
                <a:off x="2959" y="3140"/>
                <a:ext cx="57" cy="389"/>
                <a:chOff x="2381" y="3158"/>
                <a:chExt cx="99" cy="636"/>
              </a:xfrm>
            </p:grpSpPr>
            <p:sp>
              <p:nvSpPr>
                <p:cNvPr id="61" name="Line 49"/>
                <p:cNvSpPr>
                  <a:spLocks noChangeShapeType="1"/>
                </p:cNvSpPr>
                <p:nvPr/>
              </p:nvSpPr>
              <p:spPr bwMode="auto">
                <a:xfrm flipV="1">
                  <a:off x="2426"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62" name="Freeform 50"/>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nvGrpSpPr>
              <p:cNvPr id="52" name="Group 51"/>
              <p:cNvGrpSpPr>
                <a:grpSpLocks/>
              </p:cNvGrpSpPr>
              <p:nvPr/>
            </p:nvGrpSpPr>
            <p:grpSpPr bwMode="auto">
              <a:xfrm>
                <a:off x="3324" y="3140"/>
                <a:ext cx="56" cy="389"/>
                <a:chOff x="2381" y="3158"/>
                <a:chExt cx="99" cy="636"/>
              </a:xfrm>
            </p:grpSpPr>
            <p:sp>
              <p:nvSpPr>
                <p:cNvPr id="59" name="Line 52"/>
                <p:cNvSpPr>
                  <a:spLocks noChangeShapeType="1"/>
                </p:cNvSpPr>
                <p:nvPr/>
              </p:nvSpPr>
              <p:spPr bwMode="auto">
                <a:xfrm flipV="1">
                  <a:off x="2425"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60" name="Freeform 53"/>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nvGrpSpPr>
              <p:cNvPr id="53" name="Group 54"/>
              <p:cNvGrpSpPr>
                <a:grpSpLocks/>
              </p:cNvGrpSpPr>
              <p:nvPr/>
            </p:nvGrpSpPr>
            <p:grpSpPr bwMode="auto">
              <a:xfrm>
                <a:off x="3142" y="3140"/>
                <a:ext cx="56" cy="389"/>
                <a:chOff x="2381" y="3158"/>
                <a:chExt cx="99" cy="636"/>
              </a:xfrm>
            </p:grpSpPr>
            <p:sp>
              <p:nvSpPr>
                <p:cNvPr id="57" name="Line 55"/>
                <p:cNvSpPr>
                  <a:spLocks noChangeShapeType="1"/>
                </p:cNvSpPr>
                <p:nvPr/>
              </p:nvSpPr>
              <p:spPr bwMode="auto">
                <a:xfrm flipV="1">
                  <a:off x="2425"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58" name="Freeform 56"/>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nvGrpSpPr>
              <p:cNvPr id="54" name="Group 57"/>
              <p:cNvGrpSpPr>
                <a:grpSpLocks/>
              </p:cNvGrpSpPr>
              <p:nvPr/>
            </p:nvGrpSpPr>
            <p:grpSpPr bwMode="auto">
              <a:xfrm>
                <a:off x="3506" y="3140"/>
                <a:ext cx="57" cy="389"/>
                <a:chOff x="2381" y="3158"/>
                <a:chExt cx="99" cy="636"/>
              </a:xfrm>
            </p:grpSpPr>
            <p:sp>
              <p:nvSpPr>
                <p:cNvPr id="55" name="Line 58"/>
                <p:cNvSpPr>
                  <a:spLocks noChangeShapeType="1"/>
                </p:cNvSpPr>
                <p:nvPr/>
              </p:nvSpPr>
              <p:spPr bwMode="auto">
                <a:xfrm flipV="1">
                  <a:off x="2426" y="3158"/>
                  <a:ext cx="0" cy="92"/>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sp>
              <p:nvSpPr>
                <p:cNvPr id="56" name="Freeform 59"/>
                <p:cNvSpPr>
                  <a:spLocks/>
                </p:cNvSpPr>
                <p:nvPr/>
              </p:nvSpPr>
              <p:spPr bwMode="auto">
                <a:xfrm>
                  <a:off x="2381" y="3250"/>
                  <a:ext cx="99" cy="544"/>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Lst>
                  <a:ahLst/>
                  <a:cxnLst>
                    <a:cxn ang="0">
                      <a:pos x="T0" y="T1"/>
                    </a:cxn>
                    <a:cxn ang="0">
                      <a:pos x="T2" y="T3"/>
                    </a:cxn>
                    <a:cxn ang="0">
                      <a:pos x="T4" y="T5"/>
                    </a:cxn>
                    <a:cxn ang="0">
                      <a:pos x="T6" y="T7"/>
                    </a:cxn>
                    <a:cxn ang="0">
                      <a:pos x="T8" y="T9"/>
                    </a:cxn>
                  </a:cxnLst>
                  <a:rect l="0" t="0" r="r" b="b"/>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nl-NL">
                    <a:ea typeface="ＭＳ Ｐゴシック" charset="0"/>
                    <a:cs typeface="ＭＳ Ｐゴシック" charset="0"/>
                  </a:endParaRPr>
                </a:p>
              </p:txBody>
            </p:sp>
          </p:grpSp>
        </p:grpSp>
        <p:sp>
          <p:nvSpPr>
            <p:cNvPr id="50" name="Text Box 60"/>
            <p:cNvSpPr txBox="1">
              <a:spLocks noChangeArrowheads="1"/>
            </p:cNvSpPr>
            <p:nvPr/>
          </p:nvSpPr>
          <p:spPr bwMode="auto">
            <a:xfrm>
              <a:off x="1470" y="3866"/>
              <a:ext cx="907"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nl-NL" sz="2400" b="1">
                  <a:solidFill>
                    <a:srgbClr val="FF0000"/>
                  </a:solidFill>
                  <a:ea typeface="ＭＳ Ｐゴシック" charset="0"/>
                  <a:cs typeface="ＭＳ Ｐゴシック" charset="0"/>
                </a:rPr>
                <a:t>warmte</a:t>
              </a:r>
            </a:p>
          </p:txBody>
        </p:sp>
      </p:grpSp>
      <p:sp>
        <p:nvSpPr>
          <p:cNvPr id="63" name="Rectangle 61"/>
          <p:cNvSpPr>
            <a:spLocks noChangeArrowheads="1"/>
          </p:cNvSpPr>
          <p:nvPr/>
        </p:nvSpPr>
        <p:spPr bwMode="auto">
          <a:xfrm>
            <a:off x="1361511" y="2846537"/>
            <a:ext cx="201612" cy="301625"/>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64" name="Line 62"/>
          <p:cNvSpPr>
            <a:spLocks noChangeShapeType="1"/>
          </p:cNvSpPr>
          <p:nvPr/>
        </p:nvSpPr>
        <p:spPr bwMode="auto">
          <a:xfrm>
            <a:off x="3943356" y="2191295"/>
            <a:ext cx="1131888" cy="4762"/>
          </a:xfrm>
          <a:prstGeom prst="line">
            <a:avLst/>
          </a:prstGeom>
          <a:noFill/>
          <a:ln w="28575">
            <a:solidFill>
              <a:srgbClr val="00B0F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65" name="Line 63"/>
          <p:cNvSpPr>
            <a:spLocks noChangeShapeType="1"/>
          </p:cNvSpPr>
          <p:nvPr/>
        </p:nvSpPr>
        <p:spPr bwMode="auto">
          <a:xfrm>
            <a:off x="3944944" y="1965870"/>
            <a:ext cx="2590800" cy="17462"/>
          </a:xfrm>
          <a:prstGeom prst="line">
            <a:avLst/>
          </a:prstGeom>
          <a:noFill/>
          <a:ln w="28575">
            <a:solidFill>
              <a:srgbClr val="00B0F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sp>
        <p:nvSpPr>
          <p:cNvPr id="66" name="AutoShape 64"/>
          <p:cNvSpPr>
            <a:spLocks noChangeArrowheads="1"/>
          </p:cNvSpPr>
          <p:nvPr/>
        </p:nvSpPr>
        <p:spPr bwMode="auto">
          <a:xfrm>
            <a:off x="6889185" y="2186272"/>
            <a:ext cx="2050251" cy="681298"/>
          </a:xfrm>
          <a:prstGeom prst="wedgeRoundRectCallout">
            <a:avLst>
              <a:gd name="adj1" fmla="val -136553"/>
              <a:gd name="adj2" fmla="val -62476"/>
              <a:gd name="adj3" fmla="val 16667"/>
            </a:avLst>
          </a:prstGeom>
          <a:solidFill>
            <a:srgbClr val="FB757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nl-NL" sz="1600" dirty="0">
                <a:solidFill>
                  <a:schemeClr val="bg1"/>
                </a:solidFill>
                <a:ea typeface="ＭＳ Ｐゴシック" charset="0"/>
                <a:cs typeface="ＭＳ Ｐゴシック" charset="0"/>
              </a:rPr>
              <a:t>Kook</a:t>
            </a:r>
            <a:r>
              <a:rPr lang="nl-NL" sz="1600" i="1" u="sng" dirty="0">
                <a:solidFill>
                  <a:schemeClr val="bg1"/>
                </a:solidFill>
                <a:ea typeface="ＭＳ Ｐゴシック" charset="0"/>
                <a:cs typeface="ＭＳ Ｐゴシック" charset="0"/>
              </a:rPr>
              <a:t>traject</a:t>
            </a:r>
            <a:r>
              <a:rPr lang="nl-NL" sz="1600" dirty="0">
                <a:solidFill>
                  <a:schemeClr val="bg1"/>
                </a:solidFill>
                <a:ea typeface="ＭＳ Ｐゴシック" charset="0"/>
                <a:cs typeface="ＭＳ Ｐゴシック" charset="0"/>
              </a:rPr>
              <a:t>: </a:t>
            </a:r>
          </a:p>
          <a:p>
            <a:pPr algn="ctr">
              <a:defRPr/>
            </a:pPr>
            <a:r>
              <a:rPr lang="nl-NL" sz="1600" dirty="0">
                <a:solidFill>
                  <a:schemeClr val="bg1"/>
                </a:solidFill>
                <a:ea typeface="ＭＳ Ｐゴシック" charset="0"/>
                <a:cs typeface="ＭＳ Ｐゴシック" charset="0"/>
              </a:rPr>
              <a:t>van 38 </a:t>
            </a:r>
            <a:r>
              <a:rPr lang="nl-NL" sz="1600" baseline="30000" dirty="0" err="1">
                <a:solidFill>
                  <a:schemeClr val="bg1"/>
                </a:solidFill>
                <a:ea typeface="ＭＳ Ｐゴシック" charset="0"/>
                <a:cs typeface="ＭＳ Ｐゴシック" charset="0"/>
              </a:rPr>
              <a:t>o</a:t>
            </a:r>
            <a:r>
              <a:rPr lang="nl-NL" sz="1600" dirty="0" err="1">
                <a:solidFill>
                  <a:schemeClr val="bg1"/>
                </a:solidFill>
                <a:ea typeface="ＭＳ Ｐゴシック" charset="0"/>
                <a:cs typeface="ＭＳ Ｐゴシック" charset="0"/>
              </a:rPr>
              <a:t>C</a:t>
            </a:r>
            <a:r>
              <a:rPr lang="nl-NL" sz="1600" dirty="0">
                <a:solidFill>
                  <a:schemeClr val="bg1"/>
                </a:solidFill>
                <a:ea typeface="ＭＳ Ｐゴシック" charset="0"/>
                <a:cs typeface="ＭＳ Ｐゴシック" charset="0"/>
              </a:rPr>
              <a:t> tot 42 </a:t>
            </a:r>
            <a:r>
              <a:rPr lang="nl-NL" sz="1600" baseline="30000" dirty="0" err="1">
                <a:solidFill>
                  <a:schemeClr val="bg1"/>
                </a:solidFill>
                <a:ea typeface="ＭＳ Ｐゴシック" charset="0"/>
                <a:cs typeface="ＭＳ Ｐゴシック" charset="0"/>
              </a:rPr>
              <a:t>o</a:t>
            </a:r>
            <a:r>
              <a:rPr lang="nl-NL" sz="1600" dirty="0" err="1">
                <a:solidFill>
                  <a:schemeClr val="bg1"/>
                </a:solidFill>
                <a:ea typeface="ＭＳ Ｐゴシック" charset="0"/>
                <a:cs typeface="ＭＳ Ｐゴシック" charset="0"/>
              </a:rPr>
              <a:t>C</a:t>
            </a:r>
            <a:endParaRPr lang="nl-NL" sz="1600" dirty="0">
              <a:solidFill>
                <a:schemeClr val="bg1"/>
              </a:solidFill>
              <a:ea typeface="ＭＳ Ｐゴシック" charset="0"/>
              <a:cs typeface="ＭＳ Ｐゴシック" charset="0"/>
            </a:endParaRPr>
          </a:p>
        </p:txBody>
      </p:sp>
      <p:sp>
        <p:nvSpPr>
          <p:cNvPr id="67" name="Line 66"/>
          <p:cNvSpPr>
            <a:spLocks noChangeShapeType="1"/>
          </p:cNvSpPr>
          <p:nvPr/>
        </p:nvSpPr>
        <p:spPr bwMode="auto">
          <a:xfrm>
            <a:off x="3978281" y="1949996"/>
            <a:ext cx="0" cy="255587"/>
          </a:xfrm>
          <a:prstGeom prst="line">
            <a:avLst/>
          </a:prstGeom>
          <a:noFill/>
          <a:ln w="76200">
            <a:solidFill>
              <a:srgbClr val="00B0F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nl-NL">
              <a:ea typeface="ＭＳ Ｐゴシック" charset="0"/>
              <a:cs typeface="ＭＳ Ｐゴシック" charset="0"/>
            </a:endParaRPr>
          </a:p>
        </p:txBody>
      </p:sp>
      <p:grpSp>
        <p:nvGrpSpPr>
          <p:cNvPr id="69" name="Groeperen 68"/>
          <p:cNvGrpSpPr/>
          <p:nvPr/>
        </p:nvGrpSpPr>
        <p:grpSpPr>
          <a:xfrm>
            <a:off x="251520" y="141195"/>
            <a:ext cx="936104" cy="1224136"/>
            <a:chOff x="554843" y="4236380"/>
            <a:chExt cx="1246461" cy="1496876"/>
          </a:xfrm>
        </p:grpSpPr>
        <p:sp>
          <p:nvSpPr>
            <p:cNvPr id="70" name="Rechthoek 69"/>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71" name="Tekstvak 70"/>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72" name="Afbeelding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pic>
        <p:nvPicPr>
          <p:cNvPr id="73" name="PP 3.2 kooktraject-1080p.mp4" descr="PP 3.2 kooktraject-1080p.mp4">
            <a:hlinkClick r:id="" action="ppaction://media"/>
            <a:extLst>
              <a:ext uri="{FF2B5EF4-FFF2-40B4-BE49-F238E27FC236}">
                <a16:creationId xmlns:a16="http://schemas.microsoft.com/office/drawing/2014/main" id="{A546F0D2-AE42-C740-B388-FAD8E76CC6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6381" y="3867630"/>
            <a:ext cx="5463006" cy="3072941"/>
          </a:xfrm>
          <a:prstGeom prst="rect">
            <a:avLst/>
          </a:prstGeom>
          <a:ln>
            <a:noFill/>
          </a:ln>
          <a:effectLst>
            <a:softEdge rad="112500"/>
          </a:effectLst>
        </p:spPr>
      </p:pic>
      <p:sp>
        <p:nvSpPr>
          <p:cNvPr id="68" name="AutoShape 67"/>
          <p:cNvSpPr>
            <a:spLocks noChangeArrowheads="1"/>
          </p:cNvSpPr>
          <p:nvPr/>
        </p:nvSpPr>
        <p:spPr bwMode="auto">
          <a:xfrm>
            <a:off x="2684634" y="5365875"/>
            <a:ext cx="1812614" cy="690783"/>
          </a:xfrm>
          <a:prstGeom prst="wedgeRoundRectCallout">
            <a:avLst>
              <a:gd name="adj1" fmla="val -98735"/>
              <a:gd name="adj2" fmla="val 8597"/>
              <a:gd name="adj3" fmla="val 16667"/>
            </a:avLst>
          </a:prstGeom>
          <a:solidFill>
            <a:srgbClr val="FB757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nl-NL" dirty="0">
                <a:solidFill>
                  <a:schemeClr val="bg1"/>
                </a:solidFill>
                <a:ea typeface="ＭＳ Ｐゴシック" charset="0"/>
                <a:cs typeface="ＭＳ Ｐゴシック" charset="0"/>
              </a:rPr>
              <a:t>Onzuivere stof, mengsel!!!</a:t>
            </a:r>
          </a:p>
        </p:txBody>
      </p:sp>
    </p:spTree>
    <p:extLst>
      <p:ext uri="{BB962C8B-B14F-4D97-AF65-F5344CB8AC3E}">
        <p14:creationId xmlns:p14="http://schemas.microsoft.com/office/powerpoint/2010/main" val="192238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10" fill="hold"/>
                                        <p:tgtEl>
                                          <p:spTgt spid="73"/>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3000" fill="hold"/>
                                        <p:tgtEl>
                                          <p:spTgt spid="3"/>
                                        </p:tgtEl>
                                        <p:attrNameLst>
                                          <p:attrName>ppt_x</p:attrName>
                                        </p:attrNameLst>
                                      </p:cBhvr>
                                      <p:tavLst>
                                        <p:tav tm="0">
                                          <p:val>
                                            <p:strVal val="#ppt_x"/>
                                          </p:val>
                                        </p:tav>
                                        <p:tav tm="100000">
                                          <p:val>
                                            <p:strVal val="#ppt_x"/>
                                          </p:val>
                                        </p:tav>
                                      </p:tavLst>
                                    </p:anim>
                                    <p:anim calcmode="lin" valueType="num">
                                      <p:cBhvr additive="base">
                                        <p:cTn id="10" dur="3000" fill="hold"/>
                                        <p:tgtEl>
                                          <p:spTgt spid="3"/>
                                        </p:tgtEl>
                                        <p:attrNameLst>
                                          <p:attrName>ppt_y</p:attrName>
                                        </p:attrNameLst>
                                      </p:cBhvr>
                                      <p:tavLst>
                                        <p:tav tm="0">
                                          <p:val>
                                            <p:strVal val="0-#ppt_h/2"/>
                                          </p:val>
                                        </p:tav>
                                        <p:tav tm="100000">
                                          <p:val>
                                            <p:strVal val="#ppt_y"/>
                                          </p:val>
                                        </p:tav>
                                      </p:tavLst>
                                    </p:anim>
                                  </p:childTnLst>
                                </p:cTn>
                              </p:par>
                              <p:par>
                                <p:cTn id="11" presetID="9" presetClass="entr" presetSubtype="0" fill="hold" nodeType="withEffect">
                                  <p:stCondLst>
                                    <p:cond delay="10000"/>
                                  </p:stCondLst>
                                  <p:childTnLst>
                                    <p:set>
                                      <p:cBhvr>
                                        <p:cTn id="12" dur="1" fill="hold">
                                          <p:stCondLst>
                                            <p:cond delay="0"/>
                                          </p:stCondLst>
                                        </p:cTn>
                                        <p:tgtEl>
                                          <p:spTgt spid="48"/>
                                        </p:tgtEl>
                                        <p:attrNameLst>
                                          <p:attrName>style.visibility</p:attrName>
                                        </p:attrNameLst>
                                      </p:cBhvr>
                                      <p:to>
                                        <p:strVal val="visible"/>
                                      </p:to>
                                    </p:set>
                                    <p:animEffect transition="in" filter="dissolve">
                                      <p:cBhvr>
                                        <p:cTn id="13" dur="500"/>
                                        <p:tgtEl>
                                          <p:spTgt spid="48"/>
                                        </p:tgtEl>
                                      </p:cBhvr>
                                    </p:animEffect>
                                  </p:childTnLst>
                                </p:cTn>
                              </p:par>
                              <p:par>
                                <p:cTn id="14" presetID="22" presetClass="entr" presetSubtype="4" fill="hold" grpId="0" nodeType="withEffect">
                                  <p:stCondLst>
                                    <p:cond delay="1000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0"/>
                                        <p:tgtEl>
                                          <p:spTgt spid="16"/>
                                        </p:tgtEl>
                                      </p:cBhvr>
                                    </p:animEffect>
                                  </p:childTnLst>
                                </p:cTn>
                              </p:par>
                              <p:par>
                                <p:cTn id="17" presetID="22" presetClass="entr" presetSubtype="4" fill="hold" grpId="0" nodeType="withEffect">
                                  <p:stCondLst>
                                    <p:cond delay="15000"/>
                                  </p:stCondLst>
                                  <p:childTnLst>
                                    <p:set>
                                      <p:cBhvr>
                                        <p:cTn id="18" dur="1" fill="hold">
                                          <p:stCondLst>
                                            <p:cond delay="0"/>
                                          </p:stCondLst>
                                        </p:cTn>
                                        <p:tgtEl>
                                          <p:spTgt spid="63"/>
                                        </p:tgtEl>
                                        <p:attrNameLst>
                                          <p:attrName>style.visibility</p:attrName>
                                        </p:attrNameLst>
                                      </p:cBhvr>
                                      <p:to>
                                        <p:strVal val="visible"/>
                                      </p:to>
                                    </p:set>
                                    <p:animEffect transition="in" filter="wipe(down)">
                                      <p:cBhvr>
                                        <p:cTn id="19" dur="2000"/>
                                        <p:tgtEl>
                                          <p:spTgt spid="63"/>
                                        </p:tgtEl>
                                      </p:cBhvr>
                                    </p:animEffect>
                                  </p:childTnLst>
                                </p:cTn>
                              </p:par>
                              <p:par>
                                <p:cTn id="20" presetID="22" presetClass="entr" presetSubtype="4" fill="hold" grpId="0" nodeType="withEffect">
                                  <p:stCondLst>
                                    <p:cond delay="1700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dissolve">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0" fill="hold" display="0">
                  <p:stCondLst>
                    <p:cond delay="indefinite"/>
                  </p:stCondLst>
                </p:cTn>
                <p:tgtEl>
                  <p:spTgt spid="73"/>
                </p:tgtEl>
              </p:cMediaNode>
            </p:video>
            <p:seq concurrent="1" nextAc="seek">
              <p:cTn id="27" restart="whenNotActive" fill="hold" evtFilter="cancelBubble" nodeType="interactiveSeq">
                <p:stCondLst>
                  <p:cond evt="onClick" delay="0">
                    <p:tgtEl>
                      <p:spTgt spid="7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73"/>
                                        </p:tgtEl>
                                      </p:cBhvr>
                                    </p:cmd>
                                  </p:childTnLst>
                                </p:cTn>
                              </p:par>
                            </p:childTnLst>
                          </p:cTn>
                        </p:par>
                      </p:childTnLst>
                    </p:cTn>
                  </p:par>
                </p:childTnLst>
              </p:cTn>
              <p:nextCondLst>
                <p:cond evt="onClick" delay="0">
                  <p:tgtEl>
                    <p:spTgt spid="73"/>
                  </p:tgtEl>
                </p:cond>
              </p:nextCondLst>
            </p:seq>
          </p:childTnLst>
        </p:cTn>
      </p:par>
    </p:tnLst>
    <p:bldLst>
      <p:bldP spid="15" grpId="0" animBg="1"/>
      <p:bldP spid="16" grpId="0" animBg="1"/>
      <p:bldP spid="63"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P 3.2 destillatie-1080p.mp4" descr="PP 3.2 destillatie-1080p.mp4">
            <a:hlinkClick r:id="" action="ppaction://media"/>
            <a:extLst>
              <a:ext uri="{FF2B5EF4-FFF2-40B4-BE49-F238E27FC236}">
                <a16:creationId xmlns:a16="http://schemas.microsoft.com/office/drawing/2014/main" id="{2ACF4C76-848B-7E47-9961-2BE3DA4EA69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9135" r="1"/>
          <a:stretch/>
        </p:blipFill>
        <p:spPr>
          <a:xfrm>
            <a:off x="5450681" y="3901981"/>
            <a:ext cx="3801837" cy="3040999"/>
          </a:xfrm>
          <a:prstGeom prst="rect">
            <a:avLst/>
          </a:prstGeom>
          <a:ln>
            <a:noFill/>
          </a:ln>
          <a:effectLst>
            <a:softEdge rad="112500"/>
          </a:effectLst>
        </p:spPr>
      </p:pic>
      <p:sp>
        <p:nvSpPr>
          <p:cNvPr id="16385" name="Freeform 10"/>
          <p:cNvSpPr>
            <a:spLocks/>
          </p:cNvSpPr>
          <p:nvPr/>
        </p:nvSpPr>
        <p:spPr bwMode="auto">
          <a:xfrm>
            <a:off x="2373313" y="4471988"/>
            <a:ext cx="1739900" cy="647700"/>
          </a:xfrm>
          <a:custGeom>
            <a:avLst/>
            <a:gdLst>
              <a:gd name="T0" fmla="*/ 2147483647 w 1096"/>
              <a:gd name="T1" fmla="*/ 2147483647 h 408"/>
              <a:gd name="T2" fmla="*/ 2147483647 w 1096"/>
              <a:gd name="T3" fmla="*/ 2147483647 h 408"/>
              <a:gd name="T4" fmla="*/ 2147483647 w 1096"/>
              <a:gd name="T5" fmla="*/ 2147483647 h 408"/>
              <a:gd name="T6" fmla="*/ 2147483647 w 1096"/>
              <a:gd name="T7" fmla="*/ 2147483647 h 408"/>
              <a:gd name="T8" fmla="*/ 2147483647 w 1096"/>
              <a:gd name="T9" fmla="*/ 2147483647 h 408"/>
              <a:gd name="T10" fmla="*/ 2147483647 w 1096"/>
              <a:gd name="T11" fmla="*/ 2147483647 h 408"/>
              <a:gd name="T12" fmla="*/ 2147483647 w 1096"/>
              <a:gd name="T13" fmla="*/ 2147483647 h 408"/>
              <a:gd name="T14" fmla="*/ 2147483647 w 1096"/>
              <a:gd name="T15" fmla="*/ 2147483647 h 408"/>
              <a:gd name="T16" fmla="*/ 2147483647 w 1096"/>
              <a:gd name="T17" fmla="*/ 2147483647 h 408"/>
              <a:gd name="T18" fmla="*/ 2147483647 w 1096"/>
              <a:gd name="T19" fmla="*/ 2147483647 h 408"/>
              <a:gd name="T20" fmla="*/ 2147483647 w 1096"/>
              <a:gd name="T21" fmla="*/ 2147483647 h 408"/>
              <a:gd name="T22" fmla="*/ 2147483647 w 1096"/>
              <a:gd name="T23" fmla="*/ 2147483647 h 408"/>
              <a:gd name="T24" fmla="*/ 2147483647 w 1096"/>
              <a:gd name="T25" fmla="*/ 2147483647 h 408"/>
              <a:gd name="T26" fmla="*/ 2147483647 w 1096"/>
              <a:gd name="T27" fmla="*/ 2147483647 h 408"/>
              <a:gd name="T28" fmla="*/ 2147483647 w 1096"/>
              <a:gd name="T29" fmla="*/ 2147483647 h 408"/>
              <a:gd name="T30" fmla="*/ 2147483647 w 1096"/>
              <a:gd name="T31" fmla="*/ 2147483647 h 408"/>
              <a:gd name="T32" fmla="*/ 2147483647 w 1096"/>
              <a:gd name="T33" fmla="*/ 2147483647 h 408"/>
              <a:gd name="T34" fmla="*/ 2147483647 w 1096"/>
              <a:gd name="T35" fmla="*/ 2147483647 h 408"/>
              <a:gd name="T36" fmla="*/ 2147483647 w 1096"/>
              <a:gd name="T37" fmla="*/ 2147483647 h 408"/>
              <a:gd name="T38" fmla="*/ 2147483647 w 1096"/>
              <a:gd name="T39" fmla="*/ 2147483647 h 408"/>
              <a:gd name="T40" fmla="*/ 2147483647 w 1096"/>
              <a:gd name="T41" fmla="*/ 2147483647 h 408"/>
              <a:gd name="T42" fmla="*/ 2147483647 w 1096"/>
              <a:gd name="T43" fmla="*/ 2147483647 h 408"/>
              <a:gd name="T44" fmla="*/ 2147483647 w 1096"/>
              <a:gd name="T45" fmla="*/ 2147483647 h 408"/>
              <a:gd name="T46" fmla="*/ 2147483647 w 1096"/>
              <a:gd name="T47" fmla="*/ 2147483647 h 408"/>
              <a:gd name="T48" fmla="*/ 2147483647 w 1096"/>
              <a:gd name="T49" fmla="*/ 2147483647 h 408"/>
              <a:gd name="T50" fmla="*/ 2147483647 w 1096"/>
              <a:gd name="T51" fmla="*/ 2147483647 h 408"/>
              <a:gd name="T52" fmla="*/ 2147483647 w 1096"/>
              <a:gd name="T53" fmla="*/ 2147483647 h 408"/>
              <a:gd name="T54" fmla="*/ 2147483647 w 1096"/>
              <a:gd name="T55" fmla="*/ 2147483647 h 408"/>
              <a:gd name="T56" fmla="*/ 2147483647 w 1096"/>
              <a:gd name="T57" fmla="*/ 2147483647 h 408"/>
              <a:gd name="T58" fmla="*/ 2147483647 w 1096"/>
              <a:gd name="T59" fmla="*/ 2147483647 h 408"/>
              <a:gd name="T60" fmla="*/ 2147483647 w 1096"/>
              <a:gd name="T61" fmla="*/ 2147483647 h 408"/>
              <a:gd name="T62" fmla="*/ 2147483647 w 1096"/>
              <a:gd name="T63" fmla="*/ 2147483647 h 408"/>
              <a:gd name="T64" fmla="*/ 2147483647 w 1096"/>
              <a:gd name="T65" fmla="*/ 2147483647 h 408"/>
              <a:gd name="T66" fmla="*/ 2147483647 w 1096"/>
              <a:gd name="T67" fmla="*/ 2147483647 h 408"/>
              <a:gd name="T68" fmla="*/ 2147483647 w 1096"/>
              <a:gd name="T69" fmla="*/ 2147483647 h 408"/>
              <a:gd name="T70" fmla="*/ 2147483647 w 1096"/>
              <a:gd name="T71" fmla="*/ 2147483647 h 408"/>
              <a:gd name="T72" fmla="*/ 2147483647 w 1096"/>
              <a:gd name="T73" fmla="*/ 2147483647 h 408"/>
              <a:gd name="T74" fmla="*/ 2147483647 w 1096"/>
              <a:gd name="T75" fmla="*/ 2147483647 h 408"/>
              <a:gd name="T76" fmla="*/ 2147483647 w 1096"/>
              <a:gd name="T77" fmla="*/ 2147483647 h 408"/>
              <a:gd name="T78" fmla="*/ 2147483647 w 1096"/>
              <a:gd name="T79" fmla="*/ 2147483647 h 408"/>
              <a:gd name="T80" fmla="*/ 2147483647 w 1096"/>
              <a:gd name="T81" fmla="*/ 2147483647 h 408"/>
              <a:gd name="T82" fmla="*/ 2147483647 w 1096"/>
              <a:gd name="T83" fmla="*/ 2147483647 h 408"/>
              <a:gd name="T84" fmla="*/ 2147483647 w 1096"/>
              <a:gd name="T85" fmla="*/ 2147483647 h 408"/>
              <a:gd name="T86" fmla="*/ 2147483647 w 1096"/>
              <a:gd name="T87" fmla="*/ 2147483647 h 408"/>
              <a:gd name="T88" fmla="*/ 2147483647 w 1096"/>
              <a:gd name="T89" fmla="*/ 2147483647 h 408"/>
              <a:gd name="T90" fmla="*/ 2147483647 w 1096"/>
              <a:gd name="T91" fmla="*/ 2147483647 h 408"/>
              <a:gd name="T92" fmla="*/ 2147483647 w 1096"/>
              <a:gd name="T93" fmla="*/ 2147483647 h 408"/>
              <a:gd name="T94" fmla="*/ 2147483647 w 1096"/>
              <a:gd name="T95" fmla="*/ 2147483647 h 408"/>
              <a:gd name="T96" fmla="*/ 2147483647 w 1096"/>
              <a:gd name="T97" fmla="*/ 2147483647 h 408"/>
              <a:gd name="T98" fmla="*/ 2147483647 w 1096"/>
              <a:gd name="T99" fmla="*/ 2147483647 h 408"/>
              <a:gd name="T100" fmla="*/ 2147483647 w 1096"/>
              <a:gd name="T101" fmla="*/ 2147483647 h 408"/>
              <a:gd name="T102" fmla="*/ 2147483647 w 1096"/>
              <a:gd name="T103" fmla="*/ 2147483647 h 4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6"/>
              <a:gd name="T157" fmla="*/ 0 h 408"/>
              <a:gd name="T158" fmla="*/ 1096 w 1096"/>
              <a:gd name="T159" fmla="*/ 408 h 4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6" h="408">
                <a:moveTo>
                  <a:pt x="16" y="43"/>
                </a:moveTo>
                <a:cubicBezTo>
                  <a:pt x="20" y="54"/>
                  <a:pt x="27" y="69"/>
                  <a:pt x="33" y="82"/>
                </a:cubicBezTo>
                <a:cubicBezTo>
                  <a:pt x="39" y="95"/>
                  <a:pt x="44" y="108"/>
                  <a:pt x="51" y="119"/>
                </a:cubicBezTo>
                <a:cubicBezTo>
                  <a:pt x="58" y="130"/>
                  <a:pt x="66" y="137"/>
                  <a:pt x="73" y="148"/>
                </a:cubicBezTo>
                <a:cubicBezTo>
                  <a:pt x="80" y="159"/>
                  <a:pt x="87" y="174"/>
                  <a:pt x="94" y="184"/>
                </a:cubicBezTo>
                <a:cubicBezTo>
                  <a:pt x="101" y="194"/>
                  <a:pt x="110" y="199"/>
                  <a:pt x="118" y="208"/>
                </a:cubicBezTo>
                <a:cubicBezTo>
                  <a:pt x="126" y="217"/>
                  <a:pt x="131" y="228"/>
                  <a:pt x="142" y="239"/>
                </a:cubicBezTo>
                <a:cubicBezTo>
                  <a:pt x="153" y="250"/>
                  <a:pt x="171" y="263"/>
                  <a:pt x="184" y="274"/>
                </a:cubicBezTo>
                <a:cubicBezTo>
                  <a:pt x="197" y="285"/>
                  <a:pt x="209" y="298"/>
                  <a:pt x="220" y="306"/>
                </a:cubicBezTo>
                <a:cubicBezTo>
                  <a:pt x="231" y="314"/>
                  <a:pt x="240" y="315"/>
                  <a:pt x="251" y="321"/>
                </a:cubicBezTo>
                <a:cubicBezTo>
                  <a:pt x="262" y="327"/>
                  <a:pt x="272" y="337"/>
                  <a:pt x="288" y="345"/>
                </a:cubicBezTo>
                <a:cubicBezTo>
                  <a:pt x="304" y="353"/>
                  <a:pt x="332" y="365"/>
                  <a:pt x="349" y="371"/>
                </a:cubicBezTo>
                <a:cubicBezTo>
                  <a:pt x="366" y="377"/>
                  <a:pt x="377" y="380"/>
                  <a:pt x="392" y="384"/>
                </a:cubicBezTo>
                <a:cubicBezTo>
                  <a:pt x="407" y="388"/>
                  <a:pt x="424" y="394"/>
                  <a:pt x="440" y="397"/>
                </a:cubicBezTo>
                <a:cubicBezTo>
                  <a:pt x="456" y="400"/>
                  <a:pt x="476" y="398"/>
                  <a:pt x="490" y="400"/>
                </a:cubicBezTo>
                <a:cubicBezTo>
                  <a:pt x="504" y="402"/>
                  <a:pt x="510" y="408"/>
                  <a:pt x="527" y="408"/>
                </a:cubicBezTo>
                <a:cubicBezTo>
                  <a:pt x="544" y="408"/>
                  <a:pt x="573" y="404"/>
                  <a:pt x="592" y="402"/>
                </a:cubicBezTo>
                <a:cubicBezTo>
                  <a:pt x="611" y="400"/>
                  <a:pt x="627" y="399"/>
                  <a:pt x="640" y="398"/>
                </a:cubicBezTo>
                <a:cubicBezTo>
                  <a:pt x="653" y="397"/>
                  <a:pt x="660" y="396"/>
                  <a:pt x="673" y="393"/>
                </a:cubicBezTo>
                <a:cubicBezTo>
                  <a:pt x="686" y="390"/>
                  <a:pt x="705" y="383"/>
                  <a:pt x="720" y="378"/>
                </a:cubicBezTo>
                <a:cubicBezTo>
                  <a:pt x="735" y="373"/>
                  <a:pt x="749" y="366"/>
                  <a:pt x="762" y="361"/>
                </a:cubicBezTo>
                <a:cubicBezTo>
                  <a:pt x="775" y="356"/>
                  <a:pt x="784" y="353"/>
                  <a:pt x="797" y="347"/>
                </a:cubicBezTo>
                <a:cubicBezTo>
                  <a:pt x="810" y="341"/>
                  <a:pt x="826" y="330"/>
                  <a:pt x="840" y="322"/>
                </a:cubicBezTo>
                <a:cubicBezTo>
                  <a:pt x="854" y="314"/>
                  <a:pt x="869" y="305"/>
                  <a:pt x="881" y="297"/>
                </a:cubicBezTo>
                <a:cubicBezTo>
                  <a:pt x="893" y="289"/>
                  <a:pt x="900" y="283"/>
                  <a:pt x="912" y="272"/>
                </a:cubicBezTo>
                <a:cubicBezTo>
                  <a:pt x="924" y="261"/>
                  <a:pt x="941" y="244"/>
                  <a:pt x="953" y="232"/>
                </a:cubicBezTo>
                <a:cubicBezTo>
                  <a:pt x="965" y="220"/>
                  <a:pt x="972" y="216"/>
                  <a:pt x="983" y="202"/>
                </a:cubicBezTo>
                <a:cubicBezTo>
                  <a:pt x="994" y="188"/>
                  <a:pt x="1011" y="166"/>
                  <a:pt x="1022" y="150"/>
                </a:cubicBezTo>
                <a:cubicBezTo>
                  <a:pt x="1033" y="134"/>
                  <a:pt x="1040" y="119"/>
                  <a:pt x="1048" y="104"/>
                </a:cubicBezTo>
                <a:cubicBezTo>
                  <a:pt x="1056" y="89"/>
                  <a:pt x="1065" y="69"/>
                  <a:pt x="1070" y="58"/>
                </a:cubicBezTo>
                <a:cubicBezTo>
                  <a:pt x="1075" y="47"/>
                  <a:pt x="1076" y="42"/>
                  <a:pt x="1079" y="35"/>
                </a:cubicBezTo>
                <a:cubicBezTo>
                  <a:pt x="1082" y="28"/>
                  <a:pt x="1084" y="22"/>
                  <a:pt x="1086" y="17"/>
                </a:cubicBezTo>
                <a:cubicBezTo>
                  <a:pt x="1088" y="12"/>
                  <a:pt x="1096" y="4"/>
                  <a:pt x="1092" y="2"/>
                </a:cubicBezTo>
                <a:cubicBezTo>
                  <a:pt x="1088" y="0"/>
                  <a:pt x="1080" y="4"/>
                  <a:pt x="1064" y="4"/>
                </a:cubicBezTo>
                <a:cubicBezTo>
                  <a:pt x="1048" y="4"/>
                  <a:pt x="1020" y="4"/>
                  <a:pt x="996" y="4"/>
                </a:cubicBezTo>
                <a:cubicBezTo>
                  <a:pt x="972" y="4"/>
                  <a:pt x="946" y="4"/>
                  <a:pt x="918" y="4"/>
                </a:cubicBezTo>
                <a:cubicBezTo>
                  <a:pt x="890" y="4"/>
                  <a:pt x="857" y="4"/>
                  <a:pt x="827" y="4"/>
                </a:cubicBezTo>
                <a:cubicBezTo>
                  <a:pt x="797" y="4"/>
                  <a:pt x="770" y="4"/>
                  <a:pt x="735" y="4"/>
                </a:cubicBezTo>
                <a:cubicBezTo>
                  <a:pt x="700" y="4"/>
                  <a:pt x="652" y="4"/>
                  <a:pt x="614" y="4"/>
                </a:cubicBezTo>
                <a:cubicBezTo>
                  <a:pt x="576" y="4"/>
                  <a:pt x="536" y="4"/>
                  <a:pt x="507" y="4"/>
                </a:cubicBezTo>
                <a:cubicBezTo>
                  <a:pt x="478" y="4"/>
                  <a:pt x="460" y="4"/>
                  <a:pt x="438" y="4"/>
                </a:cubicBezTo>
                <a:cubicBezTo>
                  <a:pt x="416" y="4"/>
                  <a:pt x="399" y="4"/>
                  <a:pt x="377" y="4"/>
                </a:cubicBezTo>
                <a:cubicBezTo>
                  <a:pt x="355" y="4"/>
                  <a:pt x="326" y="4"/>
                  <a:pt x="305" y="4"/>
                </a:cubicBezTo>
                <a:cubicBezTo>
                  <a:pt x="284" y="4"/>
                  <a:pt x="269" y="4"/>
                  <a:pt x="249" y="4"/>
                </a:cubicBezTo>
                <a:cubicBezTo>
                  <a:pt x="229" y="4"/>
                  <a:pt x="204" y="4"/>
                  <a:pt x="183" y="4"/>
                </a:cubicBezTo>
                <a:cubicBezTo>
                  <a:pt x="162" y="4"/>
                  <a:pt x="138" y="4"/>
                  <a:pt x="120" y="4"/>
                </a:cubicBezTo>
                <a:cubicBezTo>
                  <a:pt x="102" y="4"/>
                  <a:pt x="89" y="4"/>
                  <a:pt x="77" y="4"/>
                </a:cubicBezTo>
                <a:cubicBezTo>
                  <a:pt x="65" y="4"/>
                  <a:pt x="58" y="4"/>
                  <a:pt x="49" y="4"/>
                </a:cubicBezTo>
                <a:cubicBezTo>
                  <a:pt x="40" y="4"/>
                  <a:pt x="33" y="4"/>
                  <a:pt x="25" y="4"/>
                </a:cubicBezTo>
                <a:cubicBezTo>
                  <a:pt x="17" y="4"/>
                  <a:pt x="6" y="2"/>
                  <a:pt x="3" y="4"/>
                </a:cubicBezTo>
                <a:cubicBezTo>
                  <a:pt x="0" y="6"/>
                  <a:pt x="6" y="12"/>
                  <a:pt x="7" y="17"/>
                </a:cubicBezTo>
                <a:cubicBezTo>
                  <a:pt x="8" y="22"/>
                  <a:pt x="12" y="32"/>
                  <a:pt x="16" y="43"/>
                </a:cubicBezTo>
                <a:close/>
              </a:path>
            </a:pathLst>
          </a:custGeom>
          <a:solidFill>
            <a:schemeClr val="accent5">
              <a:lumMod val="75000"/>
            </a:schemeClr>
          </a:solidFill>
          <a:ln w="9525">
            <a:solidFill>
              <a:schemeClr val="tx1"/>
            </a:solidFill>
            <a:round/>
            <a:headEnd/>
            <a:tailEnd/>
          </a:ln>
        </p:spPr>
        <p:txBody>
          <a:bodyPr/>
          <a:lstStyle/>
          <a:p>
            <a:endParaRPr lang="nl-NL"/>
          </a:p>
        </p:txBody>
      </p:sp>
      <p:sp>
        <p:nvSpPr>
          <p:cNvPr id="16386" name="Oval 7"/>
          <p:cNvSpPr>
            <a:spLocks noChangeArrowheads="1"/>
          </p:cNvSpPr>
          <p:nvPr/>
        </p:nvSpPr>
        <p:spPr bwMode="auto">
          <a:xfrm>
            <a:off x="2341563" y="3317875"/>
            <a:ext cx="1800225" cy="1800225"/>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nl-NL"/>
          </a:p>
        </p:txBody>
      </p:sp>
      <p:sp>
        <p:nvSpPr>
          <p:cNvPr id="16387" name="Freeform 4"/>
          <p:cNvSpPr>
            <a:spLocks/>
          </p:cNvSpPr>
          <p:nvPr/>
        </p:nvSpPr>
        <p:spPr bwMode="auto">
          <a:xfrm>
            <a:off x="3368675" y="1377950"/>
            <a:ext cx="4252913" cy="1960563"/>
          </a:xfrm>
          <a:custGeom>
            <a:avLst/>
            <a:gdLst>
              <a:gd name="T0" fmla="*/ 2147483647 w 2679"/>
              <a:gd name="T1" fmla="*/ 2147483647 h 1235"/>
              <a:gd name="T2" fmla="*/ 2147483647 w 2679"/>
              <a:gd name="T3" fmla="*/ 2147483647 h 1235"/>
              <a:gd name="T4" fmla="*/ 2147483647 w 2679"/>
              <a:gd name="T5" fmla="*/ 2147483647 h 1235"/>
              <a:gd name="T6" fmla="*/ 2147483647 w 2679"/>
              <a:gd name="T7" fmla="*/ 2147483647 h 1235"/>
              <a:gd name="T8" fmla="*/ 2147483647 w 2679"/>
              <a:gd name="T9" fmla="*/ 2147483647 h 1235"/>
              <a:gd name="T10" fmla="*/ 2147483647 w 2679"/>
              <a:gd name="T11" fmla="*/ 2147483647 h 1235"/>
              <a:gd name="T12" fmla="*/ 2147483647 w 2679"/>
              <a:gd name="T13" fmla="*/ 2147483647 h 1235"/>
              <a:gd name="T14" fmla="*/ 0 60000 65536"/>
              <a:gd name="T15" fmla="*/ 0 60000 65536"/>
              <a:gd name="T16" fmla="*/ 0 60000 65536"/>
              <a:gd name="T17" fmla="*/ 0 60000 65536"/>
              <a:gd name="T18" fmla="*/ 0 60000 65536"/>
              <a:gd name="T19" fmla="*/ 0 60000 65536"/>
              <a:gd name="T20" fmla="*/ 0 60000 65536"/>
              <a:gd name="T21" fmla="*/ 0 w 2679"/>
              <a:gd name="T22" fmla="*/ 0 h 1235"/>
              <a:gd name="T23" fmla="*/ 2679 w 2679"/>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79" h="1235">
                <a:moveTo>
                  <a:pt x="9" y="1235"/>
                </a:moveTo>
                <a:cubicBezTo>
                  <a:pt x="9" y="950"/>
                  <a:pt x="9" y="666"/>
                  <a:pt x="9" y="486"/>
                </a:cubicBezTo>
                <a:cubicBezTo>
                  <a:pt x="9" y="306"/>
                  <a:pt x="0" y="232"/>
                  <a:pt x="9" y="156"/>
                </a:cubicBezTo>
                <a:cubicBezTo>
                  <a:pt x="18" y="80"/>
                  <a:pt x="31" y="50"/>
                  <a:pt x="60" y="29"/>
                </a:cubicBezTo>
                <a:cubicBezTo>
                  <a:pt x="89" y="8"/>
                  <a:pt x="108" y="7"/>
                  <a:pt x="186" y="29"/>
                </a:cubicBezTo>
                <a:cubicBezTo>
                  <a:pt x="264" y="51"/>
                  <a:pt x="116" y="0"/>
                  <a:pt x="531" y="158"/>
                </a:cubicBezTo>
                <a:cubicBezTo>
                  <a:pt x="946" y="316"/>
                  <a:pt x="2232" y="808"/>
                  <a:pt x="2679" y="979"/>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sp>
        <p:nvSpPr>
          <p:cNvPr id="16388" name="Freeform 5"/>
          <p:cNvSpPr>
            <a:spLocks/>
          </p:cNvSpPr>
          <p:nvPr/>
        </p:nvSpPr>
        <p:spPr bwMode="auto">
          <a:xfrm>
            <a:off x="3105150" y="920750"/>
            <a:ext cx="4587875" cy="2417763"/>
          </a:xfrm>
          <a:custGeom>
            <a:avLst/>
            <a:gdLst>
              <a:gd name="T0" fmla="*/ 2147483647 w 2890"/>
              <a:gd name="T1" fmla="*/ 2147483647 h 1523"/>
              <a:gd name="T2" fmla="*/ 2147483647 w 2890"/>
              <a:gd name="T3" fmla="*/ 2147483647 h 1523"/>
              <a:gd name="T4" fmla="*/ 2147483647 w 2890"/>
              <a:gd name="T5" fmla="*/ 2147483647 h 1523"/>
              <a:gd name="T6" fmla="*/ 2147483647 w 2890"/>
              <a:gd name="T7" fmla="*/ 2147483647 h 1523"/>
              <a:gd name="T8" fmla="*/ 2147483647 w 2890"/>
              <a:gd name="T9" fmla="*/ 2147483647 h 1523"/>
              <a:gd name="T10" fmla="*/ 2147483647 w 2890"/>
              <a:gd name="T11" fmla="*/ 2147483647 h 1523"/>
              <a:gd name="T12" fmla="*/ 2147483647 w 2890"/>
              <a:gd name="T13" fmla="*/ 2147483647 h 1523"/>
              <a:gd name="T14" fmla="*/ 0 60000 65536"/>
              <a:gd name="T15" fmla="*/ 0 60000 65536"/>
              <a:gd name="T16" fmla="*/ 0 60000 65536"/>
              <a:gd name="T17" fmla="*/ 0 60000 65536"/>
              <a:gd name="T18" fmla="*/ 0 60000 65536"/>
              <a:gd name="T19" fmla="*/ 0 60000 65536"/>
              <a:gd name="T20" fmla="*/ 0 60000 65536"/>
              <a:gd name="T21" fmla="*/ 0 w 2890"/>
              <a:gd name="T22" fmla="*/ 0 h 1523"/>
              <a:gd name="T23" fmla="*/ 2890 w 2890"/>
              <a:gd name="T24" fmla="*/ 1523 h 15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0" h="1523">
                <a:moveTo>
                  <a:pt x="1" y="1523"/>
                </a:moveTo>
                <a:cubicBezTo>
                  <a:pt x="2" y="1354"/>
                  <a:pt x="8" y="725"/>
                  <a:pt x="9" y="499"/>
                </a:cubicBezTo>
                <a:cubicBezTo>
                  <a:pt x="10" y="273"/>
                  <a:pt x="0" y="245"/>
                  <a:pt x="9" y="169"/>
                </a:cubicBezTo>
                <a:cubicBezTo>
                  <a:pt x="18" y="93"/>
                  <a:pt x="31" y="63"/>
                  <a:pt x="60" y="42"/>
                </a:cubicBezTo>
                <a:cubicBezTo>
                  <a:pt x="89" y="21"/>
                  <a:pt x="108" y="20"/>
                  <a:pt x="186" y="42"/>
                </a:cubicBezTo>
                <a:cubicBezTo>
                  <a:pt x="264" y="64"/>
                  <a:pt x="80" y="0"/>
                  <a:pt x="531" y="171"/>
                </a:cubicBezTo>
                <a:cubicBezTo>
                  <a:pt x="982" y="342"/>
                  <a:pt x="2399" y="880"/>
                  <a:pt x="2890" y="1066"/>
                </a:cubicBezTo>
              </a:path>
            </a:pathLst>
          </a:cu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sp useBgFill="1">
        <p:nvSpPr>
          <p:cNvPr id="16389" name="Rectangle 8"/>
          <p:cNvSpPr>
            <a:spLocks noChangeArrowheads="1"/>
          </p:cNvSpPr>
          <p:nvPr/>
        </p:nvSpPr>
        <p:spPr bwMode="auto">
          <a:xfrm>
            <a:off x="3117850" y="3290888"/>
            <a:ext cx="257175" cy="88900"/>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nl-NL"/>
          </a:p>
        </p:txBody>
      </p:sp>
      <p:grpSp>
        <p:nvGrpSpPr>
          <p:cNvPr id="2" name="Group 26"/>
          <p:cNvGrpSpPr>
            <a:grpSpLocks/>
          </p:cNvGrpSpPr>
          <p:nvPr/>
        </p:nvGrpSpPr>
        <p:grpSpPr bwMode="auto">
          <a:xfrm>
            <a:off x="2665413" y="5175250"/>
            <a:ext cx="1484312" cy="1435100"/>
            <a:chOff x="1542" y="3315"/>
            <a:chExt cx="935" cy="904"/>
          </a:xfrm>
        </p:grpSpPr>
        <p:grpSp>
          <p:nvGrpSpPr>
            <p:cNvPr id="16444" name="Group 12"/>
            <p:cNvGrpSpPr>
              <a:grpSpLocks/>
            </p:cNvGrpSpPr>
            <p:nvPr/>
          </p:nvGrpSpPr>
          <p:grpSpPr bwMode="auto">
            <a:xfrm>
              <a:off x="1542" y="3315"/>
              <a:ext cx="99" cy="636"/>
              <a:chOff x="2381" y="3158"/>
              <a:chExt cx="99" cy="636"/>
            </a:xfrm>
          </p:grpSpPr>
          <p:sp>
            <p:nvSpPr>
              <p:cNvPr id="16452" name="Line 13"/>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53" name="Freeform 14"/>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45" name="Group 15"/>
            <p:cNvGrpSpPr>
              <a:grpSpLocks/>
            </p:cNvGrpSpPr>
            <p:nvPr/>
          </p:nvGrpSpPr>
          <p:grpSpPr bwMode="auto">
            <a:xfrm>
              <a:off x="2177" y="3315"/>
              <a:ext cx="99" cy="636"/>
              <a:chOff x="2381" y="3158"/>
              <a:chExt cx="99" cy="636"/>
            </a:xfrm>
          </p:grpSpPr>
          <p:sp>
            <p:nvSpPr>
              <p:cNvPr id="16450" name="Line 16"/>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51" name="Freeform 17"/>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46" name="Group 18"/>
            <p:cNvGrpSpPr>
              <a:grpSpLocks/>
            </p:cNvGrpSpPr>
            <p:nvPr/>
          </p:nvGrpSpPr>
          <p:grpSpPr bwMode="auto">
            <a:xfrm>
              <a:off x="1860" y="3315"/>
              <a:ext cx="99" cy="636"/>
              <a:chOff x="2381" y="3158"/>
              <a:chExt cx="99" cy="636"/>
            </a:xfrm>
          </p:grpSpPr>
          <p:sp>
            <p:nvSpPr>
              <p:cNvPr id="16448" name="Line 19"/>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49" name="Freeform 20"/>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sp>
          <p:nvSpPr>
            <p:cNvPr id="16447" name="Text Box 24"/>
            <p:cNvSpPr txBox="1">
              <a:spLocks noChangeArrowheads="1"/>
            </p:cNvSpPr>
            <p:nvPr/>
          </p:nvSpPr>
          <p:spPr bwMode="auto">
            <a:xfrm>
              <a:off x="1570" y="3931"/>
              <a:ext cx="90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algn="l" eaLnBrk="1" hangingPunct="1"/>
              <a:r>
                <a:rPr lang="nl-NL">
                  <a:solidFill>
                    <a:srgbClr val="FF0000"/>
                  </a:solidFill>
                </a:rPr>
                <a:t>warmte</a:t>
              </a:r>
            </a:p>
          </p:txBody>
        </p:sp>
      </p:grpSp>
      <p:grpSp>
        <p:nvGrpSpPr>
          <p:cNvPr id="6" name="Group 43"/>
          <p:cNvGrpSpPr>
            <a:grpSpLocks/>
          </p:cNvGrpSpPr>
          <p:nvPr/>
        </p:nvGrpSpPr>
        <p:grpSpPr bwMode="auto">
          <a:xfrm>
            <a:off x="2722563" y="3338513"/>
            <a:ext cx="1074737" cy="1095375"/>
            <a:chOff x="3360" y="2359"/>
            <a:chExt cx="677" cy="690"/>
          </a:xfrm>
        </p:grpSpPr>
        <p:grpSp>
          <p:nvGrpSpPr>
            <p:cNvPr id="16430" name="Group 28"/>
            <p:cNvGrpSpPr>
              <a:grpSpLocks/>
            </p:cNvGrpSpPr>
            <p:nvPr/>
          </p:nvGrpSpPr>
          <p:grpSpPr bwMode="auto">
            <a:xfrm>
              <a:off x="3360" y="2614"/>
              <a:ext cx="677" cy="435"/>
              <a:chOff x="2507" y="1061"/>
              <a:chExt cx="1052" cy="636"/>
            </a:xfrm>
          </p:grpSpPr>
          <p:grpSp>
            <p:nvGrpSpPr>
              <p:cNvPr id="16432" name="Group 29"/>
              <p:cNvGrpSpPr>
                <a:grpSpLocks/>
              </p:cNvGrpSpPr>
              <p:nvPr/>
            </p:nvGrpSpPr>
            <p:grpSpPr bwMode="auto">
              <a:xfrm>
                <a:off x="2507" y="1061"/>
                <a:ext cx="99" cy="636"/>
                <a:chOff x="2381" y="3158"/>
                <a:chExt cx="99" cy="636"/>
              </a:xfrm>
            </p:grpSpPr>
            <p:sp>
              <p:nvSpPr>
                <p:cNvPr id="16442" name="Line 30"/>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43" name="Freeform 31"/>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33" name="Group 32"/>
              <p:cNvGrpSpPr>
                <a:grpSpLocks/>
              </p:cNvGrpSpPr>
              <p:nvPr/>
            </p:nvGrpSpPr>
            <p:grpSpPr bwMode="auto">
              <a:xfrm>
                <a:off x="3142" y="1061"/>
                <a:ext cx="99" cy="636"/>
                <a:chOff x="2381" y="3158"/>
                <a:chExt cx="99" cy="636"/>
              </a:xfrm>
            </p:grpSpPr>
            <p:sp>
              <p:nvSpPr>
                <p:cNvPr id="16440" name="Line 33"/>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41" name="Freeform 34"/>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34" name="Group 35"/>
              <p:cNvGrpSpPr>
                <a:grpSpLocks/>
              </p:cNvGrpSpPr>
              <p:nvPr/>
            </p:nvGrpSpPr>
            <p:grpSpPr bwMode="auto">
              <a:xfrm>
                <a:off x="2825" y="1061"/>
                <a:ext cx="99" cy="636"/>
                <a:chOff x="2381" y="3158"/>
                <a:chExt cx="99" cy="636"/>
              </a:xfrm>
            </p:grpSpPr>
            <p:sp>
              <p:nvSpPr>
                <p:cNvPr id="16438" name="Line 36"/>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39" name="Freeform 37"/>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35" name="Group 38"/>
              <p:cNvGrpSpPr>
                <a:grpSpLocks/>
              </p:cNvGrpSpPr>
              <p:nvPr/>
            </p:nvGrpSpPr>
            <p:grpSpPr bwMode="auto">
              <a:xfrm>
                <a:off x="3460" y="1061"/>
                <a:ext cx="99" cy="636"/>
                <a:chOff x="2381" y="3158"/>
                <a:chExt cx="99" cy="636"/>
              </a:xfrm>
            </p:grpSpPr>
            <p:sp>
              <p:nvSpPr>
                <p:cNvPr id="16436" name="Line 39"/>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37" name="Freeform 40"/>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sp>
          <p:nvSpPr>
            <p:cNvPr id="16431" name="Text Box 41"/>
            <p:cNvSpPr txBox="1">
              <a:spLocks noChangeArrowheads="1"/>
            </p:cNvSpPr>
            <p:nvPr/>
          </p:nvSpPr>
          <p:spPr bwMode="auto">
            <a:xfrm>
              <a:off x="3369" y="2359"/>
              <a:ext cx="65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eaLnBrk="1" hangingPunct="1"/>
              <a:r>
                <a:rPr lang="nl-NL" dirty="0">
                  <a:solidFill>
                    <a:srgbClr val="00B0F0"/>
                  </a:solidFill>
                </a:rPr>
                <a:t>damp</a:t>
              </a:r>
            </a:p>
          </p:txBody>
        </p:sp>
      </p:grpSp>
      <p:grpSp>
        <p:nvGrpSpPr>
          <p:cNvPr id="12" name="Group 46"/>
          <p:cNvGrpSpPr>
            <a:grpSpLocks/>
          </p:cNvGrpSpPr>
          <p:nvPr/>
        </p:nvGrpSpPr>
        <p:grpSpPr bwMode="auto">
          <a:xfrm>
            <a:off x="3198813" y="2593975"/>
            <a:ext cx="101600" cy="690563"/>
            <a:chOff x="2381" y="3158"/>
            <a:chExt cx="99" cy="636"/>
          </a:xfrm>
        </p:grpSpPr>
        <p:sp>
          <p:nvSpPr>
            <p:cNvPr id="16428" name="Line 47"/>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29" name="Freeform 48"/>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3" name="Group 49"/>
          <p:cNvGrpSpPr>
            <a:grpSpLocks/>
          </p:cNvGrpSpPr>
          <p:nvPr/>
        </p:nvGrpSpPr>
        <p:grpSpPr bwMode="auto">
          <a:xfrm rot="6718517">
            <a:off x="3819526" y="998537"/>
            <a:ext cx="100012" cy="690563"/>
            <a:chOff x="2381" y="3158"/>
            <a:chExt cx="99" cy="636"/>
          </a:xfrm>
        </p:grpSpPr>
        <p:sp>
          <p:nvSpPr>
            <p:cNvPr id="16426" name="Line 50"/>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27" name="Freeform 51"/>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4" name="Group 52"/>
          <p:cNvGrpSpPr>
            <a:grpSpLocks/>
          </p:cNvGrpSpPr>
          <p:nvPr/>
        </p:nvGrpSpPr>
        <p:grpSpPr bwMode="auto">
          <a:xfrm>
            <a:off x="3205163" y="1579563"/>
            <a:ext cx="100012" cy="690562"/>
            <a:chOff x="2381" y="3158"/>
            <a:chExt cx="99" cy="636"/>
          </a:xfrm>
        </p:grpSpPr>
        <p:sp>
          <p:nvSpPr>
            <p:cNvPr id="16424" name="Line 53"/>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25" name="Freeform 54"/>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5" name="Group 87"/>
          <p:cNvGrpSpPr>
            <a:grpSpLocks/>
          </p:cNvGrpSpPr>
          <p:nvPr/>
        </p:nvGrpSpPr>
        <p:grpSpPr bwMode="auto">
          <a:xfrm>
            <a:off x="4675189" y="2372520"/>
            <a:ext cx="1625600" cy="1152526"/>
            <a:chOff x="3042" y="1417"/>
            <a:chExt cx="1024" cy="726"/>
          </a:xfrm>
        </p:grpSpPr>
        <p:grpSp>
          <p:nvGrpSpPr>
            <p:cNvPr id="16410" name="Group 60"/>
            <p:cNvGrpSpPr>
              <a:grpSpLocks/>
            </p:cNvGrpSpPr>
            <p:nvPr/>
          </p:nvGrpSpPr>
          <p:grpSpPr bwMode="auto">
            <a:xfrm rot="1177821">
              <a:off x="3170" y="1417"/>
              <a:ext cx="691" cy="466"/>
              <a:chOff x="2485" y="1061"/>
              <a:chExt cx="1074" cy="682"/>
            </a:xfrm>
          </p:grpSpPr>
          <p:grpSp>
            <p:nvGrpSpPr>
              <p:cNvPr id="16412" name="Group 61"/>
              <p:cNvGrpSpPr>
                <a:grpSpLocks/>
              </p:cNvGrpSpPr>
              <p:nvPr/>
            </p:nvGrpSpPr>
            <p:grpSpPr bwMode="auto">
              <a:xfrm>
                <a:off x="2485" y="1068"/>
                <a:ext cx="99" cy="675"/>
                <a:chOff x="2359" y="3165"/>
                <a:chExt cx="99" cy="675"/>
              </a:xfrm>
            </p:grpSpPr>
            <p:sp>
              <p:nvSpPr>
                <p:cNvPr id="16422" name="Line 62"/>
                <p:cNvSpPr>
                  <a:spLocks noChangeShapeType="1"/>
                </p:cNvSpPr>
                <p:nvPr/>
              </p:nvSpPr>
              <p:spPr bwMode="auto">
                <a:xfrm flipV="1">
                  <a:off x="2405" y="3165"/>
                  <a:ext cx="0" cy="91"/>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23" name="Freeform 63"/>
                <p:cNvSpPr>
                  <a:spLocks/>
                </p:cNvSpPr>
                <p:nvPr/>
              </p:nvSpPr>
              <p:spPr bwMode="auto">
                <a:xfrm>
                  <a:off x="2359" y="3295"/>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13" name="Group 64"/>
              <p:cNvGrpSpPr>
                <a:grpSpLocks/>
              </p:cNvGrpSpPr>
              <p:nvPr/>
            </p:nvGrpSpPr>
            <p:grpSpPr bwMode="auto">
              <a:xfrm>
                <a:off x="3142" y="1061"/>
                <a:ext cx="99" cy="636"/>
                <a:chOff x="2381" y="3158"/>
                <a:chExt cx="99" cy="636"/>
              </a:xfrm>
            </p:grpSpPr>
            <p:sp>
              <p:nvSpPr>
                <p:cNvPr id="16420" name="Line 65"/>
                <p:cNvSpPr>
                  <a:spLocks noChangeShapeType="1"/>
                </p:cNvSpPr>
                <p:nvPr/>
              </p:nvSpPr>
              <p:spPr bwMode="auto">
                <a:xfrm flipV="1">
                  <a:off x="2426" y="3158"/>
                  <a:ext cx="0" cy="91"/>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21" name="Freeform 66"/>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14" name="Group 67"/>
              <p:cNvGrpSpPr>
                <a:grpSpLocks/>
              </p:cNvGrpSpPr>
              <p:nvPr/>
            </p:nvGrpSpPr>
            <p:grpSpPr bwMode="auto">
              <a:xfrm>
                <a:off x="2825" y="1061"/>
                <a:ext cx="99" cy="636"/>
                <a:chOff x="2381" y="3158"/>
                <a:chExt cx="99" cy="636"/>
              </a:xfrm>
            </p:grpSpPr>
            <p:sp>
              <p:nvSpPr>
                <p:cNvPr id="16418" name="Line 68"/>
                <p:cNvSpPr>
                  <a:spLocks noChangeShapeType="1"/>
                </p:cNvSpPr>
                <p:nvPr/>
              </p:nvSpPr>
              <p:spPr bwMode="auto">
                <a:xfrm flipV="1">
                  <a:off x="2426" y="3158"/>
                  <a:ext cx="0" cy="91"/>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19" name="Freeform 69"/>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6415" name="Group 70"/>
              <p:cNvGrpSpPr>
                <a:grpSpLocks/>
              </p:cNvGrpSpPr>
              <p:nvPr/>
            </p:nvGrpSpPr>
            <p:grpSpPr bwMode="auto">
              <a:xfrm>
                <a:off x="3460" y="1061"/>
                <a:ext cx="99" cy="636"/>
                <a:chOff x="2381" y="3158"/>
                <a:chExt cx="99" cy="636"/>
              </a:xfrm>
            </p:grpSpPr>
            <p:sp>
              <p:nvSpPr>
                <p:cNvPr id="16416" name="Line 71"/>
                <p:cNvSpPr>
                  <a:spLocks noChangeShapeType="1"/>
                </p:cNvSpPr>
                <p:nvPr/>
              </p:nvSpPr>
              <p:spPr bwMode="auto">
                <a:xfrm flipV="1">
                  <a:off x="2426" y="3158"/>
                  <a:ext cx="0" cy="91"/>
                </a:xfrm>
                <a:prstGeom prst="line">
                  <a:avLst/>
                </a:prstGeom>
                <a:noFill/>
                <a:ln w="57150">
                  <a:solidFill>
                    <a:srgbClr val="0070C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17" name="Freeform 72"/>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70C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sp>
          <p:nvSpPr>
            <p:cNvPr id="16411" name="Text Box 73"/>
            <p:cNvSpPr txBox="1">
              <a:spLocks noChangeArrowheads="1"/>
            </p:cNvSpPr>
            <p:nvPr/>
          </p:nvSpPr>
          <p:spPr bwMode="auto">
            <a:xfrm rot="849065">
              <a:off x="3042" y="1855"/>
              <a:ext cx="102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eaLnBrk="1" hangingPunct="1"/>
              <a:r>
                <a:rPr lang="nl-NL" dirty="0">
                  <a:solidFill>
                    <a:srgbClr val="0070C0"/>
                  </a:solidFill>
                </a:rPr>
                <a:t>koeling</a:t>
              </a:r>
            </a:p>
          </p:txBody>
        </p:sp>
      </p:grpSp>
      <p:sp>
        <p:nvSpPr>
          <p:cNvPr id="9291" name="Oval 75"/>
          <p:cNvSpPr>
            <a:spLocks noChangeArrowheads="1"/>
          </p:cNvSpPr>
          <p:nvPr/>
        </p:nvSpPr>
        <p:spPr bwMode="auto">
          <a:xfrm>
            <a:off x="5695107" y="1959818"/>
            <a:ext cx="173037" cy="173038"/>
          </a:xfrm>
          <a:prstGeom prst="ellipse">
            <a:avLst/>
          </a:prstGeom>
          <a:solidFill>
            <a:schemeClr val="accent5"/>
          </a:solidFill>
          <a:ln w="9525">
            <a:solidFill>
              <a:schemeClr val="accent5"/>
            </a:solidFill>
            <a:round/>
            <a:headEnd/>
            <a:tailEnd/>
          </a:ln>
        </p:spPr>
        <p:txBody>
          <a:bodyPr wrap="none" anchor="ctr"/>
          <a:lstStyle/>
          <a:p>
            <a:endParaRPr lang="nl-NL"/>
          </a:p>
        </p:txBody>
      </p:sp>
      <p:grpSp>
        <p:nvGrpSpPr>
          <p:cNvPr id="21" name="Group 76"/>
          <p:cNvGrpSpPr>
            <a:grpSpLocks/>
          </p:cNvGrpSpPr>
          <p:nvPr/>
        </p:nvGrpSpPr>
        <p:grpSpPr bwMode="auto">
          <a:xfrm rot="6718517">
            <a:off x="4718050" y="1330325"/>
            <a:ext cx="100013" cy="690563"/>
            <a:chOff x="2381" y="3158"/>
            <a:chExt cx="99" cy="636"/>
          </a:xfrm>
        </p:grpSpPr>
        <p:sp>
          <p:nvSpPr>
            <p:cNvPr id="16408" name="Line 77"/>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6409" name="Freeform 78"/>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22" name="Group 81"/>
          <p:cNvGrpSpPr>
            <a:grpSpLocks/>
          </p:cNvGrpSpPr>
          <p:nvPr/>
        </p:nvGrpSpPr>
        <p:grpSpPr bwMode="auto">
          <a:xfrm>
            <a:off x="6978650" y="2906514"/>
            <a:ext cx="1530350" cy="1098550"/>
            <a:chOff x="3774" y="2924"/>
            <a:chExt cx="964" cy="692"/>
          </a:xfrm>
        </p:grpSpPr>
        <p:sp>
          <p:nvSpPr>
            <p:cNvPr id="16406" name="Freeform 80"/>
            <p:cNvSpPr>
              <a:spLocks/>
            </p:cNvSpPr>
            <p:nvPr/>
          </p:nvSpPr>
          <p:spPr bwMode="auto">
            <a:xfrm>
              <a:off x="3823" y="3369"/>
              <a:ext cx="867" cy="240"/>
            </a:xfrm>
            <a:custGeom>
              <a:avLst/>
              <a:gdLst>
                <a:gd name="T0" fmla="*/ 0 w 1632"/>
                <a:gd name="T1" fmla="*/ 0 h 870"/>
                <a:gd name="T2" fmla="*/ 0 w 1632"/>
                <a:gd name="T3" fmla="*/ 103 h 870"/>
                <a:gd name="T4" fmla="*/ 7 w 1632"/>
                <a:gd name="T5" fmla="*/ 115 h 870"/>
                <a:gd name="T6" fmla="*/ 238 w 1632"/>
                <a:gd name="T7" fmla="*/ 115 h 870"/>
                <a:gd name="T8" fmla="*/ 245 w 1632"/>
                <a:gd name="T9" fmla="*/ 103 h 870"/>
                <a:gd name="T10" fmla="*/ 245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chemeClr val="accent5"/>
            </a:solidFill>
            <a:ln w="9525">
              <a:noFill/>
              <a:round/>
              <a:headEnd/>
              <a:tailEnd/>
            </a:ln>
          </p:spPr>
          <p:txBody>
            <a:bodyPr/>
            <a:lstStyle/>
            <a:p>
              <a:endParaRPr lang="nl-NL"/>
            </a:p>
          </p:txBody>
        </p:sp>
        <p:sp>
          <p:nvSpPr>
            <p:cNvPr id="16407" name="Freeform 79"/>
            <p:cNvSpPr>
              <a:spLocks/>
            </p:cNvSpPr>
            <p:nvPr/>
          </p:nvSpPr>
          <p:spPr bwMode="auto">
            <a:xfrm>
              <a:off x="3774" y="2924"/>
              <a:ext cx="964" cy="692"/>
            </a:xfrm>
            <a:custGeom>
              <a:avLst/>
              <a:gdLst>
                <a:gd name="T0" fmla="*/ 0 w 1814"/>
                <a:gd name="T1" fmla="*/ 0 h 1360"/>
                <a:gd name="T2" fmla="*/ 14 w 1814"/>
                <a:gd name="T3" fmla="*/ 18 h 1360"/>
                <a:gd name="T4" fmla="*/ 14 w 1814"/>
                <a:gd name="T5" fmla="*/ 167 h 1360"/>
                <a:gd name="T6" fmla="*/ 20 w 1814"/>
                <a:gd name="T7" fmla="*/ 179 h 1360"/>
                <a:gd name="T8" fmla="*/ 252 w 1814"/>
                <a:gd name="T9" fmla="*/ 179 h 1360"/>
                <a:gd name="T10" fmla="*/ 259 w 1814"/>
                <a:gd name="T11" fmla="*/ 167 h 1360"/>
                <a:gd name="T12" fmla="*/ 259 w 1814"/>
                <a:gd name="T13" fmla="*/ 18 h 1360"/>
                <a:gd name="T14" fmla="*/ 272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 name="T24" fmla="*/ 0 w 1814"/>
                <a:gd name="T25" fmla="*/ 0 h 1360"/>
                <a:gd name="T26" fmla="*/ 1814 w 1814"/>
                <a:gd name="T27" fmla="*/ 1360 h 1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sp>
        <p:nvSpPr>
          <p:cNvPr id="16399" name="Text Box 82"/>
          <p:cNvSpPr txBox="1">
            <a:spLocks noChangeArrowheads="1"/>
          </p:cNvSpPr>
          <p:nvPr/>
        </p:nvSpPr>
        <p:spPr bwMode="auto">
          <a:xfrm>
            <a:off x="1440830" y="544513"/>
            <a:ext cx="20510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algn="l" eaLnBrk="1" hangingPunct="1"/>
            <a:r>
              <a:rPr lang="nl-NL" b="0">
                <a:solidFill>
                  <a:schemeClr val="bg1"/>
                </a:solidFill>
              </a:rPr>
              <a:t>Destilleren</a:t>
            </a:r>
          </a:p>
        </p:txBody>
      </p:sp>
      <p:sp>
        <p:nvSpPr>
          <p:cNvPr id="7185" name="AutoShape 83"/>
          <p:cNvSpPr>
            <a:spLocks noChangeArrowheads="1"/>
          </p:cNvSpPr>
          <p:nvPr/>
        </p:nvSpPr>
        <p:spPr bwMode="auto">
          <a:xfrm>
            <a:off x="549300" y="4556861"/>
            <a:ext cx="1358404" cy="392956"/>
          </a:xfrm>
          <a:prstGeom prst="wedgeRoundRectCallout">
            <a:avLst>
              <a:gd name="adj1" fmla="val 112321"/>
              <a:gd name="adj2" fmla="val 20157"/>
              <a:gd name="adj3" fmla="val 16667"/>
            </a:avLst>
          </a:prstGeom>
          <a:solidFill>
            <a:srgbClr val="FB757F"/>
          </a:solidFill>
          <a:ln w="9525">
            <a:solidFill>
              <a:schemeClr val="tx1"/>
            </a:solidFill>
            <a:miter lim="800000"/>
            <a:headEnd/>
            <a:tailEnd/>
          </a:ln>
        </p:spPr>
        <p:txBody>
          <a:bodyPr/>
          <a:lstStyle/>
          <a:p>
            <a:pPr>
              <a:spcBef>
                <a:spcPct val="0"/>
              </a:spcBef>
            </a:pPr>
            <a:r>
              <a:rPr lang="nl-NL" sz="1600" b="0" dirty="0">
                <a:solidFill>
                  <a:schemeClr val="bg1"/>
                </a:solidFill>
              </a:rPr>
              <a:t>Zout</a:t>
            </a:r>
            <a:r>
              <a:rPr lang="nl-NL" b="0" dirty="0">
                <a:solidFill>
                  <a:schemeClr val="bg1"/>
                </a:solidFill>
              </a:rPr>
              <a:t> water</a:t>
            </a:r>
          </a:p>
        </p:txBody>
      </p:sp>
      <p:sp>
        <p:nvSpPr>
          <p:cNvPr id="9300" name="AutoShape 84"/>
          <p:cNvSpPr>
            <a:spLocks noChangeArrowheads="1"/>
          </p:cNvSpPr>
          <p:nvPr/>
        </p:nvSpPr>
        <p:spPr bwMode="auto">
          <a:xfrm>
            <a:off x="786465" y="1775435"/>
            <a:ext cx="1348850" cy="759100"/>
          </a:xfrm>
          <a:prstGeom prst="wedgeRoundRectCallout">
            <a:avLst>
              <a:gd name="adj1" fmla="val 93957"/>
              <a:gd name="adj2" fmla="val 70009"/>
              <a:gd name="adj3" fmla="val 16667"/>
            </a:avLst>
          </a:prstGeom>
          <a:solidFill>
            <a:srgbClr val="FB757F"/>
          </a:solidFill>
          <a:ln w="9525">
            <a:solidFill>
              <a:schemeClr val="tx1"/>
            </a:solidFill>
            <a:miter lim="800000"/>
            <a:headEnd/>
            <a:tailEnd/>
          </a:ln>
        </p:spPr>
        <p:txBody>
          <a:bodyPr/>
          <a:lstStyle/>
          <a:p>
            <a:pPr>
              <a:spcBef>
                <a:spcPct val="0"/>
              </a:spcBef>
            </a:pPr>
            <a:r>
              <a:rPr lang="nl-NL" sz="1600" b="0">
                <a:solidFill>
                  <a:schemeClr val="bg1"/>
                </a:solidFill>
              </a:rPr>
              <a:t>Waterdamp </a:t>
            </a:r>
            <a:r>
              <a:rPr lang="nl-NL" sz="1600" b="0" i="1" u="sng">
                <a:solidFill>
                  <a:schemeClr val="bg1"/>
                </a:solidFill>
              </a:rPr>
              <a:t>zonder</a:t>
            </a:r>
            <a:r>
              <a:rPr lang="nl-NL" sz="1600" b="0">
                <a:solidFill>
                  <a:schemeClr val="bg1"/>
                </a:solidFill>
              </a:rPr>
              <a:t> zout</a:t>
            </a:r>
          </a:p>
        </p:txBody>
      </p:sp>
      <p:sp>
        <p:nvSpPr>
          <p:cNvPr id="9301" name="AutoShape 85"/>
          <p:cNvSpPr>
            <a:spLocks noChangeArrowheads="1"/>
          </p:cNvSpPr>
          <p:nvPr/>
        </p:nvSpPr>
        <p:spPr bwMode="auto">
          <a:xfrm>
            <a:off x="6038851" y="901838"/>
            <a:ext cx="1816124" cy="401820"/>
          </a:xfrm>
          <a:prstGeom prst="wedgeRoundRectCallout">
            <a:avLst>
              <a:gd name="adj1" fmla="val -53343"/>
              <a:gd name="adj2" fmla="val 173139"/>
              <a:gd name="adj3" fmla="val 16667"/>
            </a:avLst>
          </a:prstGeom>
          <a:solidFill>
            <a:srgbClr val="FB757F"/>
          </a:solidFill>
          <a:ln w="9525">
            <a:solidFill>
              <a:schemeClr val="tx1"/>
            </a:solidFill>
            <a:miter lim="800000"/>
            <a:headEnd/>
            <a:tailEnd/>
          </a:ln>
        </p:spPr>
        <p:txBody>
          <a:bodyPr/>
          <a:lstStyle/>
          <a:p>
            <a:pPr>
              <a:spcBef>
                <a:spcPct val="0"/>
              </a:spcBef>
            </a:pPr>
            <a:r>
              <a:rPr lang="nl-NL" sz="1600" b="0">
                <a:solidFill>
                  <a:schemeClr val="bg1"/>
                </a:solidFill>
              </a:rPr>
              <a:t>condensdruppels</a:t>
            </a:r>
          </a:p>
        </p:txBody>
      </p:sp>
      <p:sp>
        <p:nvSpPr>
          <p:cNvPr id="9302" name="AutoShape 86"/>
          <p:cNvSpPr>
            <a:spLocks noChangeArrowheads="1"/>
          </p:cNvSpPr>
          <p:nvPr/>
        </p:nvSpPr>
        <p:spPr bwMode="auto">
          <a:xfrm>
            <a:off x="7731340" y="2002545"/>
            <a:ext cx="1275788" cy="370871"/>
          </a:xfrm>
          <a:prstGeom prst="wedgeRoundRectCallout">
            <a:avLst>
              <a:gd name="adj1" fmla="val -36435"/>
              <a:gd name="adj2" fmla="val 175917"/>
              <a:gd name="adj3" fmla="val 16667"/>
            </a:avLst>
          </a:prstGeom>
          <a:solidFill>
            <a:srgbClr val="FB757F"/>
          </a:solidFill>
          <a:ln w="9525">
            <a:solidFill>
              <a:schemeClr val="tx1"/>
            </a:solidFill>
            <a:miter lim="800000"/>
            <a:headEnd/>
            <a:tailEnd/>
          </a:ln>
        </p:spPr>
        <p:txBody>
          <a:bodyPr/>
          <a:lstStyle/>
          <a:p>
            <a:pPr algn="ctr">
              <a:spcBef>
                <a:spcPct val="0"/>
              </a:spcBef>
            </a:pPr>
            <a:r>
              <a:rPr lang="nl-NL" sz="1400" b="0" dirty="0">
                <a:solidFill>
                  <a:schemeClr val="bg1"/>
                </a:solidFill>
              </a:rPr>
              <a:t>Zuiver</a:t>
            </a:r>
            <a:r>
              <a:rPr lang="nl-NL" sz="1600" b="0" dirty="0">
                <a:solidFill>
                  <a:schemeClr val="bg1"/>
                </a:solidFill>
              </a:rPr>
              <a:t> water</a:t>
            </a:r>
          </a:p>
        </p:txBody>
      </p:sp>
      <p:sp>
        <p:nvSpPr>
          <p:cNvPr id="69" name="AutoShape 71"/>
          <p:cNvSpPr>
            <a:spLocks noChangeArrowheads="1"/>
          </p:cNvSpPr>
          <p:nvPr/>
        </p:nvSpPr>
        <p:spPr bwMode="auto">
          <a:xfrm>
            <a:off x="540935" y="3966048"/>
            <a:ext cx="1076101" cy="369590"/>
          </a:xfrm>
          <a:prstGeom prst="wedgeRoundRectCallout">
            <a:avLst>
              <a:gd name="adj1" fmla="val 144006"/>
              <a:gd name="adj2" fmla="val 138223"/>
              <a:gd name="adj3" fmla="val 16667"/>
            </a:avLst>
          </a:prstGeom>
          <a:solidFill>
            <a:srgbClr val="FB757F"/>
          </a:solidFill>
          <a:ln w="9525">
            <a:solidFill>
              <a:schemeClr val="tx1"/>
            </a:solidFill>
            <a:miter lim="800000"/>
            <a:headEnd/>
            <a:tailEnd/>
          </a:ln>
        </p:spPr>
        <p:txBody>
          <a:bodyPr/>
          <a:lstStyle/>
          <a:p>
            <a:pPr algn="ctr">
              <a:spcBef>
                <a:spcPct val="0"/>
              </a:spcBef>
            </a:pPr>
            <a:r>
              <a:rPr lang="nl-NL" sz="1600" b="0" dirty="0">
                <a:solidFill>
                  <a:schemeClr val="bg1"/>
                </a:solidFill>
              </a:rPr>
              <a:t>Residu</a:t>
            </a:r>
          </a:p>
        </p:txBody>
      </p:sp>
      <p:sp>
        <p:nvSpPr>
          <p:cNvPr id="70" name="AutoShape 72"/>
          <p:cNvSpPr>
            <a:spLocks noChangeArrowheads="1"/>
          </p:cNvSpPr>
          <p:nvPr/>
        </p:nvSpPr>
        <p:spPr bwMode="auto">
          <a:xfrm>
            <a:off x="5169928" y="3682146"/>
            <a:ext cx="1174276" cy="357134"/>
          </a:xfrm>
          <a:prstGeom prst="wedgeRoundRectCallout">
            <a:avLst>
              <a:gd name="adj1" fmla="val 126642"/>
              <a:gd name="adj2" fmla="val -44188"/>
              <a:gd name="adj3" fmla="val 16667"/>
            </a:avLst>
          </a:prstGeom>
          <a:solidFill>
            <a:srgbClr val="FB757F"/>
          </a:solidFill>
          <a:ln w="9525">
            <a:solidFill>
              <a:schemeClr val="tx1"/>
            </a:solidFill>
            <a:miter lim="800000"/>
            <a:headEnd/>
            <a:tailEnd/>
          </a:ln>
        </p:spPr>
        <p:txBody>
          <a:bodyPr/>
          <a:lstStyle/>
          <a:p>
            <a:pPr algn="ctr">
              <a:spcBef>
                <a:spcPct val="0"/>
              </a:spcBef>
            </a:pPr>
            <a:r>
              <a:rPr lang="nl-NL" sz="1600" b="0">
                <a:solidFill>
                  <a:schemeClr val="bg1"/>
                </a:solidFill>
              </a:rPr>
              <a:t>Destillaat</a:t>
            </a:r>
          </a:p>
        </p:txBody>
      </p:sp>
      <p:grpSp>
        <p:nvGrpSpPr>
          <p:cNvPr id="72" name="Groeperen 71"/>
          <p:cNvGrpSpPr/>
          <p:nvPr/>
        </p:nvGrpSpPr>
        <p:grpSpPr>
          <a:xfrm>
            <a:off x="251520" y="141195"/>
            <a:ext cx="936104" cy="1224136"/>
            <a:chOff x="554843" y="4236380"/>
            <a:chExt cx="1246461" cy="1496876"/>
          </a:xfrm>
        </p:grpSpPr>
        <p:sp>
          <p:nvSpPr>
            <p:cNvPr id="73" name="Rechthoek 7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74" name="Tekstvak 7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75" name="Afbeelding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77" name="Freeform 80"/>
          <p:cNvSpPr>
            <a:spLocks/>
          </p:cNvSpPr>
          <p:nvPr/>
        </p:nvSpPr>
        <p:spPr bwMode="auto">
          <a:xfrm>
            <a:off x="7084069" y="3601840"/>
            <a:ext cx="1348732" cy="374376"/>
          </a:xfrm>
          <a:custGeom>
            <a:avLst/>
            <a:gdLst>
              <a:gd name="T0" fmla="*/ 0 w 1632"/>
              <a:gd name="T1" fmla="*/ 0 h 870"/>
              <a:gd name="T2" fmla="*/ 0 w 1632"/>
              <a:gd name="T3" fmla="*/ 103 h 870"/>
              <a:gd name="T4" fmla="*/ 7 w 1632"/>
              <a:gd name="T5" fmla="*/ 115 h 870"/>
              <a:gd name="T6" fmla="*/ 238 w 1632"/>
              <a:gd name="T7" fmla="*/ 115 h 870"/>
              <a:gd name="T8" fmla="*/ 245 w 1632"/>
              <a:gd name="T9" fmla="*/ 103 h 870"/>
              <a:gd name="T10" fmla="*/ 245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chemeClr val="accent5"/>
          </a:solidFill>
          <a:ln w="9525">
            <a:noFill/>
            <a:round/>
            <a:headEnd/>
            <a:tailEnd/>
          </a:ln>
        </p:spPr>
        <p:txBody>
          <a:bodyPr/>
          <a:lstStyle/>
          <a:p>
            <a:endParaRPr lang="nl-NL"/>
          </a:p>
        </p:txBody>
      </p:sp>
      <p:sp>
        <p:nvSpPr>
          <p:cNvPr id="4" name="Tijdelijke aanduiding voor dianummer 3"/>
          <p:cNvSpPr>
            <a:spLocks noGrp="1"/>
          </p:cNvSpPr>
          <p:nvPr>
            <p:ph type="sldNum" sz="quarter" idx="12"/>
          </p:nvPr>
        </p:nvSpPr>
        <p:spPr/>
        <p:txBody>
          <a:bodyPr/>
          <a:lstStyle/>
          <a:p>
            <a:fld id="{C743A66C-05BB-4A7A-BA60-CBCF9EE1333E}" type="slidenum">
              <a:rPr lang="nl-NL" altLang="nl-NL" smtClean="0"/>
              <a:pPr/>
              <a:t>12</a:t>
            </a:fld>
            <a:endParaRPr lang="nl-NL" altLang="nl-NL"/>
          </a:p>
        </p:txBody>
      </p:sp>
    </p:spTree>
    <p:extLst>
      <p:ext uri="{BB962C8B-B14F-4D97-AF65-F5344CB8AC3E}">
        <p14:creationId xmlns:p14="http://schemas.microsoft.com/office/powerpoint/2010/main" val="451759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4897" fill="hold"/>
                                        <p:tgtEl>
                                          <p:spTgt spid="5"/>
                                        </p:tgtEl>
                                      </p:cBhvr>
                                    </p:cmd>
                                  </p:childTnLst>
                                </p:cTn>
                              </p:par>
                              <p:par>
                                <p:cTn id="7" presetID="9" presetClass="entr" presetSubtype="0" fill="hold"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9"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3000"/>
                                        <p:tgtEl>
                                          <p:spTgt spid="6"/>
                                        </p:tgtEl>
                                      </p:cBhvr>
                                    </p:animEffect>
                                  </p:childTnLst>
                                </p:cTn>
                              </p:par>
                              <p:par>
                                <p:cTn id="13" presetID="9" presetClass="entr" presetSubtype="0" fill="hold" nodeType="withEffect">
                                  <p:stCondLst>
                                    <p:cond delay="600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2000"/>
                                        <p:tgtEl>
                                          <p:spTgt spid="12"/>
                                        </p:tgtEl>
                                      </p:cBhvr>
                                    </p:animEffect>
                                  </p:childTnLst>
                                </p:cTn>
                              </p:par>
                              <p:par>
                                <p:cTn id="16" presetID="9" presetClass="entr" presetSubtype="0" fill="hold" grpId="0" nodeType="withEffect">
                                  <p:stCondLst>
                                    <p:cond delay="6000"/>
                                  </p:stCondLst>
                                  <p:childTnLst>
                                    <p:set>
                                      <p:cBhvr>
                                        <p:cTn id="17" dur="1" fill="hold">
                                          <p:stCondLst>
                                            <p:cond delay="0"/>
                                          </p:stCondLst>
                                        </p:cTn>
                                        <p:tgtEl>
                                          <p:spTgt spid="9300"/>
                                        </p:tgtEl>
                                        <p:attrNameLst>
                                          <p:attrName>style.visibility</p:attrName>
                                        </p:attrNameLst>
                                      </p:cBhvr>
                                      <p:to>
                                        <p:strVal val="visible"/>
                                      </p:to>
                                    </p:set>
                                    <p:animEffect transition="in" filter="dissolve">
                                      <p:cBhvr>
                                        <p:cTn id="18" dur="2000"/>
                                        <p:tgtEl>
                                          <p:spTgt spid="9300"/>
                                        </p:tgtEl>
                                      </p:cBhvr>
                                    </p:animEffect>
                                  </p:childTnLst>
                                </p:cTn>
                              </p:par>
                              <p:par>
                                <p:cTn id="19" presetID="9" presetClass="entr" presetSubtype="0" fill="hold" nodeType="withEffect">
                                  <p:stCondLst>
                                    <p:cond delay="900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2000"/>
                                        <p:tgtEl>
                                          <p:spTgt spid="14"/>
                                        </p:tgtEl>
                                      </p:cBhvr>
                                    </p:animEffect>
                                  </p:childTnLst>
                                </p:cTn>
                              </p:par>
                              <p:par>
                                <p:cTn id="22" presetID="9" presetClass="entr" presetSubtype="0" fill="hold" nodeType="withEffect">
                                  <p:stCondLst>
                                    <p:cond delay="1000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2000"/>
                                        <p:tgtEl>
                                          <p:spTgt spid="13"/>
                                        </p:tgtEl>
                                      </p:cBhvr>
                                    </p:animEffect>
                                  </p:childTnLst>
                                </p:cTn>
                              </p:par>
                              <p:par>
                                <p:cTn id="25" presetID="9" presetClass="entr" presetSubtype="0" fill="hold" nodeType="withEffect">
                                  <p:stCondLst>
                                    <p:cond delay="1100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par>
                                <p:cTn id="28" presetID="9" presetClass="entr" presetSubtype="0" fill="hold" nodeType="withEffect">
                                  <p:stCondLst>
                                    <p:cond delay="1200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par>
                                <p:cTn id="31" presetID="9" presetClass="entr" presetSubtype="0" fill="hold" grpId="0" nodeType="withEffect">
                                  <p:stCondLst>
                                    <p:cond delay="12000"/>
                                  </p:stCondLst>
                                  <p:childTnLst>
                                    <p:set>
                                      <p:cBhvr>
                                        <p:cTn id="32" dur="1" fill="hold">
                                          <p:stCondLst>
                                            <p:cond delay="0"/>
                                          </p:stCondLst>
                                        </p:cTn>
                                        <p:tgtEl>
                                          <p:spTgt spid="9291"/>
                                        </p:tgtEl>
                                        <p:attrNameLst>
                                          <p:attrName>style.visibility</p:attrName>
                                        </p:attrNameLst>
                                      </p:cBhvr>
                                      <p:to>
                                        <p:strVal val="visible"/>
                                      </p:to>
                                    </p:set>
                                    <p:animEffect transition="in" filter="dissolve">
                                      <p:cBhvr>
                                        <p:cTn id="33" dur="500"/>
                                        <p:tgtEl>
                                          <p:spTgt spid="9291"/>
                                        </p:tgtEl>
                                      </p:cBhvr>
                                    </p:animEffect>
                                  </p:childTnLst>
                                </p:cTn>
                              </p:par>
                              <p:par>
                                <p:cTn id="34" presetID="9" presetClass="entr" presetSubtype="0" fill="hold" grpId="0" nodeType="withEffect">
                                  <p:stCondLst>
                                    <p:cond delay="12000"/>
                                  </p:stCondLst>
                                  <p:childTnLst>
                                    <p:set>
                                      <p:cBhvr>
                                        <p:cTn id="35" dur="1" fill="hold">
                                          <p:stCondLst>
                                            <p:cond delay="0"/>
                                          </p:stCondLst>
                                        </p:cTn>
                                        <p:tgtEl>
                                          <p:spTgt spid="9301"/>
                                        </p:tgtEl>
                                        <p:attrNameLst>
                                          <p:attrName>style.visibility</p:attrName>
                                        </p:attrNameLst>
                                      </p:cBhvr>
                                      <p:to>
                                        <p:strVal val="visible"/>
                                      </p:to>
                                    </p:set>
                                    <p:animEffect transition="in" filter="dissolve">
                                      <p:cBhvr>
                                        <p:cTn id="36" dur="500"/>
                                        <p:tgtEl>
                                          <p:spTgt spid="9301"/>
                                        </p:tgtEl>
                                      </p:cBhvr>
                                    </p:animEffec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0" presetClass="path" presetSubtype="0" repeatCount="indefinite" accel="50000" fill="hold" grpId="1" nodeType="withEffect">
                                  <p:stCondLst>
                                    <p:cond delay="14000"/>
                                  </p:stCondLst>
                                  <p:childTnLst>
                                    <p:animMotion origin="layout" path="M 1.94444E-6 0.00231 L 0.20295 0.10139 C 0.21076 0.16782 0.21823 0.20532 0.22517 0.27106 " pathEditMode="relative" rAng="0" ptsTypes="AAA">
                                      <p:cBhvr>
                                        <p:cTn id="40" dur="1500" fill="hold"/>
                                        <p:tgtEl>
                                          <p:spTgt spid="9291"/>
                                        </p:tgtEl>
                                        <p:attrNameLst>
                                          <p:attrName>ppt_x</p:attrName>
                                          <p:attrName>ppt_y</p:attrName>
                                        </p:attrNameLst>
                                      </p:cBhvr>
                                      <p:rCtr x="11250" y="13426"/>
                                    </p:animMotion>
                                  </p:childTnLst>
                                </p:cTn>
                              </p:par>
                              <p:par>
                                <p:cTn id="41" presetID="1" presetClass="entr" presetSubtype="0" fill="hold" grpId="0" nodeType="with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par>
                                <p:cTn id="43" presetID="0" presetClass="path" presetSubtype="0" accel="50000" decel="50000" fill="hold" grpId="1" nodeType="withEffect">
                                  <p:stCondLst>
                                    <p:cond delay="15000"/>
                                  </p:stCondLst>
                                  <p:childTnLst>
                                    <p:animMotion origin="layout" path="M -0.00191 3.7037E-6 L -0.00191 -0.04815 " pathEditMode="relative" rAng="0" ptsTypes="AA">
                                      <p:cBhvr>
                                        <p:cTn id="44" dur="5000" fill="hold"/>
                                        <p:tgtEl>
                                          <p:spTgt spid="77"/>
                                        </p:tgtEl>
                                        <p:attrNameLst>
                                          <p:attrName>ppt_x</p:attrName>
                                          <p:attrName>ppt_y</p:attrName>
                                        </p:attrNameLst>
                                      </p:cBhvr>
                                      <p:rCtr x="0" y="-2407"/>
                                    </p:animMotion>
                                  </p:childTnLst>
                                </p:cTn>
                              </p:par>
                              <p:par>
                                <p:cTn id="45" presetID="9" presetClass="entr" presetSubtype="0" fill="hold" grpId="0" nodeType="withEffect">
                                  <p:stCondLst>
                                    <p:cond delay="10000"/>
                                  </p:stCondLst>
                                  <p:childTnLst>
                                    <p:set>
                                      <p:cBhvr>
                                        <p:cTn id="46" dur="1" fill="hold">
                                          <p:stCondLst>
                                            <p:cond delay="0"/>
                                          </p:stCondLst>
                                        </p:cTn>
                                        <p:tgtEl>
                                          <p:spTgt spid="9302"/>
                                        </p:tgtEl>
                                        <p:attrNameLst>
                                          <p:attrName>style.visibility</p:attrName>
                                        </p:attrNameLst>
                                      </p:cBhvr>
                                      <p:to>
                                        <p:strVal val="visible"/>
                                      </p:to>
                                    </p:set>
                                    <p:animEffect transition="in" filter="dissolve">
                                      <p:cBhvr>
                                        <p:cTn id="47" dur="500"/>
                                        <p:tgtEl>
                                          <p:spTgt spid="930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185"/>
                                        </p:tgtEl>
                                      </p:cBhvr>
                                    </p:animEffect>
                                    <p:set>
                                      <p:cBhvr>
                                        <p:cTn id="52" dur="1" fill="hold">
                                          <p:stCondLst>
                                            <p:cond delay="499"/>
                                          </p:stCondLst>
                                        </p:cTn>
                                        <p:tgtEl>
                                          <p:spTgt spid="718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300"/>
                                        </p:tgtEl>
                                      </p:cBhvr>
                                    </p:animEffect>
                                    <p:set>
                                      <p:cBhvr>
                                        <p:cTn id="55" dur="1" fill="hold">
                                          <p:stCondLst>
                                            <p:cond delay="499"/>
                                          </p:stCondLst>
                                        </p:cTn>
                                        <p:tgtEl>
                                          <p:spTgt spid="9300"/>
                                        </p:tgtEl>
                                        <p:attrNameLst>
                                          <p:attrName>style.visibility</p:attrName>
                                        </p:attrNameLst>
                                      </p:cBhvr>
                                      <p:to>
                                        <p:strVal val="hidden"/>
                                      </p:to>
                                    </p:set>
                                  </p:childTnLst>
                                </p:cTn>
                              </p:par>
                              <p:par>
                                <p:cTn id="56" presetID="10" presetClass="exit" presetSubtype="0" fill="hold" grpId="1" nodeType="withEffect">
                                  <p:stCondLst>
                                    <p:cond delay="10000"/>
                                  </p:stCondLst>
                                  <p:childTnLst>
                                    <p:animEffect transition="out" filter="fade">
                                      <p:cBhvr>
                                        <p:cTn id="57" dur="500"/>
                                        <p:tgtEl>
                                          <p:spTgt spid="9302"/>
                                        </p:tgtEl>
                                      </p:cBhvr>
                                    </p:animEffect>
                                    <p:set>
                                      <p:cBhvr>
                                        <p:cTn id="58" dur="1" fill="hold">
                                          <p:stCondLst>
                                            <p:cond delay="499"/>
                                          </p:stCondLst>
                                        </p:cTn>
                                        <p:tgtEl>
                                          <p:spTgt spid="9302"/>
                                        </p:tgtEl>
                                        <p:attrNameLst>
                                          <p:attrName>style.visibility</p:attrName>
                                        </p:attrNameLst>
                                      </p:cBhvr>
                                      <p:to>
                                        <p:strVal val="hidden"/>
                                      </p:to>
                                    </p:set>
                                  </p:childTnLst>
                                </p:cTn>
                              </p:par>
                              <p:par>
                                <p:cTn id="59" presetID="9"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dissolve">
                                      <p:cBhvr>
                                        <p:cTn id="6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0" fill="hold" display="0">
                  <p:stCondLst>
                    <p:cond delay="indefinite"/>
                  </p:stCondLst>
                </p:cTn>
                <p:tgtEl>
                  <p:spTgt spid="5"/>
                </p:tgtEl>
              </p:cMediaNode>
            </p:video>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5"/>
                                        </p:tgtEl>
                                      </p:cBhvr>
                                    </p:cmd>
                                  </p:childTnLst>
                                </p:cTn>
                              </p:par>
                            </p:childTnLst>
                          </p:cTn>
                        </p:par>
                      </p:childTnLst>
                    </p:cTn>
                  </p:par>
                </p:childTnLst>
              </p:cTn>
              <p:nextCondLst>
                <p:cond evt="onClick" delay="0">
                  <p:tgtEl>
                    <p:spTgt spid="5"/>
                  </p:tgtEl>
                </p:cond>
              </p:nextCondLst>
            </p:seq>
          </p:childTnLst>
        </p:cTn>
      </p:par>
    </p:tnLst>
    <p:bldLst>
      <p:bldP spid="9291" grpId="0" animBg="1"/>
      <p:bldP spid="9291" grpId="1" animBg="1"/>
      <p:bldP spid="7185" grpId="0" animBg="1"/>
      <p:bldP spid="9300" grpId="0" animBg="1"/>
      <p:bldP spid="9300" grpId="1" animBg="1"/>
      <p:bldP spid="9301" grpId="0" animBg="1"/>
      <p:bldP spid="9302" grpId="0" animBg="1"/>
      <p:bldP spid="9302" grpId="1" animBg="1"/>
      <p:bldP spid="69" grpId="0" animBg="1"/>
      <p:bldP spid="70" grpId="0" animBg="1"/>
      <p:bldP spid="77" grpId="0" animBg="1"/>
      <p:bldP spid="7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13</a:t>
            </a:fld>
            <a:endParaRPr lang="nl-NL" altLang="nl-NL"/>
          </a:p>
        </p:txBody>
      </p:sp>
      <p:sp>
        <p:nvSpPr>
          <p:cNvPr id="3" name="Tekstvak 2"/>
          <p:cNvSpPr txBox="1"/>
          <p:nvPr/>
        </p:nvSpPr>
        <p:spPr>
          <a:xfrm>
            <a:off x="1172173" y="1285227"/>
            <a:ext cx="7215402" cy="4616648"/>
          </a:xfrm>
          <a:prstGeom prst="rect">
            <a:avLst/>
          </a:prstGeom>
          <a:solidFill>
            <a:srgbClr val="696969"/>
          </a:solidFill>
          <a:ln>
            <a:solidFill>
              <a:srgbClr val="4FD0FF"/>
            </a:solidFill>
          </a:ln>
        </p:spPr>
        <p:txBody>
          <a:bodyPr wrap="square" rtlCol="0">
            <a:spAutoFit/>
          </a:bodyPr>
          <a:lstStyle/>
          <a:p>
            <a:pPr>
              <a:lnSpc>
                <a:spcPct val="150000"/>
              </a:lnSpc>
            </a:pPr>
            <a:r>
              <a:rPr lang="nl-NL" sz="1600" u="sng" dirty="0">
                <a:solidFill>
                  <a:schemeClr val="bg1"/>
                </a:solidFill>
              </a:rPr>
              <a:t>Maak de vragen op je werkblad:</a:t>
            </a:r>
          </a:p>
          <a:p>
            <a:pPr marL="342900" indent="-342900">
              <a:lnSpc>
                <a:spcPct val="150000"/>
              </a:lnSpc>
              <a:buFont typeface="+mj-lt"/>
              <a:buAutoNum type="arabicPeriod" startAt="4"/>
            </a:pPr>
            <a:r>
              <a:rPr lang="nl-NL" sz="1600" dirty="0">
                <a:solidFill>
                  <a:schemeClr val="bg1"/>
                </a:solidFill>
              </a:rPr>
              <a:t>Welk soort mengsel kan je destilleren?</a:t>
            </a:r>
          </a:p>
          <a:p>
            <a:pPr marL="342900" indent="-342900">
              <a:lnSpc>
                <a:spcPct val="150000"/>
              </a:lnSpc>
              <a:buFont typeface="+mj-lt"/>
              <a:buAutoNum type="arabicPeriod" startAt="4"/>
            </a:pPr>
            <a:r>
              <a:rPr lang="nl-NL" sz="1600" dirty="0">
                <a:solidFill>
                  <a:schemeClr val="bg1"/>
                </a:solidFill>
              </a:rPr>
              <a:t>Welke verschil in stofeigenschap moeten de stoffen in het mengsel hebben om te kunnen indampen of destilleren?</a:t>
            </a:r>
          </a:p>
          <a:p>
            <a:pPr marL="342900" indent="-342900">
              <a:lnSpc>
                <a:spcPct val="150000"/>
              </a:lnSpc>
              <a:buAutoNum type="arabicPeriod" startAt="4"/>
            </a:pPr>
            <a:r>
              <a:rPr lang="nl-NL" sz="1600" dirty="0">
                <a:solidFill>
                  <a:schemeClr val="bg1"/>
                </a:solidFill>
              </a:rPr>
              <a:t>Leg uit wat er gebeurt bij de destillatie van zeewater. Gebruik de woorden </a:t>
            </a:r>
            <a:r>
              <a:rPr lang="nl-NL" sz="1600" dirty="0">
                <a:solidFill>
                  <a:srgbClr val="4FD0FF"/>
                </a:solidFill>
              </a:rPr>
              <a:t>kookpunt</a:t>
            </a:r>
            <a:r>
              <a:rPr lang="nl-NL" sz="1600" dirty="0">
                <a:solidFill>
                  <a:schemeClr val="bg1"/>
                </a:solidFill>
              </a:rPr>
              <a:t>,</a:t>
            </a:r>
            <a:r>
              <a:rPr lang="nl-NL" sz="1600" dirty="0">
                <a:solidFill>
                  <a:srgbClr val="4FD0FF"/>
                </a:solidFill>
              </a:rPr>
              <a:t> verdampen</a:t>
            </a:r>
            <a:r>
              <a:rPr lang="nl-NL" sz="1600" dirty="0">
                <a:solidFill>
                  <a:schemeClr val="bg1"/>
                </a:solidFill>
              </a:rPr>
              <a:t>,</a:t>
            </a:r>
            <a:r>
              <a:rPr lang="nl-NL" sz="1600" dirty="0">
                <a:solidFill>
                  <a:srgbClr val="4FD0FF"/>
                </a:solidFill>
              </a:rPr>
              <a:t> condenseren</a:t>
            </a:r>
            <a:r>
              <a:rPr lang="nl-NL" sz="1600" dirty="0">
                <a:solidFill>
                  <a:schemeClr val="bg1"/>
                </a:solidFill>
              </a:rPr>
              <a:t>,</a:t>
            </a:r>
            <a:r>
              <a:rPr lang="nl-NL" sz="1600" dirty="0">
                <a:solidFill>
                  <a:srgbClr val="4FD0FF"/>
                </a:solidFill>
              </a:rPr>
              <a:t> residu </a:t>
            </a:r>
            <a:r>
              <a:rPr lang="nl-NL" sz="1600" dirty="0">
                <a:solidFill>
                  <a:schemeClr val="bg1"/>
                </a:solidFill>
              </a:rPr>
              <a:t>en</a:t>
            </a:r>
            <a:r>
              <a:rPr lang="nl-NL" sz="1600" dirty="0">
                <a:solidFill>
                  <a:srgbClr val="4FD0FF"/>
                </a:solidFill>
              </a:rPr>
              <a:t> destillaat </a:t>
            </a:r>
            <a:r>
              <a:rPr lang="nl-NL" sz="1600" dirty="0">
                <a:solidFill>
                  <a:schemeClr val="bg1"/>
                </a:solidFill>
              </a:rPr>
              <a:t>in je antwoord!</a:t>
            </a:r>
          </a:p>
          <a:p>
            <a:pPr marL="342900" indent="-342900">
              <a:lnSpc>
                <a:spcPct val="150000"/>
              </a:lnSpc>
              <a:buAutoNum type="arabicPeriod" startAt="4"/>
            </a:pPr>
            <a:r>
              <a:rPr lang="nl-NL" sz="1600" dirty="0">
                <a:solidFill>
                  <a:schemeClr val="bg1"/>
                </a:solidFill>
              </a:rPr>
              <a:t>Als we de destillatie van zeewater vergelijken met die van wijn! Dan zien we dat bij zeewater het water het destillaat is, maar bij de destillatie van wijn blijkt alcohol in het destillaat te zitten. Hoe komt dat? Leg dat verschil eens uit!</a:t>
            </a:r>
          </a:p>
          <a:p>
            <a:pPr marL="342900" indent="-342900">
              <a:lnSpc>
                <a:spcPct val="150000"/>
              </a:lnSpc>
              <a:buAutoNum type="arabicPeriod" startAt="4"/>
            </a:pPr>
            <a:r>
              <a:rPr lang="nl-NL" sz="1600" dirty="0">
                <a:solidFill>
                  <a:schemeClr val="bg1"/>
                </a:solidFill>
              </a:rPr>
              <a:t>Bekijk de afbeelding van de destillatie opstelling. Zet de juiste woorden bij de nummers, kies uit het woord </a:t>
            </a:r>
            <a:r>
              <a:rPr lang="nl-NL" sz="1600" dirty="0">
                <a:solidFill>
                  <a:srgbClr val="4FD0FF"/>
                </a:solidFill>
              </a:rPr>
              <a:t>residu</a:t>
            </a:r>
            <a:r>
              <a:rPr lang="nl-NL" sz="1600" dirty="0">
                <a:solidFill>
                  <a:schemeClr val="bg1"/>
                </a:solidFill>
              </a:rPr>
              <a:t> of </a:t>
            </a:r>
            <a:r>
              <a:rPr lang="nl-NL" sz="1600" dirty="0">
                <a:solidFill>
                  <a:srgbClr val="4FD0FF"/>
                </a:solidFill>
              </a:rPr>
              <a:t>filtraat.</a:t>
            </a:r>
            <a:r>
              <a:rPr lang="nl-NL" sz="1600" dirty="0">
                <a:solidFill>
                  <a:schemeClr val="bg1"/>
                </a:solidFill>
              </a:rPr>
              <a:t> </a:t>
            </a:r>
          </a:p>
        </p:txBody>
      </p:sp>
      <p:grpSp>
        <p:nvGrpSpPr>
          <p:cNvPr id="4" name="Groeperen 3"/>
          <p:cNvGrpSpPr/>
          <p:nvPr/>
        </p:nvGrpSpPr>
        <p:grpSpPr>
          <a:xfrm>
            <a:off x="216198" y="231974"/>
            <a:ext cx="984877" cy="1281995"/>
            <a:chOff x="183501" y="5229200"/>
            <a:chExt cx="984877" cy="1281995"/>
          </a:xfrm>
        </p:grpSpPr>
        <p:sp>
          <p:nvSpPr>
            <p:cNvPr id="5" name="Rechthoek 4"/>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Opdracht</a:t>
              </a: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spTree>
    <p:extLst>
      <p:ext uri="{BB962C8B-B14F-4D97-AF65-F5344CB8AC3E}">
        <p14:creationId xmlns:p14="http://schemas.microsoft.com/office/powerpoint/2010/main" val="323247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Controle toets</a:t>
            </a:r>
          </a:p>
        </p:txBody>
      </p:sp>
      <p:sp>
        <p:nvSpPr>
          <p:cNvPr id="5" name="Text Box 4"/>
          <p:cNvSpPr txBox="1">
            <a:spLocks noChangeArrowheads="1"/>
          </p:cNvSpPr>
          <p:nvPr/>
        </p:nvSpPr>
        <p:spPr bwMode="auto">
          <a:xfrm>
            <a:off x="971600" y="1412716"/>
            <a:ext cx="7833024" cy="4385816"/>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dirty="0">
                <a:solidFill>
                  <a:srgbClr val="92D050"/>
                </a:solidFill>
              </a:rPr>
              <a:t>Welke scheidingstechniek zou jij toepassen als je alle stoffen wilt behouden van een ‘oplossing’? </a:t>
            </a:r>
            <a:r>
              <a:rPr lang="nl-NL" dirty="0">
                <a:solidFill>
                  <a:schemeClr val="bg1"/>
                </a:solidFill>
              </a:rPr>
              <a:t>leg dit uit aan de hand van de informatie uit §3.2!		               			    							            (2pt)</a:t>
            </a:r>
            <a:endParaRPr lang="nl-NL" altLang="nl-NL" dirty="0">
              <a:solidFill>
                <a:schemeClr val="bg1"/>
              </a:solidFill>
            </a:endParaRPr>
          </a:p>
          <a:p>
            <a:pPr marL="514350" indent="-514350" eaLnBrk="1" hangingPunct="1">
              <a:spcBef>
                <a:spcPct val="50000"/>
              </a:spcBef>
              <a:buAutoNum type="arabicPeriod"/>
            </a:pPr>
            <a:r>
              <a:rPr lang="nl-NL" dirty="0">
                <a:solidFill>
                  <a:srgbClr val="92D050"/>
                </a:solidFill>
              </a:rPr>
              <a:t>Welke scheidingsmethode pas je toe bij het terugwinnen van zout uit zeewater? </a:t>
            </a:r>
            <a:r>
              <a:rPr lang="nl-NL" dirty="0">
                <a:solidFill>
                  <a:schemeClr val="bg1"/>
                </a:solidFill>
              </a:rPr>
              <a:t>Leg je keuze uit! 				            (2pt)</a:t>
            </a:r>
          </a:p>
          <a:p>
            <a:pPr marL="457200" indent="-457200" eaLnBrk="1" hangingPunct="1">
              <a:spcBef>
                <a:spcPct val="50000"/>
              </a:spcBef>
              <a:buFont typeface="+mj-lt"/>
              <a:buAutoNum type="arabicPeriod" startAt="3"/>
            </a:pPr>
            <a:r>
              <a:rPr lang="nl-NL" dirty="0">
                <a:solidFill>
                  <a:srgbClr val="92D050"/>
                </a:solidFill>
              </a:rPr>
              <a:t>Bij een forensisch onderzoek naar verboden middelen wordt soms gebruik gemaakt van de methode oplossen en dan afgieten? </a:t>
            </a:r>
            <a:r>
              <a:rPr lang="nl-NL" dirty="0">
                <a:solidFill>
                  <a:schemeClr val="bg1"/>
                </a:solidFill>
              </a:rPr>
              <a:t>Waarom zouden ze eerst iets willen oplossen en daarna afgieten? Leg uit?</a:t>
            </a:r>
            <a:r>
              <a:rPr lang="nl-NL" i="1" dirty="0">
                <a:solidFill>
                  <a:schemeClr val="bg1"/>
                </a:solidFill>
              </a:rPr>
              <a:t>					  		   	            (2pt)</a:t>
            </a:r>
          </a:p>
          <a:p>
            <a:pPr marL="457200" indent="-457200" eaLnBrk="1" hangingPunct="1">
              <a:spcBef>
                <a:spcPct val="50000"/>
              </a:spcBef>
              <a:buAutoNum type="arabicPeriod" startAt="4"/>
            </a:pPr>
            <a:r>
              <a:rPr lang="nl-NL" altLang="nl-NL" i="1" dirty="0">
                <a:solidFill>
                  <a:srgbClr val="92D050"/>
                </a:solidFill>
              </a:rPr>
              <a:t>Welke stof zal eerder verdampen degene met een hoog kookpunt of met een lager kookpunt? </a:t>
            </a:r>
            <a:r>
              <a:rPr lang="nl-NL" altLang="nl-NL" i="1" dirty="0">
                <a:solidFill>
                  <a:schemeClr val="bg1"/>
                </a:solidFill>
              </a:rPr>
              <a:t>Leg uit!				    							            (2pt)</a:t>
            </a:r>
            <a:br>
              <a:rPr lang="nl-NL" altLang="nl-NL" dirty="0">
                <a:solidFill>
                  <a:schemeClr val="bg1"/>
                </a:solidFill>
              </a:rPr>
            </a:br>
            <a:endParaRPr lang="nl-NL" altLang="nl-NL" dirty="0">
              <a:solidFill>
                <a:schemeClr val="bg1"/>
              </a:solidFill>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0" name="Tekstvak 9">
            <a:extLst>
              <a:ext uri="{FF2B5EF4-FFF2-40B4-BE49-F238E27FC236}">
                <a16:creationId xmlns:a16="http://schemas.microsoft.com/office/drawing/2014/main" id="{2ABBD748-5405-9D48-8E25-1325E2EA9D4C}"/>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4 punten of lager onvoldoende ; 5pt of meer voldoende</a:t>
            </a:r>
          </a:p>
        </p:txBody>
      </p:sp>
    </p:spTree>
    <p:extLst>
      <p:ext uri="{BB962C8B-B14F-4D97-AF65-F5344CB8AC3E}">
        <p14:creationId xmlns:p14="http://schemas.microsoft.com/office/powerpoint/2010/main" val="270195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3416320"/>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dirty="0">
                <a:solidFill>
                  <a:srgbClr val="92D050"/>
                </a:solidFill>
              </a:rPr>
              <a:t>Welke scheidingstechniek zou jij toepassen? </a:t>
            </a:r>
            <a:r>
              <a:rPr lang="nl-NL" dirty="0">
                <a:solidFill>
                  <a:schemeClr val="bg1"/>
                </a:solidFill>
              </a:rPr>
              <a:t>De scheidingsmethode destilleren, je krijgt dan beide stoffen in handen. Het is een oplossing, een mengsel van een vaste opgeloste stof in een oplosmiddel. Door destilleren zal het oplosmiddel terug te vinden zijn in het destillaat (het verdampt en condenseert). De opgeloste vaste stof verdampt niet of pas bij een veel hogere temperatuur dan het oplosmiddel. 			   (2pt)</a:t>
            </a:r>
          </a:p>
          <a:p>
            <a:pPr marL="457200" lvl="0" indent="-457200">
              <a:buFont typeface="+mj-lt"/>
              <a:buAutoNum type="arabicPeriod"/>
            </a:pPr>
            <a:endParaRPr lang="nl-NL" altLang="nl-NL" dirty="0">
              <a:solidFill>
                <a:schemeClr val="bg1"/>
              </a:solidFill>
            </a:endParaRPr>
          </a:p>
          <a:p>
            <a:pPr marL="514350" indent="-514350" eaLnBrk="1" hangingPunct="1">
              <a:spcBef>
                <a:spcPct val="50000"/>
              </a:spcBef>
              <a:buAutoNum type="arabicPeriod"/>
            </a:pPr>
            <a:r>
              <a:rPr lang="nl-NL" dirty="0">
                <a:solidFill>
                  <a:srgbClr val="92D050"/>
                </a:solidFill>
              </a:rPr>
              <a:t>Welke scheidingsmethode pas je toe bij het terugwinnen van zout uit zeewater. Leg uit. </a:t>
            </a:r>
            <a:r>
              <a:rPr lang="nl-NL" dirty="0">
                <a:solidFill>
                  <a:schemeClr val="bg1"/>
                </a:solidFill>
              </a:rPr>
              <a:t>De methode indampen. Het water mag verdampen en weggaan. Het zout is wat je wilt terugwinnen.   			   (2pt)</a:t>
            </a:r>
          </a:p>
          <a:p>
            <a:pPr eaLnBrk="1" hangingPunct="1">
              <a:spcBef>
                <a:spcPct val="50000"/>
              </a:spcBef>
            </a:pPr>
            <a:r>
              <a:rPr lang="nl-NL" dirty="0">
                <a:solidFill>
                  <a:schemeClr val="bg1"/>
                </a:solidFill>
              </a:rPr>
              <a:t> </a:t>
            </a:r>
            <a:endParaRPr lang="nl-NL" i="1" dirty="0">
              <a:solidFill>
                <a:schemeClr val="bg1"/>
              </a:solidFill>
              <a:latin typeface="+mj-lt"/>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0" name="Tekstvak 9">
            <a:extLst>
              <a:ext uri="{FF2B5EF4-FFF2-40B4-BE49-F238E27FC236}">
                <a16:creationId xmlns:a16="http://schemas.microsoft.com/office/drawing/2014/main" id="{AA2116ED-2A12-EA47-8A6B-1CC8014FA5FB}"/>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4 punten of lager onvoldoende ; 5pt of meer voldoende</a:t>
            </a:r>
          </a:p>
        </p:txBody>
      </p:sp>
    </p:spTree>
    <p:extLst>
      <p:ext uri="{BB962C8B-B14F-4D97-AF65-F5344CB8AC3E}">
        <p14:creationId xmlns:p14="http://schemas.microsoft.com/office/powerpoint/2010/main" val="66805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3831818"/>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startAt="3"/>
            </a:pPr>
            <a:r>
              <a:rPr lang="nl-NL" dirty="0">
                <a:solidFill>
                  <a:srgbClr val="92D050"/>
                </a:solidFill>
              </a:rPr>
              <a:t>Waarom zouden ze eerst iets willen oplossen en daarna het weer gaan indampen? Leg uit? </a:t>
            </a:r>
            <a:r>
              <a:rPr lang="nl-NL" dirty="0">
                <a:solidFill>
                  <a:schemeClr val="bg1"/>
                </a:solidFill>
              </a:rPr>
              <a:t>Door een oplosmiddel toe te voegen zullen stoffen oplossen, maar andere juist niet. Door dan af te gieten heb je stoffen van elkaar gescheiden. </a:t>
            </a:r>
            <a:r>
              <a:rPr lang="nl-NL" dirty="0">
                <a:solidFill>
                  <a:schemeClr val="accent6">
                    <a:lumMod val="20000"/>
                    <a:lumOff val="80000"/>
                  </a:schemeClr>
                </a:solidFill>
              </a:rPr>
              <a:t>Je moet er wel op letten niets weg te gooien, want wij weten niet waar het verboden middel inzit. Lost de stof op of niet? Dit kan je opzoeken op internet en in een chemische kaartenboek naar de oplosbaarheid van stoffen.    					 </a:t>
            </a:r>
            <a:r>
              <a:rPr lang="nl-NL" dirty="0">
                <a:solidFill>
                  <a:schemeClr val="bg1"/>
                </a:solidFill>
              </a:rPr>
              <a:t>(2pt)</a:t>
            </a:r>
          </a:p>
          <a:p>
            <a:pPr marL="457200" lvl="0" indent="-457200">
              <a:buFont typeface="+mj-lt"/>
              <a:buAutoNum type="arabicPeriod" startAt="3"/>
            </a:pPr>
            <a:endParaRPr lang="nl-NL" altLang="nl-NL" dirty="0">
              <a:solidFill>
                <a:schemeClr val="bg1"/>
              </a:solidFill>
            </a:endParaRPr>
          </a:p>
          <a:p>
            <a:pPr marL="514350" indent="-514350" eaLnBrk="1" hangingPunct="1">
              <a:spcBef>
                <a:spcPct val="50000"/>
              </a:spcBef>
              <a:buAutoNum type="arabicPeriod" startAt="3"/>
            </a:pPr>
            <a:r>
              <a:rPr lang="nl-NL" altLang="nl-NL" i="1" dirty="0">
                <a:solidFill>
                  <a:srgbClr val="92D050"/>
                </a:solidFill>
              </a:rPr>
              <a:t>Welke stof zal eerder verdampen degene met een hoog kookpunt of met een lager kookpunt? </a:t>
            </a:r>
            <a:r>
              <a:rPr lang="nl-NL" altLang="nl-NL" i="1" dirty="0">
                <a:solidFill>
                  <a:schemeClr val="bg1"/>
                </a:solidFill>
              </a:rPr>
              <a:t>Leg uit!	De stof met het laagste kookpunt zal eerst verdampen</a:t>
            </a:r>
            <a:r>
              <a:rPr lang="nl-NL" dirty="0">
                <a:solidFill>
                  <a:schemeClr val="bg1"/>
                </a:solidFill>
              </a:rPr>
              <a:t>. Het mengsel wordt opgewarmd dan zal de stof met een lager kookpunt dus eerder gaan koken en verdampen.						 					 (2pt) </a:t>
            </a:r>
            <a:endParaRPr lang="nl-NL" i="1" dirty="0">
              <a:solidFill>
                <a:schemeClr val="bg1"/>
              </a:solidFill>
              <a:latin typeface="+mj-lt"/>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3" name="Tekstvak 2"/>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4 punten of lager onvoldoende ; 5pt of meer voldoende</a:t>
            </a:r>
          </a:p>
        </p:txBody>
      </p:sp>
    </p:spTree>
    <p:extLst>
      <p:ext uri="{BB962C8B-B14F-4D97-AF65-F5344CB8AC3E}">
        <p14:creationId xmlns:p14="http://schemas.microsoft.com/office/powerpoint/2010/main" val="23297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1745196" y="479302"/>
            <a:ext cx="5653608" cy="501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l-NL" altLang="nl-NL" sz="2800" b="1" dirty="0">
                <a:solidFill>
                  <a:schemeClr val="bg1"/>
                </a:solidFill>
                <a:latin typeface="+mj-lt"/>
                <a:ea typeface="ＭＳ Ｐゴシック" charset="0"/>
                <a:cs typeface="ＭＳ Ｐゴシック" charset="0"/>
              </a:rPr>
              <a:t>§3.2 Indampen </a:t>
            </a:r>
            <a:r>
              <a:rPr lang="nl-NL" altLang="nl-NL" sz="2800" b="1">
                <a:solidFill>
                  <a:schemeClr val="bg1"/>
                </a:solidFill>
                <a:latin typeface="+mj-lt"/>
                <a:ea typeface="ＭＳ Ｐゴシック" charset="0"/>
                <a:cs typeface="ＭＳ Ｐゴシック" charset="0"/>
              </a:rPr>
              <a:t>en destilleren</a:t>
            </a:r>
            <a:endParaRPr lang="nl-NL" altLang="nl-NL" sz="2800" b="1" dirty="0">
              <a:solidFill>
                <a:schemeClr val="bg1"/>
              </a:solidFill>
              <a:latin typeface="+mj-lt"/>
              <a:ea typeface="ＭＳ Ｐゴシック" charset="0"/>
              <a:cs typeface="ＭＳ Ｐゴシック" charset="0"/>
            </a:endParaRPr>
          </a:p>
        </p:txBody>
      </p:sp>
      <p:sp>
        <p:nvSpPr>
          <p:cNvPr id="3" name="Tijdelijke aanduiding voor dianummer 2"/>
          <p:cNvSpPr>
            <a:spLocks noGrp="1"/>
          </p:cNvSpPr>
          <p:nvPr>
            <p:ph type="sldNum" sz="quarter" idx="12"/>
          </p:nvPr>
        </p:nvSpPr>
        <p:spPr>
          <a:xfrm>
            <a:off x="6553200" y="6245225"/>
            <a:ext cx="2133600" cy="476250"/>
          </a:xfrm>
        </p:spPr>
        <p:txBody>
          <a:bodyPr vert="horz" wrap="square" lIns="91440" tIns="45720" rIns="91440" bIns="45720" numCol="1" anchor="t" anchorCtr="0" compatLnSpc="1">
            <a:prstTxWarp prst="textNoShape">
              <a:avLst/>
            </a:prstTxWarp>
            <a:normAutofit/>
          </a:bodyPr>
          <a:lstStyle/>
          <a:p>
            <a:pPr>
              <a:spcAft>
                <a:spcPts val="600"/>
              </a:spcAft>
            </a:pPr>
            <a:fld id="{C743A66C-05BB-4A7A-BA60-CBCF9EE1333E}" type="slidenum">
              <a:rPr lang="nl-NL" altLang="nl-NL" kern="1200">
                <a:latin typeface="Arial" panose="020B0604020202020204" pitchFamily="34" charset="0"/>
                <a:ea typeface="ＭＳ Ｐゴシック" charset="-128"/>
                <a:cs typeface="+mn-cs"/>
              </a:rPr>
              <a:pPr>
                <a:spcAft>
                  <a:spcPts val="600"/>
                </a:spcAft>
              </a:pPr>
              <a:t>2</a:t>
            </a:fld>
            <a:endParaRPr lang="nl-NL" altLang="nl-NL" kern="1200">
              <a:latin typeface="Arial" panose="020B0604020202020204" pitchFamily="34" charset="0"/>
              <a:ea typeface="ＭＳ Ｐゴシック" charset="-128"/>
              <a:cs typeface="+mn-cs"/>
            </a:endParaRPr>
          </a:p>
        </p:txBody>
      </p:sp>
      <p:graphicFrame>
        <p:nvGraphicFramePr>
          <p:cNvPr id="15" name="Tekstvak 6">
            <a:extLst>
              <a:ext uri="{FF2B5EF4-FFF2-40B4-BE49-F238E27FC236}">
                <a16:creationId xmlns:a16="http://schemas.microsoft.com/office/drawing/2014/main" id="{5CB31497-EBA1-4EDB-8A1C-D68684478F95}"/>
              </a:ext>
            </a:extLst>
          </p:cNvPr>
          <p:cNvGraphicFramePr/>
          <p:nvPr/>
        </p:nvGraphicFramePr>
        <p:xfrm>
          <a:off x="4067944" y="1412776"/>
          <a:ext cx="367240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ijl links 5">
            <a:extLst>
              <a:ext uri="{FF2B5EF4-FFF2-40B4-BE49-F238E27FC236}">
                <a16:creationId xmlns:a16="http://schemas.microsoft.com/office/drawing/2014/main" id="{C3F2EEF8-B402-AD48-924E-2494A47EED37}"/>
              </a:ext>
            </a:extLst>
          </p:cNvPr>
          <p:cNvSpPr/>
          <p:nvPr/>
        </p:nvSpPr>
        <p:spPr>
          <a:xfrm>
            <a:off x="1691680" y="1628800"/>
            <a:ext cx="1872208" cy="50142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4462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accel="50000" decel="50000" autoRev="1" fill="remove" grpId="0" nodeType="withEffect">
                                  <p:stCondLst>
                                    <p:cond delay="0"/>
                                  </p:stCondLst>
                                  <p:childTnLst>
                                    <p:animMotion origin="layout" path="M 3.61111E-6 -4.07407E-6 L 3.61111E-6 0.53033 " pathEditMode="relative" rAng="0" ptsTypes="AA">
                                      <p:cBhvr>
                                        <p:cTn id="6" dur="3000" fill="hold"/>
                                        <p:tgtEl>
                                          <p:spTgt spid="6"/>
                                        </p:tgtEl>
                                        <p:attrNameLst>
                                          <p:attrName>ppt_x</p:attrName>
                                          <p:attrName>ppt_y</p:attrName>
                                        </p:attrNameLst>
                                      </p:cBhvr>
                                      <p:rCtr x="0" y="26505"/>
                                    </p:animMotion>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1580499" y="2060848"/>
            <a:ext cx="6559428" cy="1877437"/>
          </a:xfrm>
          <a:prstGeom prst="rect">
            <a:avLst/>
          </a:prstGeom>
          <a:noFill/>
        </p:spPr>
        <p:txBody>
          <a:bodyPr wrap="square" rtlCol="0">
            <a:spAutoFit/>
          </a:bodyPr>
          <a:lstStyle/>
          <a:p>
            <a:r>
              <a:rPr lang="nl-NL" sz="2800" dirty="0">
                <a:solidFill>
                  <a:srgbClr val="0CD5FF"/>
                </a:solidFill>
              </a:rPr>
              <a:t>Lees de </a:t>
            </a:r>
            <a:r>
              <a:rPr lang="nl-NL" sz="3200" dirty="0">
                <a:solidFill>
                  <a:srgbClr val="0CD5FF"/>
                </a:solidFill>
              </a:rPr>
              <a:t>presentatie</a:t>
            </a:r>
            <a:r>
              <a:rPr lang="nl-NL" sz="2800" dirty="0">
                <a:solidFill>
                  <a:srgbClr val="0CD5FF"/>
                </a:solidFill>
              </a:rPr>
              <a:t> helemaal door</a:t>
            </a:r>
          </a:p>
          <a:p>
            <a:r>
              <a:rPr lang="nl-NL" sz="2800" dirty="0">
                <a:solidFill>
                  <a:schemeClr val="bg1"/>
                </a:solidFill>
              </a:rPr>
              <a:t>   Bekijk de filmpjes</a:t>
            </a:r>
          </a:p>
          <a:p>
            <a:r>
              <a:rPr lang="nl-NL" sz="2800" dirty="0">
                <a:solidFill>
                  <a:srgbClr val="0CD5FF"/>
                </a:solidFill>
              </a:rPr>
              <a:t>Maak de opdrachten</a:t>
            </a:r>
          </a:p>
          <a:p>
            <a:r>
              <a:rPr lang="nl-NL" sz="2800" dirty="0">
                <a:solidFill>
                  <a:schemeClr val="bg1"/>
                </a:solidFill>
              </a:rPr>
              <a:t>   Zie ook je boek §3.2 van Nova</a:t>
            </a:r>
          </a:p>
        </p:txBody>
      </p:sp>
      <p:sp>
        <p:nvSpPr>
          <p:cNvPr id="2" name="Tekstvak 1">
            <a:extLst>
              <a:ext uri="{FF2B5EF4-FFF2-40B4-BE49-F238E27FC236}">
                <a16:creationId xmlns:a16="http://schemas.microsoft.com/office/drawing/2014/main" id="{F3B18121-A0AA-4661-BA96-583CE4C14E5A}"/>
              </a:ext>
            </a:extLst>
          </p:cNvPr>
          <p:cNvSpPr txBox="1"/>
          <p:nvPr/>
        </p:nvSpPr>
        <p:spPr>
          <a:xfrm>
            <a:off x="939127" y="393483"/>
            <a:ext cx="7200800" cy="584775"/>
          </a:xfrm>
          <a:prstGeom prst="rect">
            <a:avLst/>
          </a:prstGeom>
          <a:noFill/>
        </p:spPr>
        <p:txBody>
          <a:bodyPr wrap="square" rtlCol="0">
            <a:spAutoFit/>
          </a:bodyPr>
          <a:lstStyle/>
          <a:p>
            <a:pPr algn="ctr"/>
            <a:r>
              <a:rPr lang="nl-NL" sz="3200" b="1" i="1" dirty="0">
                <a:solidFill>
                  <a:schemeClr val="bg1"/>
                </a:solidFill>
              </a:rPr>
              <a:t>§3.2 </a:t>
            </a:r>
          </a:p>
        </p:txBody>
      </p:sp>
      <p:pic>
        <p:nvPicPr>
          <p:cNvPr id="5" name="PP 3.2 intro-1080p.mp4" descr="PP 3.2 intro-1080p.mp4">
            <a:hlinkClick r:id="" action="ppaction://media"/>
            <a:extLst>
              <a:ext uri="{FF2B5EF4-FFF2-40B4-BE49-F238E27FC236}">
                <a16:creationId xmlns:a16="http://schemas.microsoft.com/office/drawing/2014/main" id="{1D71EAE5-3111-C042-97F4-0D442C74D5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45740"/>
            <a:ext cx="9144000" cy="5143500"/>
          </a:xfrm>
          <a:prstGeom prst="rect">
            <a:avLst/>
          </a:prstGeom>
        </p:spPr>
      </p:pic>
      <p:grpSp>
        <p:nvGrpSpPr>
          <p:cNvPr id="11" name="Groeperen 7">
            <a:extLst>
              <a:ext uri="{FF2B5EF4-FFF2-40B4-BE49-F238E27FC236}">
                <a16:creationId xmlns:a16="http://schemas.microsoft.com/office/drawing/2014/main" id="{38047939-B48A-FF4D-BB02-5AF92E2C5A87}"/>
              </a:ext>
            </a:extLst>
          </p:cNvPr>
          <p:cNvGrpSpPr/>
          <p:nvPr/>
        </p:nvGrpSpPr>
        <p:grpSpPr>
          <a:xfrm>
            <a:off x="323528" y="5353992"/>
            <a:ext cx="933132" cy="1109334"/>
            <a:chOff x="7791350" y="5422494"/>
            <a:chExt cx="933132" cy="1109334"/>
          </a:xfrm>
        </p:grpSpPr>
        <p:sp>
          <p:nvSpPr>
            <p:cNvPr id="12" name="Rechthoek 11">
              <a:extLst>
                <a:ext uri="{FF2B5EF4-FFF2-40B4-BE49-F238E27FC236}">
                  <a16:creationId xmlns:a16="http://schemas.microsoft.com/office/drawing/2014/main" id="{9675E72B-2FF7-FD4D-AF02-48B2F846DF9A}"/>
                </a:ext>
              </a:extLst>
            </p:cNvPr>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3" name="Tekstvak 12">
              <a:extLst>
                <a:ext uri="{FF2B5EF4-FFF2-40B4-BE49-F238E27FC236}">
                  <a16:creationId xmlns:a16="http://schemas.microsoft.com/office/drawing/2014/main" id="{DB51246F-2EEF-AC49-A051-20D87B303F29}"/>
                </a:ext>
              </a:extLst>
            </p:cNvPr>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sp>
        <p:nvSpPr>
          <p:cNvPr id="3" name="Tijdelijke aanduiding voor dianummer 2"/>
          <p:cNvSpPr>
            <a:spLocks noGrp="1"/>
          </p:cNvSpPr>
          <p:nvPr>
            <p:ph type="sldNum" sz="quarter" idx="12"/>
          </p:nvPr>
        </p:nvSpPr>
        <p:spPr/>
        <p:txBody>
          <a:bodyPr/>
          <a:lstStyle/>
          <a:p>
            <a:fld id="{C743A66C-05BB-4A7A-BA60-CBCF9EE1333E}" type="slidenum">
              <a:rPr lang="nl-NL" altLang="nl-NL" smtClean="0"/>
              <a:pPr/>
              <a:t>3</a:t>
            </a:fld>
            <a:endParaRPr lang="nl-NL" altLang="nl-NL" dirty="0"/>
          </a:p>
        </p:txBody>
      </p:sp>
      <p:pic>
        <p:nvPicPr>
          <p:cNvPr id="14" name="Afbeelding 13">
            <a:extLst>
              <a:ext uri="{FF2B5EF4-FFF2-40B4-BE49-F238E27FC236}">
                <a16:creationId xmlns:a16="http://schemas.microsoft.com/office/drawing/2014/main" id="{0702DD02-2205-8B46-AD97-CE36826CA063}"/>
              </a:ext>
            </a:extLst>
          </p:cNvPr>
          <p:cNvPicPr>
            <a:picLocks noChangeAspect="1"/>
          </p:cNvPicPr>
          <p:nvPr/>
        </p:nvPicPr>
        <p:blipFill rotWithShape="1">
          <a:blip r:embed="rId5">
            <a:extLst>
              <a:ext uri="{28A0092B-C50C-407E-A947-70E740481C1C}">
                <a14:useLocalDpi xmlns:a14="http://schemas.microsoft.com/office/drawing/2010/main" val="0"/>
              </a:ext>
            </a:extLst>
          </a:blip>
          <a:srcRect r="10967"/>
          <a:stretch/>
        </p:blipFill>
        <p:spPr>
          <a:xfrm>
            <a:off x="395536" y="5301208"/>
            <a:ext cx="761116" cy="788877"/>
          </a:xfrm>
          <a:prstGeom prst="rect">
            <a:avLst/>
          </a:prstGeom>
        </p:spPr>
      </p:pic>
    </p:spTree>
    <p:extLst>
      <p:ext uri="{BB962C8B-B14F-4D97-AF65-F5344CB8AC3E}">
        <p14:creationId xmlns:p14="http://schemas.microsoft.com/office/powerpoint/2010/main" val="385151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P 3.2 leerdoelen-1080p.mp4" descr="PP 3.2 leerdoelen-1080p.mp4">
            <a:hlinkClick r:id="" action="ppaction://media"/>
            <a:extLst>
              <a:ext uri="{FF2B5EF4-FFF2-40B4-BE49-F238E27FC236}">
                <a16:creationId xmlns:a16="http://schemas.microsoft.com/office/drawing/2014/main" id="{0A6017BF-76F0-244E-9DB7-5BF722A7AC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1815" y="1073830"/>
            <a:ext cx="7900369" cy="4443958"/>
          </a:xfrm>
          <a:prstGeom prst="rect">
            <a:avLst/>
          </a:prstGeom>
        </p:spPr>
      </p:pic>
      <p:sp>
        <p:nvSpPr>
          <p:cNvPr id="5" name="Tijdelijke aanduiding voor dianummer 4"/>
          <p:cNvSpPr>
            <a:spLocks noGrp="1"/>
          </p:cNvSpPr>
          <p:nvPr>
            <p:ph type="sldNum" sz="quarter" idx="12"/>
          </p:nvPr>
        </p:nvSpPr>
        <p:spPr/>
        <p:txBody>
          <a:bodyPr/>
          <a:lstStyle/>
          <a:p>
            <a:fld id="{C743A66C-05BB-4A7A-BA60-CBCF9EE1333E}" type="slidenum">
              <a:rPr lang="nl-NL" altLang="nl-NL" smtClean="0"/>
              <a:pPr/>
              <a:t>4</a:t>
            </a:fld>
            <a:endParaRPr lang="nl-NL" altLang="nl-NL"/>
          </a:p>
        </p:txBody>
      </p:sp>
      <p:grpSp>
        <p:nvGrpSpPr>
          <p:cNvPr id="6" name="Groeperen 5"/>
          <p:cNvGrpSpPr/>
          <p:nvPr/>
        </p:nvGrpSpPr>
        <p:grpSpPr>
          <a:xfrm>
            <a:off x="179512" y="188640"/>
            <a:ext cx="1208133" cy="1251281"/>
            <a:chOff x="2716734" y="5357602"/>
            <a:chExt cx="1288818" cy="1264992"/>
          </a:xfrm>
          <a:solidFill>
            <a:srgbClr val="FED23F"/>
          </a:solidFill>
        </p:grpSpPr>
        <p:sp>
          <p:nvSpPr>
            <p:cNvPr id="2" name="Rechthoek 1"/>
            <p:cNvSpPr/>
            <p:nvPr/>
          </p:nvSpPr>
          <p:spPr>
            <a:xfrm>
              <a:off x="2776486" y="5373215"/>
              <a:ext cx="1075434" cy="1249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11150"/>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a:grpFill/>
          </p:spPr>
        </p:pic>
      </p:grpSp>
    </p:spTree>
    <p:extLst>
      <p:ext uri="{BB962C8B-B14F-4D97-AF65-F5344CB8AC3E}">
        <p14:creationId xmlns:p14="http://schemas.microsoft.com/office/powerpoint/2010/main" val="71096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3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a:xfrm>
            <a:off x="7480960" y="6619875"/>
            <a:ext cx="2133600" cy="476250"/>
          </a:xfrm>
        </p:spPr>
        <p:txBody>
          <a:bodyPr/>
          <a:lstStyle/>
          <a:p>
            <a:fld id="{C743A66C-05BB-4A7A-BA60-CBCF9EE1333E}" type="slidenum">
              <a:rPr lang="nl-NL" altLang="nl-NL" smtClean="0"/>
              <a:pPr/>
              <a:t>5</a:t>
            </a:fld>
            <a:endParaRPr lang="nl-NL" altLang="nl-NL" dirty="0"/>
          </a:p>
        </p:txBody>
      </p:sp>
      <p:grpSp>
        <p:nvGrpSpPr>
          <p:cNvPr id="6" name="Groeperen 5"/>
          <p:cNvGrpSpPr/>
          <p:nvPr/>
        </p:nvGrpSpPr>
        <p:grpSpPr>
          <a:xfrm>
            <a:off x="195514" y="260647"/>
            <a:ext cx="1208133" cy="1251281"/>
            <a:chOff x="2716734" y="5357602"/>
            <a:chExt cx="1288818" cy="1264992"/>
          </a:xfrm>
          <a:solidFill>
            <a:srgbClr val="FED23F"/>
          </a:solidFill>
        </p:grpSpPr>
        <p:sp>
          <p:nvSpPr>
            <p:cNvPr id="2" name="Rechthoek 1"/>
            <p:cNvSpPr/>
            <p:nvPr/>
          </p:nvSpPr>
          <p:spPr>
            <a:xfrm>
              <a:off x="2776486" y="5373215"/>
              <a:ext cx="1075434" cy="12493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11150"/>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a:grpFill/>
          </p:spPr>
        </p:pic>
      </p:grpSp>
      <p:sp>
        <p:nvSpPr>
          <p:cNvPr id="15" name="Rechthoek 14">
            <a:extLst>
              <a:ext uri="{FF2B5EF4-FFF2-40B4-BE49-F238E27FC236}">
                <a16:creationId xmlns:a16="http://schemas.microsoft.com/office/drawing/2014/main" id="{D82ED7BC-BAD6-4049-BA63-6F4FA5DF2F29}"/>
              </a:ext>
            </a:extLst>
          </p:cNvPr>
          <p:cNvSpPr/>
          <p:nvPr/>
        </p:nvSpPr>
        <p:spPr>
          <a:xfrm>
            <a:off x="6724022" y="1266772"/>
            <a:ext cx="1714988" cy="4247317"/>
          </a:xfrm>
          <a:prstGeom prst="rect">
            <a:avLst/>
          </a:prstGeom>
          <a:solidFill>
            <a:srgbClr val="FED23F"/>
          </a:solidFill>
          <a:ln>
            <a:solidFill>
              <a:srgbClr val="FED23F"/>
            </a:solidFill>
          </a:ln>
        </p:spPr>
        <p:txBody>
          <a:bodyPr wrap="square">
            <a:spAutoFit/>
          </a:bodyPr>
          <a:lstStyle/>
          <a:p>
            <a:pPr lvl="0"/>
            <a:r>
              <a:rPr lang="nl-NL" dirty="0"/>
              <a:t>16</a:t>
            </a:r>
          </a:p>
          <a:p>
            <a:pPr lvl="0"/>
            <a:endParaRPr lang="nl-NL" dirty="0"/>
          </a:p>
          <a:p>
            <a:pPr lvl="0"/>
            <a:endParaRPr lang="nl-NL" dirty="0"/>
          </a:p>
          <a:p>
            <a:pPr lvl="0"/>
            <a:r>
              <a:rPr lang="nl-NL" dirty="0"/>
              <a:t>16</a:t>
            </a:r>
          </a:p>
          <a:p>
            <a:pPr lvl="0"/>
            <a:r>
              <a:rPr lang="nl-NL" dirty="0"/>
              <a:t>21</a:t>
            </a:r>
          </a:p>
          <a:p>
            <a:pPr lvl="0"/>
            <a:endParaRPr lang="nl-NL" dirty="0"/>
          </a:p>
          <a:p>
            <a:pPr lvl="0"/>
            <a:r>
              <a:rPr lang="nl-NL" dirty="0"/>
              <a:t>17, 18, 19, 22, 23, 30, 32</a:t>
            </a:r>
          </a:p>
          <a:p>
            <a:pPr lvl="0"/>
            <a:r>
              <a:rPr lang="nl-NL" dirty="0"/>
              <a:t>25,26, 27, 28</a:t>
            </a:r>
          </a:p>
          <a:p>
            <a:pPr lvl="0"/>
            <a:endParaRPr lang="nl-NL" dirty="0"/>
          </a:p>
          <a:p>
            <a:pPr lvl="0"/>
            <a:endParaRPr lang="nl-NL" dirty="0"/>
          </a:p>
          <a:p>
            <a:pPr lvl="0"/>
            <a:r>
              <a:rPr lang="nl-NL" dirty="0"/>
              <a:t>18, 20</a:t>
            </a:r>
          </a:p>
          <a:p>
            <a:pPr lvl="0"/>
            <a:endParaRPr lang="nl-NL" dirty="0"/>
          </a:p>
          <a:p>
            <a:pPr lvl="0"/>
            <a:r>
              <a:rPr lang="nl-NL" dirty="0"/>
              <a:t>20, 29</a:t>
            </a:r>
          </a:p>
          <a:p>
            <a:pPr lvl="0"/>
            <a:endParaRPr lang="nl-NL" dirty="0"/>
          </a:p>
        </p:txBody>
      </p:sp>
      <p:sp>
        <p:nvSpPr>
          <p:cNvPr id="16" name="Rechthoek 15">
            <a:extLst>
              <a:ext uri="{FF2B5EF4-FFF2-40B4-BE49-F238E27FC236}">
                <a16:creationId xmlns:a16="http://schemas.microsoft.com/office/drawing/2014/main" id="{9BA916A1-61B8-1F45-B92D-533550A8E0B0}"/>
              </a:ext>
            </a:extLst>
          </p:cNvPr>
          <p:cNvSpPr/>
          <p:nvPr/>
        </p:nvSpPr>
        <p:spPr>
          <a:xfrm>
            <a:off x="1259632" y="1266772"/>
            <a:ext cx="5392382" cy="4247317"/>
          </a:xfrm>
          <a:prstGeom prst="rect">
            <a:avLst/>
          </a:prstGeom>
          <a:solidFill>
            <a:srgbClr val="FED23F"/>
          </a:solidFill>
          <a:ln>
            <a:solidFill>
              <a:srgbClr val="FED23F"/>
            </a:solidFill>
          </a:ln>
        </p:spPr>
        <p:txBody>
          <a:bodyPr wrap="square">
            <a:spAutoFit/>
          </a:bodyPr>
          <a:lstStyle/>
          <a:p>
            <a:pPr marL="342900" lvl="0" indent="-342900">
              <a:buFont typeface="+mj-lt"/>
              <a:buAutoNum type="arabicPeriod"/>
            </a:pPr>
            <a:r>
              <a:rPr lang="nl-NL" dirty="0"/>
              <a:t>Leer bij welk soort mengsel je gaat indampen.</a:t>
            </a:r>
          </a:p>
          <a:p>
            <a:pPr marL="342900" lvl="0" indent="-342900">
              <a:buFont typeface="+mj-lt"/>
              <a:buAutoNum type="arabicPeriod"/>
            </a:pPr>
            <a:r>
              <a:rPr lang="nl-NL" dirty="0"/>
              <a:t>Kunnen uitleggen waarom er bij indampen stoffen gescheiden worden.</a:t>
            </a:r>
          </a:p>
          <a:p>
            <a:pPr marL="342900" lvl="0" indent="-342900">
              <a:buFont typeface="+mj-lt"/>
              <a:buAutoNum type="arabicPeriod"/>
            </a:pPr>
            <a:r>
              <a:rPr lang="nl-NL" dirty="0"/>
              <a:t>Leer bij welk soort mengsel je kan destilleren.</a:t>
            </a:r>
          </a:p>
          <a:p>
            <a:pPr marL="342900" lvl="0" indent="-342900">
              <a:buFont typeface="+mj-lt"/>
              <a:buAutoNum type="arabicPeriod"/>
            </a:pPr>
            <a:r>
              <a:rPr lang="nl-NL" dirty="0"/>
              <a:t>Kunnen uitleggen waarom er bij destilleren stoffen gescheiden worden.</a:t>
            </a:r>
          </a:p>
          <a:p>
            <a:pPr marL="342900" lvl="0" indent="-342900">
              <a:buFont typeface="+mj-lt"/>
              <a:buAutoNum type="arabicPeriod"/>
            </a:pPr>
            <a:r>
              <a:rPr lang="nl-NL" dirty="0"/>
              <a:t>Leer wat er bedoeld wordt met residu en destillaat.</a:t>
            </a:r>
          </a:p>
          <a:p>
            <a:pPr marL="342900" lvl="0" indent="-342900">
              <a:buFont typeface="+mj-lt"/>
              <a:buAutoNum type="arabicPeriod"/>
            </a:pPr>
            <a:r>
              <a:rPr lang="nl-NL" dirty="0"/>
              <a:t>kunnen uitleggen wat, bij destillatie, de functie is van een koeler.</a:t>
            </a:r>
          </a:p>
          <a:p>
            <a:pPr marL="342900" lvl="0" indent="-342900">
              <a:buFont typeface="+mj-lt"/>
              <a:buAutoNum type="arabicPeriod"/>
            </a:pPr>
            <a:r>
              <a:rPr lang="nl-NL" dirty="0"/>
              <a:t>Leren wat de verschillen zijn tussen een destillatie van zout water en de destillatie van wijn.                                                </a:t>
            </a:r>
          </a:p>
          <a:p>
            <a:pPr marL="342900" lvl="0" indent="-342900">
              <a:buFont typeface="+mj-lt"/>
              <a:buAutoNum type="arabicPeriod"/>
            </a:pPr>
            <a:r>
              <a:rPr lang="nl-NL" dirty="0"/>
              <a:t>Leer welk verschil in stofeigenschap er </a:t>
            </a:r>
          </a:p>
          <a:p>
            <a:pPr lvl="0"/>
            <a:r>
              <a:rPr lang="nl-NL" dirty="0"/>
              <a:t>      moet zijn om te kunnen destilleren.</a:t>
            </a:r>
          </a:p>
        </p:txBody>
      </p:sp>
      <p:sp>
        <p:nvSpPr>
          <p:cNvPr id="17" name="Rechthoek 16">
            <a:extLst>
              <a:ext uri="{FF2B5EF4-FFF2-40B4-BE49-F238E27FC236}">
                <a16:creationId xmlns:a16="http://schemas.microsoft.com/office/drawing/2014/main" id="{C5F26D5F-0FF8-B148-8E63-76EAF162CB76}"/>
              </a:ext>
            </a:extLst>
          </p:cNvPr>
          <p:cNvSpPr/>
          <p:nvPr/>
        </p:nvSpPr>
        <p:spPr>
          <a:xfrm>
            <a:off x="6724022" y="692696"/>
            <a:ext cx="1714988" cy="456535"/>
          </a:xfrm>
          <a:prstGeom prst="rect">
            <a:avLst/>
          </a:prstGeom>
          <a:noFill/>
          <a:ln>
            <a:solidFill>
              <a:srgbClr val="FED23F"/>
            </a:solidFill>
          </a:ln>
        </p:spPr>
        <p:txBody>
          <a:bodyPr wrap="square">
            <a:spAutoFit/>
          </a:bodyPr>
          <a:lstStyle/>
          <a:p>
            <a:pPr lvl="0">
              <a:lnSpc>
                <a:spcPct val="150000"/>
              </a:lnSpc>
            </a:pPr>
            <a:r>
              <a:rPr lang="nl-NL" dirty="0">
                <a:solidFill>
                  <a:schemeClr val="bg1"/>
                </a:solidFill>
              </a:rPr>
              <a:t>Werkboek </a:t>
            </a:r>
            <a:r>
              <a:rPr lang="nl-NL" dirty="0" err="1">
                <a:solidFill>
                  <a:schemeClr val="bg1"/>
                </a:solidFill>
              </a:rPr>
              <a:t>vrg</a:t>
            </a:r>
            <a:r>
              <a:rPr lang="nl-NL" dirty="0">
                <a:solidFill>
                  <a:schemeClr val="bg1"/>
                </a:solidFill>
              </a:rPr>
              <a:t>.</a:t>
            </a:r>
          </a:p>
        </p:txBody>
      </p:sp>
      <p:grpSp>
        <p:nvGrpSpPr>
          <p:cNvPr id="18" name="Groeperen 7">
            <a:extLst>
              <a:ext uri="{FF2B5EF4-FFF2-40B4-BE49-F238E27FC236}">
                <a16:creationId xmlns:a16="http://schemas.microsoft.com/office/drawing/2014/main" id="{CB1F6178-6ACB-7148-9BC7-7B3DCD03EDF8}"/>
              </a:ext>
            </a:extLst>
          </p:cNvPr>
          <p:cNvGrpSpPr/>
          <p:nvPr/>
        </p:nvGrpSpPr>
        <p:grpSpPr>
          <a:xfrm>
            <a:off x="323528" y="5353992"/>
            <a:ext cx="933132" cy="1109334"/>
            <a:chOff x="7791350" y="5422494"/>
            <a:chExt cx="933132" cy="1109334"/>
          </a:xfrm>
        </p:grpSpPr>
        <p:sp>
          <p:nvSpPr>
            <p:cNvPr id="19" name="Rechthoek 18">
              <a:extLst>
                <a:ext uri="{FF2B5EF4-FFF2-40B4-BE49-F238E27FC236}">
                  <a16:creationId xmlns:a16="http://schemas.microsoft.com/office/drawing/2014/main" id="{5581FBB7-7E12-EB47-AF1E-B9CEF593E1C8}"/>
                </a:ext>
              </a:extLst>
            </p:cNvPr>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ekstvak 19">
              <a:extLst>
                <a:ext uri="{FF2B5EF4-FFF2-40B4-BE49-F238E27FC236}">
                  <a16:creationId xmlns:a16="http://schemas.microsoft.com/office/drawing/2014/main" id="{AEDECC69-A5FA-7847-851F-18E2A0165680}"/>
                </a:ext>
              </a:extLst>
            </p:cNvPr>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21" name="Afbeelding 20">
            <a:extLst>
              <a:ext uri="{FF2B5EF4-FFF2-40B4-BE49-F238E27FC236}">
                <a16:creationId xmlns:a16="http://schemas.microsoft.com/office/drawing/2014/main" id="{66A5046E-95B7-484A-9D91-8E2F2D975E9E}"/>
              </a:ext>
            </a:extLst>
          </p:cNvPr>
          <p:cNvPicPr>
            <a:picLocks noChangeAspect="1"/>
          </p:cNvPicPr>
          <p:nvPr/>
        </p:nvPicPr>
        <p:blipFill rotWithShape="1">
          <a:blip r:embed="rId4">
            <a:extLst>
              <a:ext uri="{28A0092B-C50C-407E-A947-70E740481C1C}">
                <a14:useLocalDpi xmlns:a14="http://schemas.microsoft.com/office/drawing/2010/main" val="0"/>
              </a:ext>
            </a:extLst>
          </a:blip>
          <a:srcRect r="10967"/>
          <a:stretch/>
        </p:blipFill>
        <p:spPr>
          <a:xfrm>
            <a:off x="395536" y="5301208"/>
            <a:ext cx="761116" cy="788877"/>
          </a:xfrm>
          <a:prstGeom prst="rect">
            <a:avLst/>
          </a:prstGeom>
        </p:spPr>
      </p:pic>
    </p:spTree>
    <p:extLst>
      <p:ext uri="{BB962C8B-B14F-4D97-AF65-F5344CB8AC3E}">
        <p14:creationId xmlns:p14="http://schemas.microsoft.com/office/powerpoint/2010/main" val="3707198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BAEA296-3AFE-924B-B76F-300B017A5A2F}"/>
              </a:ext>
            </a:extLst>
          </p:cNvPr>
          <p:cNvSpPr>
            <a:spLocks noGrp="1"/>
          </p:cNvSpPr>
          <p:nvPr>
            <p:ph type="sldNum" sz="quarter" idx="12"/>
          </p:nvPr>
        </p:nvSpPr>
        <p:spPr/>
        <p:txBody>
          <a:bodyPr/>
          <a:lstStyle/>
          <a:p>
            <a:fld id="{C743A66C-05BB-4A7A-BA60-CBCF9EE1333E}" type="slidenum">
              <a:rPr lang="nl-NL" altLang="nl-NL" smtClean="0"/>
              <a:pPr/>
              <a:t>6</a:t>
            </a:fld>
            <a:endParaRPr lang="nl-NL" altLang="nl-NL"/>
          </a:p>
        </p:txBody>
      </p:sp>
      <p:pic>
        <p:nvPicPr>
          <p:cNvPr id="3" name="PP 3.2 oplossing-1080p.mp4" descr="PP 3.2 oplossing-1080p.mp4">
            <a:hlinkClick r:id="" action="ppaction://media"/>
            <a:extLst>
              <a:ext uri="{FF2B5EF4-FFF2-40B4-BE49-F238E27FC236}">
                <a16:creationId xmlns:a16="http://schemas.microsoft.com/office/drawing/2014/main" id="{4D2970CC-69C5-7C45-A438-E98CCB43E7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00" y="805780"/>
            <a:ext cx="9144000" cy="5143500"/>
          </a:xfrm>
          <a:prstGeom prst="rect">
            <a:avLst/>
          </a:prstGeom>
        </p:spPr>
      </p:pic>
      <p:grpSp>
        <p:nvGrpSpPr>
          <p:cNvPr id="4" name="Groeperen 51">
            <a:extLst>
              <a:ext uri="{FF2B5EF4-FFF2-40B4-BE49-F238E27FC236}">
                <a16:creationId xmlns:a16="http://schemas.microsoft.com/office/drawing/2014/main" id="{46C71C65-332B-D54A-8ADE-918F19F17296}"/>
              </a:ext>
            </a:extLst>
          </p:cNvPr>
          <p:cNvGrpSpPr/>
          <p:nvPr/>
        </p:nvGrpSpPr>
        <p:grpSpPr>
          <a:xfrm>
            <a:off x="346763" y="236636"/>
            <a:ext cx="936104" cy="1224136"/>
            <a:chOff x="554843" y="4236380"/>
            <a:chExt cx="1246461" cy="1496876"/>
          </a:xfrm>
        </p:grpSpPr>
        <p:sp>
          <p:nvSpPr>
            <p:cNvPr id="5" name="Rechthoek 4">
              <a:extLst>
                <a:ext uri="{FF2B5EF4-FFF2-40B4-BE49-F238E27FC236}">
                  <a16:creationId xmlns:a16="http://schemas.microsoft.com/office/drawing/2014/main" id="{DA946648-BF8F-C545-ADD9-B86385BD2552}"/>
                </a:ext>
              </a:extLst>
            </p:cNvPr>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6" name="Tekstvak 5">
              <a:extLst>
                <a:ext uri="{FF2B5EF4-FFF2-40B4-BE49-F238E27FC236}">
                  <a16:creationId xmlns:a16="http://schemas.microsoft.com/office/drawing/2014/main" id="{AEE31179-6AD3-F046-99F1-FEA1F5523AD1}"/>
                </a:ext>
              </a:extLst>
            </p:cNvPr>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7" name="Afbeelding 6">
              <a:extLst>
                <a:ext uri="{FF2B5EF4-FFF2-40B4-BE49-F238E27FC236}">
                  <a16:creationId xmlns:a16="http://schemas.microsoft.com/office/drawing/2014/main" id="{CBD9F655-C604-594D-9E5D-5F86DA123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35131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a:xfrm>
            <a:off x="8214535" y="6237312"/>
            <a:ext cx="533929" cy="360040"/>
          </a:xfrm>
        </p:spPr>
        <p:txBody>
          <a:bodyPr/>
          <a:lstStyle/>
          <a:p>
            <a:fld id="{25B28926-11C7-46DA-8456-BDCC9C90F312}" type="slidenum">
              <a:rPr lang="nl-NL" altLang="nl-NL" smtClean="0"/>
              <a:pPr/>
              <a:t>7</a:t>
            </a:fld>
            <a:endParaRPr lang="nl-NL" altLang="nl-NL" dirty="0"/>
          </a:p>
        </p:txBody>
      </p:sp>
      <p:sp>
        <p:nvSpPr>
          <p:cNvPr id="12" name="Freeform 5"/>
          <p:cNvSpPr>
            <a:spLocks/>
          </p:cNvSpPr>
          <p:nvPr/>
        </p:nvSpPr>
        <p:spPr bwMode="auto">
          <a:xfrm>
            <a:off x="1181949" y="4225482"/>
            <a:ext cx="2590973" cy="1579782"/>
          </a:xfrm>
          <a:custGeom>
            <a:avLst/>
            <a:gdLst>
              <a:gd name="T0" fmla="*/ 0 w 1632"/>
              <a:gd name="T1" fmla="*/ 0 h 870"/>
              <a:gd name="T2" fmla="*/ 0 w 1632"/>
              <a:gd name="T3" fmla="*/ 2147483647 h 870"/>
              <a:gd name="T4" fmla="*/ 2147483647 w 1632"/>
              <a:gd name="T5" fmla="*/ 2147483647 h 870"/>
              <a:gd name="T6" fmla="*/ 2147483647 w 1632"/>
              <a:gd name="T7" fmla="*/ 2147483647 h 870"/>
              <a:gd name="T8" fmla="*/ 2147483647 w 1632"/>
              <a:gd name="T9" fmla="*/ 2147483647 h 870"/>
              <a:gd name="T10" fmla="*/ 2147483647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nl-NL"/>
          </a:p>
        </p:txBody>
      </p:sp>
      <p:sp>
        <p:nvSpPr>
          <p:cNvPr id="13" name="Freeform 6"/>
          <p:cNvSpPr>
            <a:spLocks/>
          </p:cNvSpPr>
          <p:nvPr/>
        </p:nvSpPr>
        <p:spPr bwMode="auto">
          <a:xfrm>
            <a:off x="1043608" y="3034097"/>
            <a:ext cx="2880320" cy="2771165"/>
          </a:xfrm>
          <a:custGeom>
            <a:avLst/>
            <a:gdLst>
              <a:gd name="T0" fmla="*/ 0 w 1814"/>
              <a:gd name="T1" fmla="*/ 0 h 1360"/>
              <a:gd name="T2" fmla="*/ 2147483647 w 1814"/>
              <a:gd name="T3" fmla="*/ 2147483647 h 1360"/>
              <a:gd name="T4" fmla="*/ 2147483647 w 1814"/>
              <a:gd name="T5" fmla="*/ 2147483647 h 1360"/>
              <a:gd name="T6" fmla="*/ 2147483647 w 1814"/>
              <a:gd name="T7" fmla="*/ 2147483647 h 1360"/>
              <a:gd name="T8" fmla="*/ 2147483647 w 1814"/>
              <a:gd name="T9" fmla="*/ 2147483647 h 1360"/>
              <a:gd name="T10" fmla="*/ 2147483647 w 1814"/>
              <a:gd name="T11" fmla="*/ 2147483647 h 1360"/>
              <a:gd name="T12" fmla="*/ 2147483647 w 1814"/>
              <a:gd name="T13" fmla="*/ 2147483647 h 1360"/>
              <a:gd name="T14" fmla="*/ 2147483647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 name="T24" fmla="*/ 0 w 1814"/>
              <a:gd name="T25" fmla="*/ 0 h 1360"/>
              <a:gd name="T26" fmla="*/ 1814 w 1814"/>
              <a:gd name="T27" fmla="*/ 1360 h 1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nl-NL"/>
          </a:p>
        </p:txBody>
      </p:sp>
      <p:sp>
        <p:nvSpPr>
          <p:cNvPr id="14" name="Ovaal 13"/>
          <p:cNvSpPr>
            <a:spLocks noChangeArrowheads="1"/>
          </p:cNvSpPr>
          <p:nvPr/>
        </p:nvSpPr>
        <p:spPr bwMode="auto">
          <a:xfrm>
            <a:off x="2117527" y="1779263"/>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5" name="Ovaal 14"/>
          <p:cNvSpPr>
            <a:spLocks noChangeArrowheads="1"/>
          </p:cNvSpPr>
          <p:nvPr/>
        </p:nvSpPr>
        <p:spPr bwMode="auto">
          <a:xfrm>
            <a:off x="2308027" y="1406201"/>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6" name="Ovaal 15"/>
          <p:cNvSpPr>
            <a:spLocks noChangeArrowheads="1"/>
          </p:cNvSpPr>
          <p:nvPr/>
        </p:nvSpPr>
        <p:spPr bwMode="auto">
          <a:xfrm>
            <a:off x="2498527" y="1406201"/>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8" name="Ovaal 17"/>
          <p:cNvSpPr>
            <a:spLocks noChangeArrowheads="1"/>
          </p:cNvSpPr>
          <p:nvPr/>
        </p:nvSpPr>
        <p:spPr bwMode="auto">
          <a:xfrm>
            <a:off x="2306440" y="1598288"/>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19" name="Ovaal 18"/>
          <p:cNvSpPr>
            <a:spLocks noChangeArrowheads="1"/>
          </p:cNvSpPr>
          <p:nvPr/>
        </p:nvSpPr>
        <p:spPr bwMode="auto">
          <a:xfrm>
            <a:off x="2496940" y="1603051"/>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1" name="Ovaal 20"/>
          <p:cNvSpPr>
            <a:spLocks noChangeArrowheads="1"/>
          </p:cNvSpPr>
          <p:nvPr/>
        </p:nvSpPr>
        <p:spPr bwMode="auto">
          <a:xfrm>
            <a:off x="2120702" y="1596701"/>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3" name="Ovaal 22"/>
          <p:cNvSpPr>
            <a:spLocks noChangeArrowheads="1"/>
          </p:cNvSpPr>
          <p:nvPr/>
        </p:nvSpPr>
        <p:spPr bwMode="auto">
          <a:xfrm>
            <a:off x="2117527" y="1406201"/>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29" name="Ovaal 28"/>
          <p:cNvSpPr>
            <a:spLocks noChangeArrowheads="1"/>
          </p:cNvSpPr>
          <p:nvPr/>
        </p:nvSpPr>
        <p:spPr bwMode="auto">
          <a:xfrm>
            <a:off x="2308027" y="1777676"/>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30" name="Ovaal 29"/>
          <p:cNvSpPr>
            <a:spLocks noChangeArrowheads="1"/>
          </p:cNvSpPr>
          <p:nvPr/>
        </p:nvSpPr>
        <p:spPr bwMode="auto">
          <a:xfrm>
            <a:off x="2496940" y="1784026"/>
            <a:ext cx="152400" cy="152400"/>
          </a:xfrm>
          <a:prstGeom prst="ellipse">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nl-NL" altLang="nl-NL"/>
          </a:p>
        </p:txBody>
      </p:sp>
      <p:sp>
        <p:nvSpPr>
          <p:cNvPr id="60" name="Freeform 33"/>
          <p:cNvSpPr>
            <a:spLocks/>
          </p:cNvSpPr>
          <p:nvPr/>
        </p:nvSpPr>
        <p:spPr bwMode="auto">
          <a:xfrm>
            <a:off x="5909732" y="2148272"/>
            <a:ext cx="1465263" cy="885825"/>
          </a:xfrm>
          <a:custGeom>
            <a:avLst/>
            <a:gdLst>
              <a:gd name="T0" fmla="*/ 0 w 1632"/>
              <a:gd name="T1" fmla="*/ 0 h 870"/>
              <a:gd name="T2" fmla="*/ 0 w 1632"/>
              <a:gd name="T3" fmla="*/ 2147483647 h 870"/>
              <a:gd name="T4" fmla="*/ 2147483647 w 1632"/>
              <a:gd name="T5" fmla="*/ 2147483647 h 870"/>
              <a:gd name="T6" fmla="*/ 2147483647 w 1632"/>
              <a:gd name="T7" fmla="*/ 2147483647 h 870"/>
              <a:gd name="T8" fmla="*/ 2147483647 w 1632"/>
              <a:gd name="T9" fmla="*/ 2147483647 h 870"/>
              <a:gd name="T10" fmla="*/ 2147483647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chemeClr val="accent5"/>
          </a:solidFill>
          <a:ln w="9525">
            <a:noFill/>
            <a:round/>
            <a:headEnd/>
            <a:tailEnd/>
          </a:ln>
        </p:spPr>
        <p:txBody>
          <a:bodyPr/>
          <a:lstStyle/>
          <a:p>
            <a:endParaRPr lang="nl-NL"/>
          </a:p>
        </p:txBody>
      </p:sp>
      <p:sp>
        <p:nvSpPr>
          <p:cNvPr id="62" name="Freeform 33"/>
          <p:cNvSpPr>
            <a:spLocks/>
          </p:cNvSpPr>
          <p:nvPr/>
        </p:nvSpPr>
        <p:spPr bwMode="auto">
          <a:xfrm flipH="1">
            <a:off x="5917670" y="2862647"/>
            <a:ext cx="1462087" cy="171450"/>
          </a:xfrm>
          <a:custGeom>
            <a:avLst/>
            <a:gdLst>
              <a:gd name="T0" fmla="*/ 0 w 1632"/>
              <a:gd name="T1" fmla="*/ 0 h 870"/>
              <a:gd name="T2" fmla="*/ 0 w 1632"/>
              <a:gd name="T3" fmla="*/ 780 h 870"/>
              <a:gd name="T4" fmla="*/ 45 w 1632"/>
              <a:gd name="T5" fmla="*/ 870 h 870"/>
              <a:gd name="T6" fmla="*/ 1587 w 1632"/>
              <a:gd name="T7" fmla="*/ 870 h 870"/>
              <a:gd name="T8" fmla="*/ 1632 w 1632"/>
              <a:gd name="T9" fmla="*/ 780 h 870"/>
              <a:gd name="T10" fmla="*/ 1632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 name="connsiteX0" fmla="*/ 0 w 10000"/>
              <a:gd name="connsiteY0" fmla="*/ 8186 h 10000"/>
              <a:gd name="connsiteX1" fmla="*/ 0 w 10000"/>
              <a:gd name="connsiteY1" fmla="*/ 8966 h 10000"/>
              <a:gd name="connsiteX2" fmla="*/ 276 w 10000"/>
              <a:gd name="connsiteY2" fmla="*/ 10000 h 10000"/>
              <a:gd name="connsiteX3" fmla="*/ 9724 w 10000"/>
              <a:gd name="connsiteY3" fmla="*/ 10000 h 10000"/>
              <a:gd name="connsiteX4" fmla="*/ 10000 w 10000"/>
              <a:gd name="connsiteY4" fmla="*/ 8966 h 10000"/>
              <a:gd name="connsiteX5" fmla="*/ 10000 w 10000"/>
              <a:gd name="connsiteY5" fmla="*/ 0 h 10000"/>
              <a:gd name="connsiteX6" fmla="*/ 0 w 10000"/>
              <a:gd name="connsiteY6" fmla="*/ 8186 h 10000"/>
              <a:gd name="connsiteX0" fmla="*/ 0 w 10000"/>
              <a:gd name="connsiteY0" fmla="*/ 0 h 1814"/>
              <a:gd name="connsiteX1" fmla="*/ 0 w 10000"/>
              <a:gd name="connsiteY1" fmla="*/ 780 h 1814"/>
              <a:gd name="connsiteX2" fmla="*/ 276 w 10000"/>
              <a:gd name="connsiteY2" fmla="*/ 1814 h 1814"/>
              <a:gd name="connsiteX3" fmla="*/ 9724 w 10000"/>
              <a:gd name="connsiteY3" fmla="*/ 1814 h 1814"/>
              <a:gd name="connsiteX4" fmla="*/ 10000 w 10000"/>
              <a:gd name="connsiteY4" fmla="*/ 780 h 1814"/>
              <a:gd name="connsiteX5" fmla="*/ 10000 w 10000"/>
              <a:gd name="connsiteY5" fmla="*/ 60 h 1814"/>
              <a:gd name="connsiteX6" fmla="*/ 0 w 10000"/>
              <a:gd name="connsiteY6" fmla="*/ 0 h 1814"/>
              <a:gd name="connsiteX0" fmla="*/ 0 w 10000"/>
              <a:gd name="connsiteY0" fmla="*/ 69 h 10069"/>
              <a:gd name="connsiteX1" fmla="*/ 0 w 10000"/>
              <a:gd name="connsiteY1" fmla="*/ 4369 h 10069"/>
              <a:gd name="connsiteX2" fmla="*/ 276 w 10000"/>
              <a:gd name="connsiteY2" fmla="*/ 10069 h 10069"/>
              <a:gd name="connsiteX3" fmla="*/ 9724 w 10000"/>
              <a:gd name="connsiteY3" fmla="*/ 10069 h 10069"/>
              <a:gd name="connsiteX4" fmla="*/ 10000 w 10000"/>
              <a:gd name="connsiteY4" fmla="*/ 4369 h 10069"/>
              <a:gd name="connsiteX5" fmla="*/ 10000 w 10000"/>
              <a:gd name="connsiteY5" fmla="*/ 400 h 10069"/>
              <a:gd name="connsiteX6" fmla="*/ 483 w 10000"/>
              <a:gd name="connsiteY6" fmla="*/ 0 h 10069"/>
              <a:gd name="connsiteX7" fmla="*/ 0 w 10000"/>
              <a:gd name="connsiteY7" fmla="*/ 69 h 10069"/>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23 w 10000"/>
              <a:gd name="connsiteY6" fmla="*/ 0 h 10365"/>
              <a:gd name="connsiteX7" fmla="*/ 483 w 10000"/>
              <a:gd name="connsiteY7" fmla="*/ 296 h 10365"/>
              <a:gd name="connsiteX8" fmla="*/ 0 w 10000"/>
              <a:gd name="connsiteY8"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1427 w 10000"/>
              <a:gd name="connsiteY6" fmla="*/ 148 h 10365"/>
              <a:gd name="connsiteX7" fmla="*/ 923 w 10000"/>
              <a:gd name="connsiteY7" fmla="*/ 0 h 10365"/>
              <a:gd name="connsiteX8" fmla="*/ 483 w 10000"/>
              <a:gd name="connsiteY8" fmla="*/ 296 h 10365"/>
              <a:gd name="connsiteX9" fmla="*/ 0 w 10000"/>
              <a:gd name="connsiteY9"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2323 w 10000"/>
              <a:gd name="connsiteY6" fmla="*/ 296 h 10365"/>
              <a:gd name="connsiteX7" fmla="*/ 1427 w 10000"/>
              <a:gd name="connsiteY7" fmla="*/ 148 h 10365"/>
              <a:gd name="connsiteX8" fmla="*/ 923 w 10000"/>
              <a:gd name="connsiteY8" fmla="*/ 0 h 10365"/>
              <a:gd name="connsiteX9" fmla="*/ 483 w 10000"/>
              <a:gd name="connsiteY9" fmla="*/ 296 h 10365"/>
              <a:gd name="connsiteX10" fmla="*/ 0 w 10000"/>
              <a:gd name="connsiteY10"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2828 w 10000"/>
              <a:gd name="connsiteY6" fmla="*/ 296 h 10365"/>
              <a:gd name="connsiteX7" fmla="*/ 2323 w 10000"/>
              <a:gd name="connsiteY7" fmla="*/ 296 h 10365"/>
              <a:gd name="connsiteX8" fmla="*/ 1427 w 10000"/>
              <a:gd name="connsiteY8" fmla="*/ 148 h 10365"/>
              <a:gd name="connsiteX9" fmla="*/ 923 w 10000"/>
              <a:gd name="connsiteY9" fmla="*/ 0 h 10365"/>
              <a:gd name="connsiteX10" fmla="*/ 483 w 10000"/>
              <a:gd name="connsiteY10" fmla="*/ 296 h 10365"/>
              <a:gd name="connsiteX11" fmla="*/ 0 w 10000"/>
              <a:gd name="connsiteY11"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3463 w 10000"/>
              <a:gd name="connsiteY6" fmla="*/ 296 h 10365"/>
              <a:gd name="connsiteX7" fmla="*/ 2828 w 10000"/>
              <a:gd name="connsiteY7" fmla="*/ 296 h 10365"/>
              <a:gd name="connsiteX8" fmla="*/ 2323 w 10000"/>
              <a:gd name="connsiteY8" fmla="*/ 296 h 10365"/>
              <a:gd name="connsiteX9" fmla="*/ 1427 w 10000"/>
              <a:gd name="connsiteY9" fmla="*/ 148 h 10365"/>
              <a:gd name="connsiteX10" fmla="*/ 923 w 10000"/>
              <a:gd name="connsiteY10" fmla="*/ 0 h 10365"/>
              <a:gd name="connsiteX11" fmla="*/ 483 w 10000"/>
              <a:gd name="connsiteY11" fmla="*/ 296 h 10365"/>
              <a:gd name="connsiteX12" fmla="*/ 0 w 10000"/>
              <a:gd name="connsiteY12"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4423 w 10000"/>
              <a:gd name="connsiteY6" fmla="*/ 444 h 10365"/>
              <a:gd name="connsiteX7" fmla="*/ 3463 w 10000"/>
              <a:gd name="connsiteY7" fmla="*/ 296 h 10365"/>
              <a:gd name="connsiteX8" fmla="*/ 2828 w 10000"/>
              <a:gd name="connsiteY8" fmla="*/ 296 h 10365"/>
              <a:gd name="connsiteX9" fmla="*/ 2323 w 10000"/>
              <a:gd name="connsiteY9" fmla="*/ 296 h 10365"/>
              <a:gd name="connsiteX10" fmla="*/ 1427 w 10000"/>
              <a:gd name="connsiteY10" fmla="*/ 148 h 10365"/>
              <a:gd name="connsiteX11" fmla="*/ 923 w 10000"/>
              <a:gd name="connsiteY11" fmla="*/ 0 h 10365"/>
              <a:gd name="connsiteX12" fmla="*/ 483 w 10000"/>
              <a:gd name="connsiteY12" fmla="*/ 296 h 10365"/>
              <a:gd name="connsiteX13" fmla="*/ 0 w 10000"/>
              <a:gd name="connsiteY13"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4423 w 10000"/>
              <a:gd name="connsiteY6" fmla="*/ 444 h 10365"/>
              <a:gd name="connsiteX7" fmla="*/ 3853 w 10000"/>
              <a:gd name="connsiteY7" fmla="*/ 444 h 10365"/>
              <a:gd name="connsiteX8" fmla="*/ 3463 w 10000"/>
              <a:gd name="connsiteY8" fmla="*/ 296 h 10365"/>
              <a:gd name="connsiteX9" fmla="*/ 2828 w 10000"/>
              <a:gd name="connsiteY9" fmla="*/ 296 h 10365"/>
              <a:gd name="connsiteX10" fmla="*/ 2323 w 10000"/>
              <a:gd name="connsiteY10" fmla="*/ 296 h 10365"/>
              <a:gd name="connsiteX11" fmla="*/ 1427 w 10000"/>
              <a:gd name="connsiteY11" fmla="*/ 148 h 10365"/>
              <a:gd name="connsiteX12" fmla="*/ 923 w 10000"/>
              <a:gd name="connsiteY12" fmla="*/ 0 h 10365"/>
              <a:gd name="connsiteX13" fmla="*/ 483 w 10000"/>
              <a:gd name="connsiteY13" fmla="*/ 296 h 10365"/>
              <a:gd name="connsiteX14" fmla="*/ 0 w 10000"/>
              <a:gd name="connsiteY1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4798 w 10000"/>
              <a:gd name="connsiteY6" fmla="*/ 444 h 10365"/>
              <a:gd name="connsiteX7" fmla="*/ 4423 w 10000"/>
              <a:gd name="connsiteY7" fmla="*/ 444 h 10365"/>
              <a:gd name="connsiteX8" fmla="*/ 3853 w 10000"/>
              <a:gd name="connsiteY8" fmla="*/ 444 h 10365"/>
              <a:gd name="connsiteX9" fmla="*/ 3463 w 10000"/>
              <a:gd name="connsiteY9" fmla="*/ 296 h 10365"/>
              <a:gd name="connsiteX10" fmla="*/ 2828 w 10000"/>
              <a:gd name="connsiteY10" fmla="*/ 296 h 10365"/>
              <a:gd name="connsiteX11" fmla="*/ 2323 w 10000"/>
              <a:gd name="connsiteY11" fmla="*/ 296 h 10365"/>
              <a:gd name="connsiteX12" fmla="*/ 1427 w 10000"/>
              <a:gd name="connsiteY12" fmla="*/ 148 h 10365"/>
              <a:gd name="connsiteX13" fmla="*/ 923 w 10000"/>
              <a:gd name="connsiteY13" fmla="*/ 0 h 10365"/>
              <a:gd name="connsiteX14" fmla="*/ 483 w 10000"/>
              <a:gd name="connsiteY14" fmla="*/ 296 h 10365"/>
              <a:gd name="connsiteX15" fmla="*/ 0 w 10000"/>
              <a:gd name="connsiteY15"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5433 w 10000"/>
              <a:gd name="connsiteY6" fmla="*/ 593 h 10365"/>
              <a:gd name="connsiteX7" fmla="*/ 4798 w 10000"/>
              <a:gd name="connsiteY7" fmla="*/ 444 h 10365"/>
              <a:gd name="connsiteX8" fmla="*/ 4423 w 10000"/>
              <a:gd name="connsiteY8" fmla="*/ 444 h 10365"/>
              <a:gd name="connsiteX9" fmla="*/ 3853 w 10000"/>
              <a:gd name="connsiteY9" fmla="*/ 444 h 10365"/>
              <a:gd name="connsiteX10" fmla="*/ 3463 w 10000"/>
              <a:gd name="connsiteY10" fmla="*/ 296 h 10365"/>
              <a:gd name="connsiteX11" fmla="*/ 2828 w 10000"/>
              <a:gd name="connsiteY11" fmla="*/ 296 h 10365"/>
              <a:gd name="connsiteX12" fmla="*/ 2323 w 10000"/>
              <a:gd name="connsiteY12" fmla="*/ 296 h 10365"/>
              <a:gd name="connsiteX13" fmla="*/ 1427 w 10000"/>
              <a:gd name="connsiteY13" fmla="*/ 148 h 10365"/>
              <a:gd name="connsiteX14" fmla="*/ 923 w 10000"/>
              <a:gd name="connsiteY14" fmla="*/ 0 h 10365"/>
              <a:gd name="connsiteX15" fmla="*/ 483 w 10000"/>
              <a:gd name="connsiteY15" fmla="*/ 296 h 10365"/>
              <a:gd name="connsiteX16" fmla="*/ 0 w 10000"/>
              <a:gd name="connsiteY16"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5840 w 10000"/>
              <a:gd name="connsiteY6" fmla="*/ 444 h 10365"/>
              <a:gd name="connsiteX7" fmla="*/ 5433 w 10000"/>
              <a:gd name="connsiteY7" fmla="*/ 593 h 10365"/>
              <a:gd name="connsiteX8" fmla="*/ 4798 w 10000"/>
              <a:gd name="connsiteY8" fmla="*/ 444 h 10365"/>
              <a:gd name="connsiteX9" fmla="*/ 4423 w 10000"/>
              <a:gd name="connsiteY9" fmla="*/ 444 h 10365"/>
              <a:gd name="connsiteX10" fmla="*/ 3853 w 10000"/>
              <a:gd name="connsiteY10" fmla="*/ 444 h 10365"/>
              <a:gd name="connsiteX11" fmla="*/ 3463 w 10000"/>
              <a:gd name="connsiteY11" fmla="*/ 296 h 10365"/>
              <a:gd name="connsiteX12" fmla="*/ 2828 w 10000"/>
              <a:gd name="connsiteY12" fmla="*/ 296 h 10365"/>
              <a:gd name="connsiteX13" fmla="*/ 2323 w 10000"/>
              <a:gd name="connsiteY13" fmla="*/ 296 h 10365"/>
              <a:gd name="connsiteX14" fmla="*/ 1427 w 10000"/>
              <a:gd name="connsiteY14" fmla="*/ 148 h 10365"/>
              <a:gd name="connsiteX15" fmla="*/ 923 w 10000"/>
              <a:gd name="connsiteY15" fmla="*/ 0 h 10365"/>
              <a:gd name="connsiteX16" fmla="*/ 483 w 10000"/>
              <a:gd name="connsiteY16" fmla="*/ 296 h 10365"/>
              <a:gd name="connsiteX17" fmla="*/ 0 w 10000"/>
              <a:gd name="connsiteY17"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6654 w 10000"/>
              <a:gd name="connsiteY6" fmla="*/ 444 h 10365"/>
              <a:gd name="connsiteX7" fmla="*/ 5840 w 10000"/>
              <a:gd name="connsiteY7" fmla="*/ 444 h 10365"/>
              <a:gd name="connsiteX8" fmla="*/ 5433 w 10000"/>
              <a:gd name="connsiteY8" fmla="*/ 593 h 10365"/>
              <a:gd name="connsiteX9" fmla="*/ 4798 w 10000"/>
              <a:gd name="connsiteY9" fmla="*/ 444 h 10365"/>
              <a:gd name="connsiteX10" fmla="*/ 4423 w 10000"/>
              <a:gd name="connsiteY10" fmla="*/ 444 h 10365"/>
              <a:gd name="connsiteX11" fmla="*/ 3853 w 10000"/>
              <a:gd name="connsiteY11" fmla="*/ 444 h 10365"/>
              <a:gd name="connsiteX12" fmla="*/ 3463 w 10000"/>
              <a:gd name="connsiteY12" fmla="*/ 296 h 10365"/>
              <a:gd name="connsiteX13" fmla="*/ 2828 w 10000"/>
              <a:gd name="connsiteY13" fmla="*/ 296 h 10365"/>
              <a:gd name="connsiteX14" fmla="*/ 2323 w 10000"/>
              <a:gd name="connsiteY14" fmla="*/ 296 h 10365"/>
              <a:gd name="connsiteX15" fmla="*/ 1427 w 10000"/>
              <a:gd name="connsiteY15" fmla="*/ 148 h 10365"/>
              <a:gd name="connsiteX16" fmla="*/ 923 w 10000"/>
              <a:gd name="connsiteY16" fmla="*/ 0 h 10365"/>
              <a:gd name="connsiteX17" fmla="*/ 483 w 10000"/>
              <a:gd name="connsiteY17" fmla="*/ 296 h 10365"/>
              <a:gd name="connsiteX18" fmla="*/ 0 w 10000"/>
              <a:gd name="connsiteY18"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7012 w 10000"/>
              <a:gd name="connsiteY6" fmla="*/ 444 h 10365"/>
              <a:gd name="connsiteX7" fmla="*/ 6654 w 10000"/>
              <a:gd name="connsiteY7" fmla="*/ 444 h 10365"/>
              <a:gd name="connsiteX8" fmla="*/ 5840 w 10000"/>
              <a:gd name="connsiteY8" fmla="*/ 444 h 10365"/>
              <a:gd name="connsiteX9" fmla="*/ 5433 w 10000"/>
              <a:gd name="connsiteY9" fmla="*/ 593 h 10365"/>
              <a:gd name="connsiteX10" fmla="*/ 4798 w 10000"/>
              <a:gd name="connsiteY10" fmla="*/ 444 h 10365"/>
              <a:gd name="connsiteX11" fmla="*/ 4423 w 10000"/>
              <a:gd name="connsiteY11" fmla="*/ 444 h 10365"/>
              <a:gd name="connsiteX12" fmla="*/ 3853 w 10000"/>
              <a:gd name="connsiteY12" fmla="*/ 444 h 10365"/>
              <a:gd name="connsiteX13" fmla="*/ 3463 w 10000"/>
              <a:gd name="connsiteY13" fmla="*/ 296 h 10365"/>
              <a:gd name="connsiteX14" fmla="*/ 2828 w 10000"/>
              <a:gd name="connsiteY14" fmla="*/ 296 h 10365"/>
              <a:gd name="connsiteX15" fmla="*/ 2323 w 10000"/>
              <a:gd name="connsiteY15" fmla="*/ 296 h 10365"/>
              <a:gd name="connsiteX16" fmla="*/ 1427 w 10000"/>
              <a:gd name="connsiteY16" fmla="*/ 148 h 10365"/>
              <a:gd name="connsiteX17" fmla="*/ 923 w 10000"/>
              <a:gd name="connsiteY17" fmla="*/ 0 h 10365"/>
              <a:gd name="connsiteX18" fmla="*/ 483 w 10000"/>
              <a:gd name="connsiteY18" fmla="*/ 296 h 10365"/>
              <a:gd name="connsiteX19" fmla="*/ 0 w 10000"/>
              <a:gd name="connsiteY19"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7598 w 10000"/>
              <a:gd name="connsiteY6" fmla="*/ 296 h 10365"/>
              <a:gd name="connsiteX7" fmla="*/ 7012 w 10000"/>
              <a:gd name="connsiteY7" fmla="*/ 444 h 10365"/>
              <a:gd name="connsiteX8" fmla="*/ 6654 w 10000"/>
              <a:gd name="connsiteY8" fmla="*/ 444 h 10365"/>
              <a:gd name="connsiteX9" fmla="*/ 5840 w 10000"/>
              <a:gd name="connsiteY9" fmla="*/ 444 h 10365"/>
              <a:gd name="connsiteX10" fmla="*/ 5433 w 10000"/>
              <a:gd name="connsiteY10" fmla="*/ 593 h 10365"/>
              <a:gd name="connsiteX11" fmla="*/ 4798 w 10000"/>
              <a:gd name="connsiteY11" fmla="*/ 444 h 10365"/>
              <a:gd name="connsiteX12" fmla="*/ 4423 w 10000"/>
              <a:gd name="connsiteY12" fmla="*/ 444 h 10365"/>
              <a:gd name="connsiteX13" fmla="*/ 3853 w 10000"/>
              <a:gd name="connsiteY13" fmla="*/ 444 h 10365"/>
              <a:gd name="connsiteX14" fmla="*/ 3463 w 10000"/>
              <a:gd name="connsiteY14" fmla="*/ 296 h 10365"/>
              <a:gd name="connsiteX15" fmla="*/ 2828 w 10000"/>
              <a:gd name="connsiteY15" fmla="*/ 296 h 10365"/>
              <a:gd name="connsiteX16" fmla="*/ 2323 w 10000"/>
              <a:gd name="connsiteY16" fmla="*/ 296 h 10365"/>
              <a:gd name="connsiteX17" fmla="*/ 1427 w 10000"/>
              <a:gd name="connsiteY17" fmla="*/ 148 h 10365"/>
              <a:gd name="connsiteX18" fmla="*/ 923 w 10000"/>
              <a:gd name="connsiteY18" fmla="*/ 0 h 10365"/>
              <a:gd name="connsiteX19" fmla="*/ 483 w 10000"/>
              <a:gd name="connsiteY19" fmla="*/ 296 h 10365"/>
              <a:gd name="connsiteX20" fmla="*/ 0 w 10000"/>
              <a:gd name="connsiteY20"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8201 w 10000"/>
              <a:gd name="connsiteY6" fmla="*/ 593 h 10365"/>
              <a:gd name="connsiteX7" fmla="*/ 7598 w 10000"/>
              <a:gd name="connsiteY7" fmla="*/ 296 h 10365"/>
              <a:gd name="connsiteX8" fmla="*/ 7012 w 10000"/>
              <a:gd name="connsiteY8" fmla="*/ 444 h 10365"/>
              <a:gd name="connsiteX9" fmla="*/ 6654 w 10000"/>
              <a:gd name="connsiteY9" fmla="*/ 444 h 10365"/>
              <a:gd name="connsiteX10" fmla="*/ 5840 w 10000"/>
              <a:gd name="connsiteY10" fmla="*/ 444 h 10365"/>
              <a:gd name="connsiteX11" fmla="*/ 5433 w 10000"/>
              <a:gd name="connsiteY11" fmla="*/ 593 h 10365"/>
              <a:gd name="connsiteX12" fmla="*/ 4798 w 10000"/>
              <a:gd name="connsiteY12" fmla="*/ 444 h 10365"/>
              <a:gd name="connsiteX13" fmla="*/ 4423 w 10000"/>
              <a:gd name="connsiteY13" fmla="*/ 444 h 10365"/>
              <a:gd name="connsiteX14" fmla="*/ 3853 w 10000"/>
              <a:gd name="connsiteY14" fmla="*/ 444 h 10365"/>
              <a:gd name="connsiteX15" fmla="*/ 3463 w 10000"/>
              <a:gd name="connsiteY15" fmla="*/ 296 h 10365"/>
              <a:gd name="connsiteX16" fmla="*/ 2828 w 10000"/>
              <a:gd name="connsiteY16" fmla="*/ 296 h 10365"/>
              <a:gd name="connsiteX17" fmla="*/ 2323 w 10000"/>
              <a:gd name="connsiteY17" fmla="*/ 296 h 10365"/>
              <a:gd name="connsiteX18" fmla="*/ 1427 w 10000"/>
              <a:gd name="connsiteY18" fmla="*/ 148 h 10365"/>
              <a:gd name="connsiteX19" fmla="*/ 923 w 10000"/>
              <a:gd name="connsiteY19" fmla="*/ 0 h 10365"/>
              <a:gd name="connsiteX20" fmla="*/ 483 w 10000"/>
              <a:gd name="connsiteY20" fmla="*/ 296 h 10365"/>
              <a:gd name="connsiteX21" fmla="*/ 0 w 10000"/>
              <a:gd name="connsiteY21"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8640 w 10000"/>
              <a:gd name="connsiteY6" fmla="*/ 741 h 10365"/>
              <a:gd name="connsiteX7" fmla="*/ 8201 w 10000"/>
              <a:gd name="connsiteY7" fmla="*/ 593 h 10365"/>
              <a:gd name="connsiteX8" fmla="*/ 7598 w 10000"/>
              <a:gd name="connsiteY8" fmla="*/ 296 h 10365"/>
              <a:gd name="connsiteX9" fmla="*/ 7012 w 10000"/>
              <a:gd name="connsiteY9" fmla="*/ 444 h 10365"/>
              <a:gd name="connsiteX10" fmla="*/ 6654 w 10000"/>
              <a:gd name="connsiteY10" fmla="*/ 444 h 10365"/>
              <a:gd name="connsiteX11" fmla="*/ 5840 w 10000"/>
              <a:gd name="connsiteY11" fmla="*/ 444 h 10365"/>
              <a:gd name="connsiteX12" fmla="*/ 5433 w 10000"/>
              <a:gd name="connsiteY12" fmla="*/ 593 h 10365"/>
              <a:gd name="connsiteX13" fmla="*/ 4798 w 10000"/>
              <a:gd name="connsiteY13" fmla="*/ 444 h 10365"/>
              <a:gd name="connsiteX14" fmla="*/ 4423 w 10000"/>
              <a:gd name="connsiteY14" fmla="*/ 444 h 10365"/>
              <a:gd name="connsiteX15" fmla="*/ 3853 w 10000"/>
              <a:gd name="connsiteY15" fmla="*/ 444 h 10365"/>
              <a:gd name="connsiteX16" fmla="*/ 3463 w 10000"/>
              <a:gd name="connsiteY16" fmla="*/ 296 h 10365"/>
              <a:gd name="connsiteX17" fmla="*/ 2828 w 10000"/>
              <a:gd name="connsiteY17" fmla="*/ 296 h 10365"/>
              <a:gd name="connsiteX18" fmla="*/ 2323 w 10000"/>
              <a:gd name="connsiteY18" fmla="*/ 296 h 10365"/>
              <a:gd name="connsiteX19" fmla="*/ 1427 w 10000"/>
              <a:gd name="connsiteY19" fmla="*/ 148 h 10365"/>
              <a:gd name="connsiteX20" fmla="*/ 923 w 10000"/>
              <a:gd name="connsiteY20" fmla="*/ 0 h 10365"/>
              <a:gd name="connsiteX21" fmla="*/ 483 w 10000"/>
              <a:gd name="connsiteY21" fmla="*/ 296 h 10365"/>
              <a:gd name="connsiteX22" fmla="*/ 0 w 10000"/>
              <a:gd name="connsiteY22"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275 w 10000"/>
              <a:gd name="connsiteY6" fmla="*/ 741 h 10365"/>
              <a:gd name="connsiteX7" fmla="*/ 8640 w 10000"/>
              <a:gd name="connsiteY7" fmla="*/ 741 h 10365"/>
              <a:gd name="connsiteX8" fmla="*/ 8201 w 10000"/>
              <a:gd name="connsiteY8" fmla="*/ 593 h 10365"/>
              <a:gd name="connsiteX9" fmla="*/ 7598 w 10000"/>
              <a:gd name="connsiteY9" fmla="*/ 296 h 10365"/>
              <a:gd name="connsiteX10" fmla="*/ 7012 w 10000"/>
              <a:gd name="connsiteY10" fmla="*/ 444 h 10365"/>
              <a:gd name="connsiteX11" fmla="*/ 6654 w 10000"/>
              <a:gd name="connsiteY11" fmla="*/ 444 h 10365"/>
              <a:gd name="connsiteX12" fmla="*/ 5840 w 10000"/>
              <a:gd name="connsiteY12" fmla="*/ 444 h 10365"/>
              <a:gd name="connsiteX13" fmla="*/ 5433 w 10000"/>
              <a:gd name="connsiteY13" fmla="*/ 593 h 10365"/>
              <a:gd name="connsiteX14" fmla="*/ 4798 w 10000"/>
              <a:gd name="connsiteY14" fmla="*/ 444 h 10365"/>
              <a:gd name="connsiteX15" fmla="*/ 4423 w 10000"/>
              <a:gd name="connsiteY15" fmla="*/ 444 h 10365"/>
              <a:gd name="connsiteX16" fmla="*/ 3853 w 10000"/>
              <a:gd name="connsiteY16" fmla="*/ 444 h 10365"/>
              <a:gd name="connsiteX17" fmla="*/ 3463 w 10000"/>
              <a:gd name="connsiteY17" fmla="*/ 296 h 10365"/>
              <a:gd name="connsiteX18" fmla="*/ 2828 w 10000"/>
              <a:gd name="connsiteY18" fmla="*/ 296 h 10365"/>
              <a:gd name="connsiteX19" fmla="*/ 2323 w 10000"/>
              <a:gd name="connsiteY19" fmla="*/ 296 h 10365"/>
              <a:gd name="connsiteX20" fmla="*/ 1427 w 10000"/>
              <a:gd name="connsiteY20" fmla="*/ 148 h 10365"/>
              <a:gd name="connsiteX21" fmla="*/ 923 w 10000"/>
              <a:gd name="connsiteY21" fmla="*/ 0 h 10365"/>
              <a:gd name="connsiteX22" fmla="*/ 483 w 10000"/>
              <a:gd name="connsiteY22" fmla="*/ 296 h 10365"/>
              <a:gd name="connsiteX23" fmla="*/ 0 w 10000"/>
              <a:gd name="connsiteY23"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275 w 10000"/>
              <a:gd name="connsiteY7" fmla="*/ 741 h 10365"/>
              <a:gd name="connsiteX8" fmla="*/ 8640 w 10000"/>
              <a:gd name="connsiteY8" fmla="*/ 741 h 10365"/>
              <a:gd name="connsiteX9" fmla="*/ 8201 w 10000"/>
              <a:gd name="connsiteY9" fmla="*/ 593 h 10365"/>
              <a:gd name="connsiteX10" fmla="*/ 7598 w 10000"/>
              <a:gd name="connsiteY10" fmla="*/ 296 h 10365"/>
              <a:gd name="connsiteX11" fmla="*/ 7012 w 10000"/>
              <a:gd name="connsiteY11" fmla="*/ 444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640 w 10000"/>
              <a:gd name="connsiteY8" fmla="*/ 741 h 10365"/>
              <a:gd name="connsiteX9" fmla="*/ 8201 w 10000"/>
              <a:gd name="connsiteY9" fmla="*/ 593 h 10365"/>
              <a:gd name="connsiteX10" fmla="*/ 7598 w 10000"/>
              <a:gd name="connsiteY10" fmla="*/ 296 h 10365"/>
              <a:gd name="connsiteX11" fmla="*/ 7012 w 10000"/>
              <a:gd name="connsiteY11" fmla="*/ 444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640 w 10000"/>
              <a:gd name="connsiteY8" fmla="*/ 741 h 10365"/>
              <a:gd name="connsiteX9" fmla="*/ 8201 w 10000"/>
              <a:gd name="connsiteY9" fmla="*/ 593 h 10365"/>
              <a:gd name="connsiteX10" fmla="*/ 7598 w 10000"/>
              <a:gd name="connsiteY10" fmla="*/ 296 h 10365"/>
              <a:gd name="connsiteX11" fmla="*/ 7012 w 10000"/>
              <a:gd name="connsiteY11" fmla="*/ 444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201 w 10000"/>
              <a:gd name="connsiteY9" fmla="*/ 593 h 10365"/>
              <a:gd name="connsiteX10" fmla="*/ 7598 w 10000"/>
              <a:gd name="connsiteY10" fmla="*/ 296 h 10365"/>
              <a:gd name="connsiteX11" fmla="*/ 7012 w 10000"/>
              <a:gd name="connsiteY11" fmla="*/ 444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598 w 10000"/>
              <a:gd name="connsiteY10" fmla="*/ 296 h 10365"/>
              <a:gd name="connsiteX11" fmla="*/ 7012 w 10000"/>
              <a:gd name="connsiteY11" fmla="*/ 444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012 w 10000"/>
              <a:gd name="connsiteY11" fmla="*/ 444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54 w 10000"/>
              <a:gd name="connsiteY12" fmla="*/ 444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5840 w 10000"/>
              <a:gd name="connsiteY13" fmla="*/ 444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433 w 10000"/>
              <a:gd name="connsiteY14" fmla="*/ 593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694 w 10000"/>
              <a:gd name="connsiteY14" fmla="*/ 2222 h 10365"/>
              <a:gd name="connsiteX15" fmla="*/ 4798 w 10000"/>
              <a:gd name="connsiteY15" fmla="*/ 444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694 w 10000"/>
              <a:gd name="connsiteY14" fmla="*/ 2222 h 10365"/>
              <a:gd name="connsiteX15" fmla="*/ 5091 w 10000"/>
              <a:gd name="connsiteY15" fmla="*/ 3257 h 10365"/>
              <a:gd name="connsiteX16" fmla="*/ 4423 w 10000"/>
              <a:gd name="connsiteY16" fmla="*/ 444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694 w 10000"/>
              <a:gd name="connsiteY14" fmla="*/ 2222 h 10365"/>
              <a:gd name="connsiteX15" fmla="*/ 5091 w 10000"/>
              <a:gd name="connsiteY15" fmla="*/ 3257 h 10365"/>
              <a:gd name="connsiteX16" fmla="*/ 4667 w 10000"/>
              <a:gd name="connsiteY16" fmla="*/ 2369 h 10365"/>
              <a:gd name="connsiteX17" fmla="*/ 3853 w 10000"/>
              <a:gd name="connsiteY17" fmla="*/ 444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694 w 10000"/>
              <a:gd name="connsiteY14" fmla="*/ 2222 h 10365"/>
              <a:gd name="connsiteX15" fmla="*/ 5091 w 10000"/>
              <a:gd name="connsiteY15" fmla="*/ 3257 h 10365"/>
              <a:gd name="connsiteX16" fmla="*/ 4667 w 10000"/>
              <a:gd name="connsiteY16" fmla="*/ 2369 h 10365"/>
              <a:gd name="connsiteX17" fmla="*/ 4260 w 10000"/>
              <a:gd name="connsiteY17" fmla="*/ 2961 h 10365"/>
              <a:gd name="connsiteX18" fmla="*/ 3463 w 10000"/>
              <a:gd name="connsiteY18" fmla="*/ 296 h 10365"/>
              <a:gd name="connsiteX19" fmla="*/ 2828 w 10000"/>
              <a:gd name="connsiteY19" fmla="*/ 296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694 w 10000"/>
              <a:gd name="connsiteY14" fmla="*/ 2222 h 10365"/>
              <a:gd name="connsiteX15" fmla="*/ 5091 w 10000"/>
              <a:gd name="connsiteY15" fmla="*/ 3257 h 10365"/>
              <a:gd name="connsiteX16" fmla="*/ 4667 w 10000"/>
              <a:gd name="connsiteY16" fmla="*/ 2369 h 10365"/>
              <a:gd name="connsiteX17" fmla="*/ 4260 w 10000"/>
              <a:gd name="connsiteY17" fmla="*/ 2961 h 10365"/>
              <a:gd name="connsiteX18" fmla="*/ 3463 w 10000"/>
              <a:gd name="connsiteY18" fmla="*/ 296 h 10365"/>
              <a:gd name="connsiteX19" fmla="*/ 2877 w 10000"/>
              <a:gd name="connsiteY19" fmla="*/ 2073 h 10365"/>
              <a:gd name="connsiteX20" fmla="*/ 2323 w 10000"/>
              <a:gd name="connsiteY20" fmla="*/ 296 h 10365"/>
              <a:gd name="connsiteX21" fmla="*/ 1427 w 10000"/>
              <a:gd name="connsiteY21" fmla="*/ 148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365 h 10365"/>
              <a:gd name="connsiteX1" fmla="*/ 0 w 10000"/>
              <a:gd name="connsiteY1" fmla="*/ 4665 h 10365"/>
              <a:gd name="connsiteX2" fmla="*/ 276 w 10000"/>
              <a:gd name="connsiteY2" fmla="*/ 10365 h 10365"/>
              <a:gd name="connsiteX3" fmla="*/ 9724 w 10000"/>
              <a:gd name="connsiteY3" fmla="*/ 10365 h 10365"/>
              <a:gd name="connsiteX4" fmla="*/ 10000 w 10000"/>
              <a:gd name="connsiteY4" fmla="*/ 4665 h 10365"/>
              <a:gd name="connsiteX5" fmla="*/ 10000 w 10000"/>
              <a:gd name="connsiteY5" fmla="*/ 696 h 10365"/>
              <a:gd name="connsiteX6" fmla="*/ 9682 w 10000"/>
              <a:gd name="connsiteY6" fmla="*/ 741 h 10365"/>
              <a:gd name="connsiteX7" fmla="*/ 9389 w 10000"/>
              <a:gd name="connsiteY7" fmla="*/ 2222 h 10365"/>
              <a:gd name="connsiteX8" fmla="*/ 8868 w 10000"/>
              <a:gd name="connsiteY8" fmla="*/ 1777 h 10365"/>
              <a:gd name="connsiteX9" fmla="*/ 8380 w 10000"/>
              <a:gd name="connsiteY9" fmla="*/ 2370 h 10365"/>
              <a:gd name="connsiteX10" fmla="*/ 7728 w 10000"/>
              <a:gd name="connsiteY10" fmla="*/ 3850 h 10365"/>
              <a:gd name="connsiteX11" fmla="*/ 7110 w 10000"/>
              <a:gd name="connsiteY11" fmla="*/ 1777 h 10365"/>
              <a:gd name="connsiteX12" fmla="*/ 6687 w 10000"/>
              <a:gd name="connsiteY12" fmla="*/ 2517 h 10365"/>
              <a:gd name="connsiteX13" fmla="*/ 6084 w 10000"/>
              <a:gd name="connsiteY13" fmla="*/ 2221 h 10365"/>
              <a:gd name="connsiteX14" fmla="*/ 5694 w 10000"/>
              <a:gd name="connsiteY14" fmla="*/ 2222 h 10365"/>
              <a:gd name="connsiteX15" fmla="*/ 5091 w 10000"/>
              <a:gd name="connsiteY15" fmla="*/ 3257 h 10365"/>
              <a:gd name="connsiteX16" fmla="*/ 4667 w 10000"/>
              <a:gd name="connsiteY16" fmla="*/ 2369 h 10365"/>
              <a:gd name="connsiteX17" fmla="*/ 4260 w 10000"/>
              <a:gd name="connsiteY17" fmla="*/ 2961 h 10365"/>
              <a:gd name="connsiteX18" fmla="*/ 3463 w 10000"/>
              <a:gd name="connsiteY18" fmla="*/ 296 h 10365"/>
              <a:gd name="connsiteX19" fmla="*/ 2877 w 10000"/>
              <a:gd name="connsiteY19" fmla="*/ 2073 h 10365"/>
              <a:gd name="connsiteX20" fmla="*/ 2323 w 10000"/>
              <a:gd name="connsiteY20" fmla="*/ 296 h 10365"/>
              <a:gd name="connsiteX21" fmla="*/ 1948 w 10000"/>
              <a:gd name="connsiteY21" fmla="*/ 2221 h 10365"/>
              <a:gd name="connsiteX22" fmla="*/ 923 w 10000"/>
              <a:gd name="connsiteY22" fmla="*/ 0 h 10365"/>
              <a:gd name="connsiteX23" fmla="*/ 483 w 10000"/>
              <a:gd name="connsiteY23" fmla="*/ 296 h 10365"/>
              <a:gd name="connsiteX24" fmla="*/ 0 w 10000"/>
              <a:gd name="connsiteY24" fmla="*/ 365 h 10365"/>
              <a:gd name="connsiteX0" fmla="*/ 0 w 10000"/>
              <a:gd name="connsiteY0" fmla="*/ 69 h 10069"/>
              <a:gd name="connsiteX1" fmla="*/ 0 w 10000"/>
              <a:gd name="connsiteY1" fmla="*/ 4369 h 10069"/>
              <a:gd name="connsiteX2" fmla="*/ 276 w 10000"/>
              <a:gd name="connsiteY2" fmla="*/ 10069 h 10069"/>
              <a:gd name="connsiteX3" fmla="*/ 9724 w 10000"/>
              <a:gd name="connsiteY3" fmla="*/ 10069 h 10069"/>
              <a:gd name="connsiteX4" fmla="*/ 10000 w 10000"/>
              <a:gd name="connsiteY4" fmla="*/ 4369 h 10069"/>
              <a:gd name="connsiteX5" fmla="*/ 10000 w 10000"/>
              <a:gd name="connsiteY5" fmla="*/ 400 h 10069"/>
              <a:gd name="connsiteX6" fmla="*/ 9682 w 10000"/>
              <a:gd name="connsiteY6" fmla="*/ 445 h 10069"/>
              <a:gd name="connsiteX7" fmla="*/ 9389 w 10000"/>
              <a:gd name="connsiteY7" fmla="*/ 1926 h 10069"/>
              <a:gd name="connsiteX8" fmla="*/ 8868 w 10000"/>
              <a:gd name="connsiteY8" fmla="*/ 1481 h 10069"/>
              <a:gd name="connsiteX9" fmla="*/ 8380 w 10000"/>
              <a:gd name="connsiteY9" fmla="*/ 2074 h 10069"/>
              <a:gd name="connsiteX10" fmla="*/ 7728 w 10000"/>
              <a:gd name="connsiteY10" fmla="*/ 3554 h 10069"/>
              <a:gd name="connsiteX11" fmla="*/ 7110 w 10000"/>
              <a:gd name="connsiteY11" fmla="*/ 1481 h 10069"/>
              <a:gd name="connsiteX12" fmla="*/ 6687 w 10000"/>
              <a:gd name="connsiteY12" fmla="*/ 2221 h 10069"/>
              <a:gd name="connsiteX13" fmla="*/ 6084 w 10000"/>
              <a:gd name="connsiteY13" fmla="*/ 1925 h 10069"/>
              <a:gd name="connsiteX14" fmla="*/ 5694 w 10000"/>
              <a:gd name="connsiteY14" fmla="*/ 1926 h 10069"/>
              <a:gd name="connsiteX15" fmla="*/ 5091 w 10000"/>
              <a:gd name="connsiteY15" fmla="*/ 2961 h 10069"/>
              <a:gd name="connsiteX16" fmla="*/ 4667 w 10000"/>
              <a:gd name="connsiteY16" fmla="*/ 2073 h 10069"/>
              <a:gd name="connsiteX17" fmla="*/ 4260 w 10000"/>
              <a:gd name="connsiteY17" fmla="*/ 2665 h 10069"/>
              <a:gd name="connsiteX18" fmla="*/ 3463 w 10000"/>
              <a:gd name="connsiteY18" fmla="*/ 0 h 10069"/>
              <a:gd name="connsiteX19" fmla="*/ 2877 w 10000"/>
              <a:gd name="connsiteY19" fmla="*/ 1777 h 10069"/>
              <a:gd name="connsiteX20" fmla="*/ 2323 w 10000"/>
              <a:gd name="connsiteY20" fmla="*/ 0 h 10069"/>
              <a:gd name="connsiteX21" fmla="*/ 1948 w 10000"/>
              <a:gd name="connsiteY21" fmla="*/ 1925 h 10069"/>
              <a:gd name="connsiteX22" fmla="*/ 1053 w 10000"/>
              <a:gd name="connsiteY22" fmla="*/ 2961 h 10069"/>
              <a:gd name="connsiteX23" fmla="*/ 483 w 10000"/>
              <a:gd name="connsiteY23" fmla="*/ 0 h 10069"/>
              <a:gd name="connsiteX24" fmla="*/ 0 w 10000"/>
              <a:gd name="connsiteY24" fmla="*/ 69 h 10069"/>
              <a:gd name="connsiteX0" fmla="*/ 0 w 10000"/>
              <a:gd name="connsiteY0" fmla="*/ 661 h 10661"/>
              <a:gd name="connsiteX1" fmla="*/ 0 w 10000"/>
              <a:gd name="connsiteY1" fmla="*/ 4961 h 10661"/>
              <a:gd name="connsiteX2" fmla="*/ 276 w 10000"/>
              <a:gd name="connsiteY2" fmla="*/ 10661 h 10661"/>
              <a:gd name="connsiteX3" fmla="*/ 9724 w 10000"/>
              <a:gd name="connsiteY3" fmla="*/ 10661 h 10661"/>
              <a:gd name="connsiteX4" fmla="*/ 10000 w 10000"/>
              <a:gd name="connsiteY4" fmla="*/ 4961 h 10661"/>
              <a:gd name="connsiteX5" fmla="*/ 10000 w 10000"/>
              <a:gd name="connsiteY5" fmla="*/ 992 h 10661"/>
              <a:gd name="connsiteX6" fmla="*/ 9682 w 10000"/>
              <a:gd name="connsiteY6" fmla="*/ 1037 h 10661"/>
              <a:gd name="connsiteX7" fmla="*/ 9389 w 10000"/>
              <a:gd name="connsiteY7" fmla="*/ 2518 h 10661"/>
              <a:gd name="connsiteX8" fmla="*/ 8868 w 10000"/>
              <a:gd name="connsiteY8" fmla="*/ 2073 h 10661"/>
              <a:gd name="connsiteX9" fmla="*/ 8380 w 10000"/>
              <a:gd name="connsiteY9" fmla="*/ 2666 h 10661"/>
              <a:gd name="connsiteX10" fmla="*/ 7728 w 10000"/>
              <a:gd name="connsiteY10" fmla="*/ 4146 h 10661"/>
              <a:gd name="connsiteX11" fmla="*/ 7110 w 10000"/>
              <a:gd name="connsiteY11" fmla="*/ 2073 h 10661"/>
              <a:gd name="connsiteX12" fmla="*/ 6687 w 10000"/>
              <a:gd name="connsiteY12" fmla="*/ 2813 h 10661"/>
              <a:gd name="connsiteX13" fmla="*/ 6084 w 10000"/>
              <a:gd name="connsiteY13" fmla="*/ 2517 h 10661"/>
              <a:gd name="connsiteX14" fmla="*/ 5694 w 10000"/>
              <a:gd name="connsiteY14" fmla="*/ 2518 h 10661"/>
              <a:gd name="connsiteX15" fmla="*/ 5091 w 10000"/>
              <a:gd name="connsiteY15" fmla="*/ 3553 h 10661"/>
              <a:gd name="connsiteX16" fmla="*/ 4667 w 10000"/>
              <a:gd name="connsiteY16" fmla="*/ 2665 h 10661"/>
              <a:gd name="connsiteX17" fmla="*/ 4260 w 10000"/>
              <a:gd name="connsiteY17" fmla="*/ 3257 h 10661"/>
              <a:gd name="connsiteX18" fmla="*/ 3463 w 10000"/>
              <a:gd name="connsiteY18" fmla="*/ 592 h 10661"/>
              <a:gd name="connsiteX19" fmla="*/ 2877 w 10000"/>
              <a:gd name="connsiteY19" fmla="*/ 2369 h 10661"/>
              <a:gd name="connsiteX20" fmla="*/ 2323 w 10000"/>
              <a:gd name="connsiteY20" fmla="*/ 592 h 10661"/>
              <a:gd name="connsiteX21" fmla="*/ 1948 w 10000"/>
              <a:gd name="connsiteY21" fmla="*/ 2517 h 10661"/>
              <a:gd name="connsiteX22" fmla="*/ 1053 w 10000"/>
              <a:gd name="connsiteY22" fmla="*/ 3553 h 10661"/>
              <a:gd name="connsiteX23" fmla="*/ 564 w 10000"/>
              <a:gd name="connsiteY23" fmla="*/ 0 h 10661"/>
              <a:gd name="connsiteX24" fmla="*/ 0 w 10000"/>
              <a:gd name="connsiteY24" fmla="*/ 661 h 10661"/>
              <a:gd name="connsiteX0" fmla="*/ 0 w 10000"/>
              <a:gd name="connsiteY0" fmla="*/ 661 h 10661"/>
              <a:gd name="connsiteX1" fmla="*/ 0 w 10000"/>
              <a:gd name="connsiteY1" fmla="*/ 4961 h 10661"/>
              <a:gd name="connsiteX2" fmla="*/ 276 w 10000"/>
              <a:gd name="connsiteY2" fmla="*/ 10661 h 10661"/>
              <a:gd name="connsiteX3" fmla="*/ 9724 w 10000"/>
              <a:gd name="connsiteY3" fmla="*/ 10661 h 10661"/>
              <a:gd name="connsiteX4" fmla="*/ 10000 w 10000"/>
              <a:gd name="connsiteY4" fmla="*/ 4961 h 10661"/>
              <a:gd name="connsiteX5" fmla="*/ 10000 w 10000"/>
              <a:gd name="connsiteY5" fmla="*/ 992 h 10661"/>
              <a:gd name="connsiteX6" fmla="*/ 9682 w 10000"/>
              <a:gd name="connsiteY6" fmla="*/ 1037 h 10661"/>
              <a:gd name="connsiteX7" fmla="*/ 9389 w 10000"/>
              <a:gd name="connsiteY7" fmla="*/ 2518 h 10661"/>
              <a:gd name="connsiteX8" fmla="*/ 8868 w 10000"/>
              <a:gd name="connsiteY8" fmla="*/ 2073 h 10661"/>
              <a:gd name="connsiteX9" fmla="*/ 8380 w 10000"/>
              <a:gd name="connsiteY9" fmla="*/ 2666 h 10661"/>
              <a:gd name="connsiteX10" fmla="*/ 7728 w 10000"/>
              <a:gd name="connsiteY10" fmla="*/ 4146 h 10661"/>
              <a:gd name="connsiteX11" fmla="*/ 7110 w 10000"/>
              <a:gd name="connsiteY11" fmla="*/ 2073 h 10661"/>
              <a:gd name="connsiteX12" fmla="*/ 6687 w 10000"/>
              <a:gd name="connsiteY12" fmla="*/ 2813 h 10661"/>
              <a:gd name="connsiteX13" fmla="*/ 6100 w 10000"/>
              <a:gd name="connsiteY13" fmla="*/ 2073 h 10661"/>
              <a:gd name="connsiteX14" fmla="*/ 5694 w 10000"/>
              <a:gd name="connsiteY14" fmla="*/ 2518 h 10661"/>
              <a:gd name="connsiteX15" fmla="*/ 5091 w 10000"/>
              <a:gd name="connsiteY15" fmla="*/ 3553 h 10661"/>
              <a:gd name="connsiteX16" fmla="*/ 4667 w 10000"/>
              <a:gd name="connsiteY16" fmla="*/ 2665 h 10661"/>
              <a:gd name="connsiteX17" fmla="*/ 4260 w 10000"/>
              <a:gd name="connsiteY17" fmla="*/ 3257 h 10661"/>
              <a:gd name="connsiteX18" fmla="*/ 3463 w 10000"/>
              <a:gd name="connsiteY18" fmla="*/ 592 h 10661"/>
              <a:gd name="connsiteX19" fmla="*/ 2877 w 10000"/>
              <a:gd name="connsiteY19" fmla="*/ 2369 h 10661"/>
              <a:gd name="connsiteX20" fmla="*/ 2323 w 10000"/>
              <a:gd name="connsiteY20" fmla="*/ 592 h 10661"/>
              <a:gd name="connsiteX21" fmla="*/ 1948 w 10000"/>
              <a:gd name="connsiteY21" fmla="*/ 2517 h 10661"/>
              <a:gd name="connsiteX22" fmla="*/ 1053 w 10000"/>
              <a:gd name="connsiteY22" fmla="*/ 3553 h 10661"/>
              <a:gd name="connsiteX23" fmla="*/ 564 w 10000"/>
              <a:gd name="connsiteY23" fmla="*/ 0 h 10661"/>
              <a:gd name="connsiteX24" fmla="*/ 0 w 10000"/>
              <a:gd name="connsiteY24" fmla="*/ 661 h 10661"/>
              <a:gd name="connsiteX0" fmla="*/ 0 w 10000"/>
              <a:gd name="connsiteY0" fmla="*/ 661 h 10661"/>
              <a:gd name="connsiteX1" fmla="*/ 0 w 10000"/>
              <a:gd name="connsiteY1" fmla="*/ 4961 h 10661"/>
              <a:gd name="connsiteX2" fmla="*/ 276 w 10000"/>
              <a:gd name="connsiteY2" fmla="*/ 10661 h 10661"/>
              <a:gd name="connsiteX3" fmla="*/ 9724 w 10000"/>
              <a:gd name="connsiteY3" fmla="*/ 10661 h 10661"/>
              <a:gd name="connsiteX4" fmla="*/ 10000 w 10000"/>
              <a:gd name="connsiteY4" fmla="*/ 4961 h 10661"/>
              <a:gd name="connsiteX5" fmla="*/ 10000 w 10000"/>
              <a:gd name="connsiteY5" fmla="*/ 992 h 10661"/>
              <a:gd name="connsiteX6" fmla="*/ 9682 w 10000"/>
              <a:gd name="connsiteY6" fmla="*/ 1037 h 10661"/>
              <a:gd name="connsiteX7" fmla="*/ 9389 w 10000"/>
              <a:gd name="connsiteY7" fmla="*/ 2518 h 10661"/>
              <a:gd name="connsiteX8" fmla="*/ 8868 w 10000"/>
              <a:gd name="connsiteY8" fmla="*/ 2073 h 10661"/>
              <a:gd name="connsiteX9" fmla="*/ 8380 w 10000"/>
              <a:gd name="connsiteY9" fmla="*/ 2666 h 10661"/>
              <a:gd name="connsiteX10" fmla="*/ 7728 w 10000"/>
              <a:gd name="connsiteY10" fmla="*/ 4146 h 10661"/>
              <a:gd name="connsiteX11" fmla="*/ 7110 w 10000"/>
              <a:gd name="connsiteY11" fmla="*/ 2073 h 10661"/>
              <a:gd name="connsiteX12" fmla="*/ 6687 w 10000"/>
              <a:gd name="connsiteY12" fmla="*/ 2813 h 10661"/>
              <a:gd name="connsiteX13" fmla="*/ 6100 w 10000"/>
              <a:gd name="connsiteY13" fmla="*/ 2073 h 10661"/>
              <a:gd name="connsiteX14" fmla="*/ 5759 w 10000"/>
              <a:gd name="connsiteY14" fmla="*/ 3110 h 10661"/>
              <a:gd name="connsiteX15" fmla="*/ 5091 w 10000"/>
              <a:gd name="connsiteY15" fmla="*/ 3553 h 10661"/>
              <a:gd name="connsiteX16" fmla="*/ 4667 w 10000"/>
              <a:gd name="connsiteY16" fmla="*/ 2665 h 10661"/>
              <a:gd name="connsiteX17" fmla="*/ 4260 w 10000"/>
              <a:gd name="connsiteY17" fmla="*/ 3257 h 10661"/>
              <a:gd name="connsiteX18" fmla="*/ 3463 w 10000"/>
              <a:gd name="connsiteY18" fmla="*/ 592 h 10661"/>
              <a:gd name="connsiteX19" fmla="*/ 2877 w 10000"/>
              <a:gd name="connsiteY19" fmla="*/ 2369 h 10661"/>
              <a:gd name="connsiteX20" fmla="*/ 2323 w 10000"/>
              <a:gd name="connsiteY20" fmla="*/ 592 h 10661"/>
              <a:gd name="connsiteX21" fmla="*/ 1948 w 10000"/>
              <a:gd name="connsiteY21" fmla="*/ 2517 h 10661"/>
              <a:gd name="connsiteX22" fmla="*/ 1053 w 10000"/>
              <a:gd name="connsiteY22" fmla="*/ 3553 h 10661"/>
              <a:gd name="connsiteX23" fmla="*/ 564 w 10000"/>
              <a:gd name="connsiteY23" fmla="*/ 0 h 10661"/>
              <a:gd name="connsiteX24" fmla="*/ 0 w 10000"/>
              <a:gd name="connsiteY24" fmla="*/ 661 h 1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0" h="10661">
                <a:moveTo>
                  <a:pt x="0" y="661"/>
                </a:moveTo>
                <a:lnTo>
                  <a:pt x="0" y="4961"/>
                </a:lnTo>
                <a:lnTo>
                  <a:pt x="276" y="10661"/>
                </a:lnTo>
                <a:lnTo>
                  <a:pt x="9724" y="10661"/>
                </a:lnTo>
                <a:lnTo>
                  <a:pt x="10000" y="4961"/>
                </a:lnTo>
                <a:lnTo>
                  <a:pt x="10000" y="992"/>
                </a:lnTo>
                <a:lnTo>
                  <a:pt x="9682" y="1037"/>
                </a:lnTo>
                <a:cubicBezTo>
                  <a:pt x="9584" y="1531"/>
                  <a:pt x="9487" y="2024"/>
                  <a:pt x="9389" y="2518"/>
                </a:cubicBezTo>
                <a:cubicBezTo>
                  <a:pt x="9204" y="1432"/>
                  <a:pt x="9118" y="2567"/>
                  <a:pt x="8868" y="2073"/>
                </a:cubicBezTo>
                <a:lnTo>
                  <a:pt x="8380" y="2666"/>
                </a:lnTo>
                <a:lnTo>
                  <a:pt x="7728" y="4146"/>
                </a:lnTo>
                <a:lnTo>
                  <a:pt x="7110" y="2073"/>
                </a:lnTo>
                <a:lnTo>
                  <a:pt x="6687" y="2813"/>
                </a:lnTo>
                <a:lnTo>
                  <a:pt x="6100" y="2073"/>
                </a:lnTo>
                <a:lnTo>
                  <a:pt x="5759" y="3110"/>
                </a:lnTo>
                <a:lnTo>
                  <a:pt x="5091" y="3553"/>
                </a:lnTo>
                <a:lnTo>
                  <a:pt x="4667" y="2665"/>
                </a:lnTo>
                <a:lnTo>
                  <a:pt x="4260" y="3257"/>
                </a:lnTo>
                <a:lnTo>
                  <a:pt x="3463" y="592"/>
                </a:lnTo>
                <a:lnTo>
                  <a:pt x="2877" y="2369"/>
                </a:lnTo>
                <a:lnTo>
                  <a:pt x="2323" y="592"/>
                </a:lnTo>
                <a:lnTo>
                  <a:pt x="1948" y="2517"/>
                </a:lnTo>
                <a:lnTo>
                  <a:pt x="1053" y="3553"/>
                </a:lnTo>
                <a:lnTo>
                  <a:pt x="564" y="0"/>
                </a:lnTo>
                <a:lnTo>
                  <a:pt x="0" y="661"/>
                </a:lnTo>
                <a:close/>
              </a:path>
            </a:pathLst>
          </a:custGeom>
          <a:solidFill>
            <a:schemeClr val="accent3">
              <a:lumMod val="85000"/>
            </a:schemeClr>
          </a:solidFill>
          <a:ln w="9525">
            <a:solidFill>
              <a:schemeClr val="accent3">
                <a:lumMod val="50000"/>
              </a:schemeClr>
            </a:solidFill>
            <a:round/>
            <a:headEnd/>
            <a:tailEnd/>
          </a:ln>
        </p:spPr>
        <p:txBody>
          <a:bodyPr/>
          <a:lstStyle/>
          <a:p>
            <a:pPr>
              <a:defRPr/>
            </a:pPr>
            <a:endParaRPr lang="nl-NL">
              <a:ea typeface="+mn-ea"/>
            </a:endParaRPr>
          </a:p>
        </p:txBody>
      </p:sp>
      <p:sp>
        <p:nvSpPr>
          <p:cNvPr id="64" name="Freeform 33"/>
          <p:cNvSpPr>
            <a:spLocks/>
          </p:cNvSpPr>
          <p:nvPr/>
        </p:nvSpPr>
        <p:spPr bwMode="auto">
          <a:xfrm>
            <a:off x="5928624" y="2147444"/>
            <a:ext cx="1446371" cy="885825"/>
          </a:xfrm>
          <a:custGeom>
            <a:avLst/>
            <a:gdLst>
              <a:gd name="T0" fmla="*/ 0 w 1632"/>
              <a:gd name="T1" fmla="*/ 0 h 870"/>
              <a:gd name="T2" fmla="*/ 0 w 1632"/>
              <a:gd name="T3" fmla="*/ 780 h 870"/>
              <a:gd name="T4" fmla="*/ 45 w 1632"/>
              <a:gd name="T5" fmla="*/ 870 h 870"/>
              <a:gd name="T6" fmla="*/ 1587 w 1632"/>
              <a:gd name="T7" fmla="*/ 870 h 870"/>
              <a:gd name="T8" fmla="*/ 1632 w 1632"/>
              <a:gd name="T9" fmla="*/ 780 h 870"/>
              <a:gd name="T10" fmla="*/ 1632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chemeClr val="accent5"/>
          </a:solidFill>
          <a:ln w="9525">
            <a:noFill/>
            <a:round/>
            <a:headEnd/>
            <a:tailEnd/>
          </a:ln>
        </p:spPr>
        <p:txBody>
          <a:bodyPr/>
          <a:lstStyle/>
          <a:p>
            <a:pPr>
              <a:defRPr/>
            </a:pPr>
            <a:endParaRPr lang="nl-NL">
              <a:ea typeface="+mn-ea"/>
            </a:endParaRPr>
          </a:p>
        </p:txBody>
      </p:sp>
      <p:sp>
        <p:nvSpPr>
          <p:cNvPr id="66" name="Freeform 32"/>
          <p:cNvSpPr>
            <a:spLocks/>
          </p:cNvSpPr>
          <p:nvPr/>
        </p:nvSpPr>
        <p:spPr bwMode="auto">
          <a:xfrm>
            <a:off x="5828770" y="1628800"/>
            <a:ext cx="1627187" cy="1385887"/>
          </a:xfrm>
          <a:custGeom>
            <a:avLst/>
            <a:gdLst>
              <a:gd name="T0" fmla="*/ 0 w 1814"/>
              <a:gd name="T1" fmla="*/ 0 h 1360"/>
              <a:gd name="T2" fmla="*/ 2147483647 w 1814"/>
              <a:gd name="T3" fmla="*/ 2147483647 h 1360"/>
              <a:gd name="T4" fmla="*/ 2147483647 w 1814"/>
              <a:gd name="T5" fmla="*/ 2147483647 h 1360"/>
              <a:gd name="T6" fmla="*/ 2147483647 w 1814"/>
              <a:gd name="T7" fmla="*/ 2147483647 h 1360"/>
              <a:gd name="T8" fmla="*/ 2147483647 w 1814"/>
              <a:gd name="T9" fmla="*/ 2147483647 h 1360"/>
              <a:gd name="T10" fmla="*/ 2147483647 w 1814"/>
              <a:gd name="T11" fmla="*/ 2147483647 h 1360"/>
              <a:gd name="T12" fmla="*/ 2147483647 w 1814"/>
              <a:gd name="T13" fmla="*/ 2147483647 h 1360"/>
              <a:gd name="T14" fmla="*/ 2147483647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 name="T24" fmla="*/ 0 w 1814"/>
              <a:gd name="T25" fmla="*/ 0 h 1360"/>
              <a:gd name="T26" fmla="*/ 1814 w 1814"/>
              <a:gd name="T27" fmla="*/ 1360 h 1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nvGrpSpPr>
          <p:cNvPr id="67" name="Groep 45"/>
          <p:cNvGrpSpPr/>
          <p:nvPr/>
        </p:nvGrpSpPr>
        <p:grpSpPr>
          <a:xfrm rot="17985442">
            <a:off x="5549340" y="1383342"/>
            <a:ext cx="2530505" cy="475439"/>
            <a:chOff x="359568" y="2700335"/>
            <a:chExt cx="3498057" cy="657225"/>
          </a:xfrm>
          <a:solidFill>
            <a:srgbClr val="0070C0"/>
          </a:solidFill>
        </p:grpSpPr>
        <p:sp>
          <p:nvSpPr>
            <p:cNvPr id="68" name="Afgeronde rechthoek 67"/>
            <p:cNvSpPr/>
            <p:nvPr/>
          </p:nvSpPr>
          <p:spPr>
            <a:xfrm>
              <a:off x="1047750" y="2933700"/>
              <a:ext cx="2809875" cy="180975"/>
            </a:xfrm>
            <a:prstGeom prst="round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9" name="Traan 68"/>
            <p:cNvSpPr/>
            <p:nvPr/>
          </p:nvSpPr>
          <p:spPr>
            <a:xfrm rot="2700000">
              <a:off x="359568" y="2700335"/>
              <a:ext cx="657225" cy="657225"/>
            </a:xfrm>
            <a:prstGeom prst="teardrop">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sp>
        <p:nvSpPr>
          <p:cNvPr id="79" name="AutoShape 52"/>
          <p:cNvSpPr>
            <a:spLocks noChangeArrowheads="1"/>
          </p:cNvSpPr>
          <p:nvPr/>
        </p:nvSpPr>
        <p:spPr bwMode="auto">
          <a:xfrm>
            <a:off x="7708668" y="2566395"/>
            <a:ext cx="1101632" cy="623046"/>
          </a:xfrm>
          <a:prstGeom prst="wedgeRoundRectCallout">
            <a:avLst>
              <a:gd name="adj1" fmla="val -119138"/>
              <a:gd name="adj2" fmla="val 5963"/>
              <a:gd name="adj3" fmla="val 16667"/>
            </a:avLst>
          </a:prstGeom>
          <a:solidFill>
            <a:srgbClr val="FB757F"/>
          </a:solidFill>
          <a:ln w="9525">
            <a:solidFill>
              <a:schemeClr val="tx1"/>
            </a:solidFill>
            <a:miter lim="800000"/>
            <a:headEnd/>
            <a:tailEnd/>
          </a:ln>
        </p:spPr>
        <p:txBody>
          <a:bodyPr/>
          <a:lstStyle/>
          <a:p>
            <a:pPr algn="ctr">
              <a:spcBef>
                <a:spcPct val="0"/>
              </a:spcBef>
            </a:pPr>
            <a:r>
              <a:rPr lang="nl-NL" sz="1400" b="1">
                <a:solidFill>
                  <a:schemeClr val="bg1"/>
                </a:solidFill>
              </a:rPr>
              <a:t>Heldere oplossing</a:t>
            </a:r>
            <a:endParaRPr lang="nl-NL" sz="1400" b="1" dirty="0">
              <a:solidFill>
                <a:schemeClr val="bg1"/>
              </a:solidFill>
            </a:endParaRPr>
          </a:p>
        </p:txBody>
      </p:sp>
      <p:sp>
        <p:nvSpPr>
          <p:cNvPr id="80" name="AutoShape 52"/>
          <p:cNvSpPr>
            <a:spLocks noChangeArrowheads="1"/>
          </p:cNvSpPr>
          <p:nvPr/>
        </p:nvSpPr>
        <p:spPr bwMode="auto">
          <a:xfrm>
            <a:off x="7715414" y="2564904"/>
            <a:ext cx="1101632" cy="622105"/>
          </a:xfrm>
          <a:prstGeom prst="wedgeRoundRectCallout">
            <a:avLst>
              <a:gd name="adj1" fmla="val -119138"/>
              <a:gd name="adj2" fmla="val 5963"/>
              <a:gd name="adj3" fmla="val 16667"/>
            </a:avLst>
          </a:prstGeom>
          <a:solidFill>
            <a:srgbClr val="FB757F"/>
          </a:solidFill>
          <a:ln w="9525">
            <a:solidFill>
              <a:schemeClr val="tx1"/>
            </a:solidFill>
            <a:miter lim="800000"/>
            <a:headEnd/>
            <a:tailEnd/>
          </a:ln>
        </p:spPr>
        <p:txBody>
          <a:bodyPr/>
          <a:lstStyle/>
          <a:p>
            <a:pPr algn="ctr">
              <a:spcBef>
                <a:spcPct val="0"/>
              </a:spcBef>
            </a:pPr>
            <a:r>
              <a:rPr lang="nl-NL" sz="1600" dirty="0">
                <a:solidFill>
                  <a:schemeClr val="bg1"/>
                </a:solidFill>
              </a:rPr>
              <a:t>suiker</a:t>
            </a:r>
          </a:p>
        </p:txBody>
      </p:sp>
      <p:sp>
        <p:nvSpPr>
          <p:cNvPr id="81" name="Text Box 55"/>
          <p:cNvSpPr txBox="1">
            <a:spLocks noChangeArrowheads="1"/>
          </p:cNvSpPr>
          <p:nvPr/>
        </p:nvSpPr>
        <p:spPr bwMode="auto">
          <a:xfrm>
            <a:off x="5733032" y="3078189"/>
            <a:ext cx="2083785" cy="520700"/>
          </a:xfrm>
          <a:prstGeom prst="rect">
            <a:avLst/>
          </a:prstGeom>
          <a:noFill/>
          <a:ln w="9525">
            <a:no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sz="2400" dirty="0">
                <a:solidFill>
                  <a:schemeClr val="bg1"/>
                </a:solidFill>
              </a:rPr>
              <a:t>werkelijkheid</a:t>
            </a:r>
          </a:p>
        </p:txBody>
      </p:sp>
      <p:sp>
        <p:nvSpPr>
          <p:cNvPr id="82" name="Text Box 55"/>
          <p:cNvSpPr txBox="1">
            <a:spLocks noChangeArrowheads="1"/>
          </p:cNvSpPr>
          <p:nvPr/>
        </p:nvSpPr>
        <p:spPr bwMode="auto">
          <a:xfrm>
            <a:off x="1547664" y="5932636"/>
            <a:ext cx="2083785" cy="520700"/>
          </a:xfrm>
          <a:prstGeom prst="rect">
            <a:avLst/>
          </a:prstGeom>
          <a:noFill/>
          <a:ln w="9525">
            <a:no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sz="2400" b="1" dirty="0">
                <a:solidFill>
                  <a:schemeClr val="bg1"/>
                </a:solidFill>
              </a:rPr>
              <a:t>schematisch</a:t>
            </a:r>
          </a:p>
        </p:txBody>
      </p:sp>
      <p:sp>
        <p:nvSpPr>
          <p:cNvPr id="83" name="AutoShape 52"/>
          <p:cNvSpPr>
            <a:spLocks noChangeArrowheads="1"/>
          </p:cNvSpPr>
          <p:nvPr/>
        </p:nvSpPr>
        <p:spPr bwMode="auto">
          <a:xfrm>
            <a:off x="3376760" y="1338251"/>
            <a:ext cx="1855886" cy="609982"/>
          </a:xfrm>
          <a:prstGeom prst="wedgeRoundRectCallout">
            <a:avLst>
              <a:gd name="adj1" fmla="val -83669"/>
              <a:gd name="adj2" fmla="val 11360"/>
              <a:gd name="adj3" fmla="val 16667"/>
            </a:avLst>
          </a:prstGeom>
          <a:solidFill>
            <a:srgbClr val="FB757F"/>
          </a:solidFill>
          <a:ln w="9525">
            <a:solidFill>
              <a:schemeClr val="tx1"/>
            </a:solidFill>
            <a:miter lim="800000"/>
            <a:headEnd/>
            <a:tailEnd/>
          </a:ln>
        </p:spPr>
        <p:txBody>
          <a:bodyPr/>
          <a:lstStyle/>
          <a:p>
            <a:pPr algn="ctr">
              <a:spcBef>
                <a:spcPct val="0"/>
              </a:spcBef>
            </a:pPr>
            <a:r>
              <a:rPr lang="nl-NL" sz="1600">
                <a:solidFill>
                  <a:schemeClr val="bg1"/>
                </a:solidFill>
              </a:rPr>
              <a:t>Suiker moleculen</a:t>
            </a:r>
            <a:endParaRPr lang="nl-NL" sz="1600" dirty="0">
              <a:solidFill>
                <a:schemeClr val="bg1"/>
              </a:solidFill>
            </a:endParaRPr>
          </a:p>
          <a:p>
            <a:pPr algn="ctr">
              <a:spcBef>
                <a:spcPct val="0"/>
              </a:spcBef>
            </a:pPr>
            <a:r>
              <a:rPr lang="nl-NL" sz="1600" dirty="0">
                <a:solidFill>
                  <a:schemeClr val="bg1"/>
                </a:solidFill>
              </a:rPr>
              <a:t>Zeer vergroot</a:t>
            </a:r>
          </a:p>
        </p:txBody>
      </p:sp>
      <p:sp>
        <p:nvSpPr>
          <p:cNvPr id="38" name="Rechthoek 37"/>
          <p:cNvSpPr/>
          <p:nvPr/>
        </p:nvSpPr>
        <p:spPr>
          <a:xfrm>
            <a:off x="1794996" y="1216933"/>
            <a:ext cx="3496216" cy="1211442"/>
          </a:xfrm>
          <a:prstGeom prst="rect">
            <a:avLst/>
          </a:prstGeom>
          <a:solidFill>
            <a:schemeClr val="accent4">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37" name="Text Box 55"/>
          <p:cNvSpPr txBox="1">
            <a:spLocks noChangeArrowheads="1"/>
          </p:cNvSpPr>
          <p:nvPr/>
        </p:nvSpPr>
        <p:spPr bwMode="auto">
          <a:xfrm>
            <a:off x="4427984" y="4077072"/>
            <a:ext cx="4148292" cy="1249486"/>
          </a:xfrm>
          <a:prstGeom prst="rect">
            <a:avLst/>
          </a:prstGeom>
          <a:solidFill>
            <a:srgbClr val="FDC432"/>
          </a:solidFill>
          <a:ln w="9525">
            <a:no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dirty="0"/>
              <a:t>Een oplossing is een mengsel waarbij een vaste stof, een vloeistof of een gas gemengd is met een andere vloeistof, het oplosmiddel. </a:t>
            </a:r>
            <a:endParaRPr lang="nl-NL" altLang="nl-NL" dirty="0">
              <a:solidFill>
                <a:schemeClr val="bg1"/>
              </a:solidFill>
            </a:endParaRPr>
          </a:p>
        </p:txBody>
      </p:sp>
      <p:sp>
        <p:nvSpPr>
          <p:cNvPr id="28" name="Text Box 55"/>
          <p:cNvSpPr txBox="1">
            <a:spLocks noChangeArrowheads="1"/>
          </p:cNvSpPr>
          <p:nvPr/>
        </p:nvSpPr>
        <p:spPr bwMode="auto">
          <a:xfrm>
            <a:off x="1639079" y="430685"/>
            <a:ext cx="5165169" cy="520700"/>
          </a:xfrm>
          <a:prstGeom prst="rect">
            <a:avLst/>
          </a:prstGeom>
          <a:noFill/>
          <a:ln w="9525">
            <a:no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sz="2400" dirty="0">
                <a:solidFill>
                  <a:schemeClr val="bg1"/>
                </a:solidFill>
              </a:rPr>
              <a:t>Een oplossing van water met suiker</a:t>
            </a:r>
          </a:p>
        </p:txBody>
      </p:sp>
      <p:grpSp>
        <p:nvGrpSpPr>
          <p:cNvPr id="52" name="Groeperen 51"/>
          <p:cNvGrpSpPr/>
          <p:nvPr/>
        </p:nvGrpSpPr>
        <p:grpSpPr>
          <a:xfrm>
            <a:off x="346763" y="236636"/>
            <a:ext cx="936104" cy="1224136"/>
            <a:chOff x="554843" y="4236380"/>
            <a:chExt cx="1246461" cy="1496876"/>
          </a:xfrm>
        </p:grpSpPr>
        <p:sp>
          <p:nvSpPr>
            <p:cNvPr id="53" name="Rechthoek 5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54" name="Tekstvak 5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55" name="Afbeelding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74" name="AutoShape 52"/>
          <p:cNvSpPr>
            <a:spLocks noChangeArrowheads="1"/>
          </p:cNvSpPr>
          <p:nvPr/>
        </p:nvSpPr>
        <p:spPr bwMode="auto">
          <a:xfrm>
            <a:off x="4193675" y="5821252"/>
            <a:ext cx="2077942" cy="799739"/>
          </a:xfrm>
          <a:prstGeom prst="wedgeRoundRectCallout">
            <a:avLst>
              <a:gd name="adj1" fmla="val -76983"/>
              <a:gd name="adj2" fmla="val -106321"/>
              <a:gd name="adj3" fmla="val 16667"/>
            </a:avLst>
          </a:prstGeom>
          <a:solidFill>
            <a:srgbClr val="FB757F"/>
          </a:solidFill>
          <a:ln w="9525">
            <a:solidFill>
              <a:schemeClr val="tx1"/>
            </a:solidFill>
            <a:miter lim="800000"/>
            <a:headEnd/>
            <a:tailEnd/>
          </a:ln>
        </p:spPr>
        <p:txBody>
          <a:bodyPr/>
          <a:lstStyle/>
          <a:p>
            <a:pPr algn="ctr">
              <a:spcBef>
                <a:spcPct val="0"/>
              </a:spcBef>
            </a:pPr>
            <a:r>
              <a:rPr lang="nl-NL" b="0" dirty="0">
                <a:solidFill>
                  <a:schemeClr val="bg1"/>
                </a:solidFill>
              </a:rPr>
              <a:t>Oplossing met suiker moleculen</a:t>
            </a:r>
          </a:p>
        </p:txBody>
      </p:sp>
      <p:sp>
        <p:nvSpPr>
          <p:cNvPr id="75" name="AutoShape 52"/>
          <p:cNvSpPr>
            <a:spLocks noChangeArrowheads="1"/>
          </p:cNvSpPr>
          <p:nvPr/>
        </p:nvSpPr>
        <p:spPr bwMode="auto">
          <a:xfrm>
            <a:off x="4193675" y="5805262"/>
            <a:ext cx="2112569" cy="815455"/>
          </a:xfrm>
          <a:prstGeom prst="wedgeRoundRectCallout">
            <a:avLst>
              <a:gd name="adj1" fmla="val -79093"/>
              <a:gd name="adj2" fmla="val -109450"/>
              <a:gd name="adj3" fmla="val 16667"/>
            </a:avLst>
          </a:prstGeom>
          <a:solidFill>
            <a:srgbClr val="FB757F"/>
          </a:solidFill>
          <a:ln w="9525">
            <a:solidFill>
              <a:schemeClr val="tx1"/>
            </a:solidFill>
            <a:miter lim="800000"/>
            <a:headEnd/>
            <a:tailEnd/>
          </a:ln>
        </p:spPr>
        <p:txBody>
          <a:bodyPr/>
          <a:lstStyle/>
          <a:p>
            <a:pPr algn="ctr">
              <a:spcBef>
                <a:spcPct val="0"/>
              </a:spcBef>
            </a:pPr>
            <a:r>
              <a:rPr lang="nl-NL" dirty="0">
                <a:solidFill>
                  <a:schemeClr val="bg1"/>
                </a:solidFill>
              </a:rPr>
              <a:t>Water, als het oplosmiddel</a:t>
            </a:r>
          </a:p>
        </p:txBody>
      </p:sp>
    </p:spTree>
    <p:extLst>
      <p:ext uri="{BB962C8B-B14F-4D97-AF65-F5344CB8AC3E}">
        <p14:creationId xmlns:p14="http://schemas.microsoft.com/office/powerpoint/2010/main" val="7501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27" presetClass="emph" presetSubtype="0" repeatCount="2000" fill="remove" grpId="0" nodeType="withEffect">
                                  <p:stCondLst>
                                    <p:cond delay="2000"/>
                                  </p:stCondLst>
                                  <p:childTnLst>
                                    <p:animClr clrSpc="rgb" dir="cw">
                                      <p:cBhvr override="childStyle">
                                        <p:cTn id="8" dur="500" autoRev="1" fill="remove"/>
                                        <p:tgtEl>
                                          <p:spTgt spid="37"/>
                                        </p:tgtEl>
                                        <p:attrNameLst>
                                          <p:attrName>style.color</p:attrName>
                                        </p:attrNameLst>
                                      </p:cBhvr>
                                      <p:to>
                                        <a:schemeClr val="accent1"/>
                                      </p:to>
                                    </p:animClr>
                                    <p:animClr clrSpc="rgb" dir="cw">
                                      <p:cBhvr>
                                        <p:cTn id="9" dur="500" autoRev="1" fill="remove"/>
                                        <p:tgtEl>
                                          <p:spTgt spid="37"/>
                                        </p:tgtEl>
                                        <p:attrNameLst>
                                          <p:attrName>fillcolor</p:attrName>
                                        </p:attrNameLst>
                                      </p:cBhvr>
                                      <p:to>
                                        <a:schemeClr val="accent1"/>
                                      </p:to>
                                    </p:animClr>
                                    <p:set>
                                      <p:cBhvr>
                                        <p:cTn id="10" dur="500" autoRev="1" fill="remove"/>
                                        <p:tgtEl>
                                          <p:spTgt spid="37"/>
                                        </p:tgtEl>
                                        <p:attrNameLst>
                                          <p:attrName>fill.type</p:attrName>
                                        </p:attrNameLst>
                                      </p:cBhvr>
                                      <p:to>
                                        <p:strVal val="solid"/>
                                      </p:to>
                                    </p:set>
                                    <p:set>
                                      <p:cBhvr>
                                        <p:cTn id="11" dur="500" autoRev="1" fill="remove"/>
                                        <p:tgtEl>
                                          <p:spTgt spid="37"/>
                                        </p:tgtEl>
                                        <p:attrNameLst>
                                          <p:attrName>fill.on</p:attrName>
                                        </p:attrNameLst>
                                      </p:cBhvr>
                                      <p:to>
                                        <p:strVal val="true"/>
                                      </p:to>
                                    </p:set>
                                  </p:childTnLst>
                                </p:cTn>
                              </p:par>
                              <p:par>
                                <p:cTn id="12" presetID="0" presetClass="path" presetSubtype="0" accel="50000" decel="50000" fill="hold" grpId="0" nodeType="withEffect">
                                  <p:stCondLst>
                                    <p:cond delay="4000"/>
                                  </p:stCondLst>
                                  <p:childTnLst>
                                    <p:animMotion origin="layout" path="M -5.55556E-7 -1.85185E-6 L -5.55556E-7 0.40139 L -0.0158 0.55764 " pathEditMode="relative" rAng="0" ptsTypes="AAA">
                                      <p:cBhvr>
                                        <p:cTn id="13" dur="2000" fill="hold"/>
                                        <p:tgtEl>
                                          <p:spTgt spid="14"/>
                                        </p:tgtEl>
                                        <p:attrNameLst>
                                          <p:attrName>ppt_x</p:attrName>
                                          <p:attrName>ppt_y</p:attrName>
                                        </p:attrNameLst>
                                      </p:cBhvr>
                                      <p:rCtr x="-799" y="27870"/>
                                    </p:animMotion>
                                  </p:childTnLst>
                                </p:cTn>
                              </p:par>
                              <p:par>
                                <p:cTn id="14" presetID="0" presetClass="path" presetSubtype="0" accel="50000" decel="50000" fill="hold" grpId="0" nodeType="withEffect">
                                  <p:stCondLst>
                                    <p:cond delay="4000"/>
                                  </p:stCondLst>
                                  <p:childTnLst>
                                    <p:animMotion origin="layout" path="M -3.88889E-6 -3.7037E-6 L -3.88889E-6 0.40139 L -0.02673 0.5051 " pathEditMode="relative" rAng="0" ptsTypes="AAA">
                                      <p:cBhvr>
                                        <p:cTn id="15" dur="2000" fill="hold"/>
                                        <p:tgtEl>
                                          <p:spTgt spid="15"/>
                                        </p:tgtEl>
                                        <p:attrNameLst>
                                          <p:attrName>ppt_x</p:attrName>
                                          <p:attrName>ppt_y</p:attrName>
                                        </p:attrNameLst>
                                      </p:cBhvr>
                                      <p:rCtr x="-1337" y="25255"/>
                                    </p:animMotion>
                                  </p:childTnLst>
                                </p:cTn>
                              </p:par>
                              <p:par>
                                <p:cTn id="16" presetID="0" presetClass="path" presetSubtype="0" accel="50000" decel="50000" fill="hold" grpId="0" nodeType="withEffect">
                                  <p:stCondLst>
                                    <p:cond delay="4000"/>
                                  </p:stCondLst>
                                  <p:childTnLst>
                                    <p:animMotion origin="layout" path="M 2.77778E-6 -3.7037E-6 L 2.77778E-6 0.40139 L 0.06128 0.42524 " pathEditMode="relative" rAng="0" ptsTypes="AAA">
                                      <p:cBhvr>
                                        <p:cTn id="17" dur="2000" fill="hold"/>
                                        <p:tgtEl>
                                          <p:spTgt spid="16"/>
                                        </p:tgtEl>
                                        <p:attrNameLst>
                                          <p:attrName>ppt_x</p:attrName>
                                          <p:attrName>ppt_y</p:attrName>
                                        </p:attrNameLst>
                                      </p:cBhvr>
                                      <p:rCtr x="3056" y="21250"/>
                                    </p:animMotion>
                                  </p:childTnLst>
                                </p:cTn>
                              </p:par>
                              <p:par>
                                <p:cTn id="18" presetID="0" presetClass="path" presetSubtype="0" accel="50000" decel="50000" fill="hold" grpId="0" nodeType="withEffect">
                                  <p:stCondLst>
                                    <p:cond delay="4000"/>
                                  </p:stCondLst>
                                  <p:childTnLst>
                                    <p:animMotion origin="layout" path="M -2.77778E-7 -2.96296E-6 L -2.77778E-7 0.40139 L 0.04219 0.52153 " pathEditMode="relative" rAng="0" ptsTypes="AAA">
                                      <p:cBhvr>
                                        <p:cTn id="19" dur="2000" fill="hold"/>
                                        <p:tgtEl>
                                          <p:spTgt spid="18"/>
                                        </p:tgtEl>
                                        <p:attrNameLst>
                                          <p:attrName>ppt_x</p:attrName>
                                          <p:attrName>ppt_y</p:attrName>
                                        </p:attrNameLst>
                                      </p:cBhvr>
                                      <p:rCtr x="2101" y="26065"/>
                                    </p:animMotion>
                                  </p:childTnLst>
                                </p:cTn>
                              </p:par>
                              <p:par>
                                <p:cTn id="20" presetID="0" presetClass="path" presetSubtype="0" accel="50000" decel="50000" fill="hold" grpId="0" nodeType="withEffect">
                                  <p:stCondLst>
                                    <p:cond delay="4000"/>
                                  </p:stCondLst>
                                  <p:childTnLst>
                                    <p:animMotion origin="layout" path="M -3.61111E-6 2.59259E-6 L -3.61111E-6 0.40139 L 0.0724 0.46319 " pathEditMode="relative" rAng="0" ptsTypes="AAA">
                                      <p:cBhvr>
                                        <p:cTn id="21" dur="2000" fill="hold"/>
                                        <p:tgtEl>
                                          <p:spTgt spid="19"/>
                                        </p:tgtEl>
                                        <p:attrNameLst>
                                          <p:attrName>ppt_x</p:attrName>
                                          <p:attrName>ppt_y</p:attrName>
                                        </p:attrNameLst>
                                      </p:cBhvr>
                                      <p:rCtr x="3611" y="23148"/>
                                    </p:animMotion>
                                  </p:childTnLst>
                                </p:cTn>
                              </p:par>
                              <p:par>
                                <p:cTn id="22" presetID="0" presetClass="path" presetSubtype="0" accel="50000" decel="50000" fill="hold" grpId="0" nodeType="withEffect">
                                  <p:stCondLst>
                                    <p:cond delay="4000"/>
                                  </p:stCondLst>
                                  <p:childTnLst>
                                    <p:animMotion origin="layout" path="M 2.22222E-6 -1.48148E-6 L 2.22222E-6 0.40139 L -0.0474 0.43287 " pathEditMode="relative" rAng="0" ptsTypes="AAA">
                                      <p:cBhvr>
                                        <p:cTn id="23" dur="2000" fill="hold"/>
                                        <p:tgtEl>
                                          <p:spTgt spid="21"/>
                                        </p:tgtEl>
                                        <p:attrNameLst>
                                          <p:attrName>ppt_x</p:attrName>
                                          <p:attrName>ppt_y</p:attrName>
                                        </p:attrNameLst>
                                      </p:cBhvr>
                                      <p:rCtr x="-2378" y="21644"/>
                                    </p:animMotion>
                                  </p:childTnLst>
                                </p:cTn>
                              </p:par>
                              <p:par>
                                <p:cTn id="24" presetID="0" presetClass="path" presetSubtype="0" accel="50000" decel="50000" fill="hold" grpId="0" nodeType="withEffect">
                                  <p:stCondLst>
                                    <p:cond delay="4000"/>
                                  </p:stCondLst>
                                  <p:childTnLst>
                                    <p:animMotion origin="layout" path="M -5.55556E-7 -3.7037E-6 L -5.55556E-7 0.40996 L -0.09358 0.52524 " pathEditMode="relative" rAng="0" ptsTypes="AAA">
                                      <p:cBhvr>
                                        <p:cTn id="25" dur="2000" fill="hold"/>
                                        <p:tgtEl>
                                          <p:spTgt spid="23"/>
                                        </p:tgtEl>
                                        <p:attrNameLst>
                                          <p:attrName>ppt_x</p:attrName>
                                          <p:attrName>ppt_y</p:attrName>
                                        </p:attrNameLst>
                                      </p:cBhvr>
                                      <p:rCtr x="-4688" y="26250"/>
                                    </p:animMotion>
                                  </p:childTnLst>
                                </p:cTn>
                              </p:par>
                              <p:par>
                                <p:cTn id="26" presetID="0" presetClass="path" presetSubtype="0" accel="50000" decel="50000" fill="hold" grpId="0" nodeType="withEffect">
                                  <p:stCondLst>
                                    <p:cond delay="4000"/>
                                  </p:stCondLst>
                                  <p:childTnLst>
                                    <p:animMotion origin="layout" path="M -3.88889E-6 -3.7037E-7 L -3.88889E-6 0.40139 L 0.03664 0.55833 " pathEditMode="relative" rAng="0" ptsTypes="AAA">
                                      <p:cBhvr>
                                        <p:cTn id="27" dur="2000" fill="hold"/>
                                        <p:tgtEl>
                                          <p:spTgt spid="29"/>
                                        </p:tgtEl>
                                        <p:attrNameLst>
                                          <p:attrName>ppt_x</p:attrName>
                                          <p:attrName>ppt_y</p:attrName>
                                        </p:attrNameLst>
                                      </p:cBhvr>
                                      <p:rCtr x="1823" y="27917"/>
                                    </p:animMotion>
                                  </p:childTnLst>
                                </p:cTn>
                              </p:par>
                              <p:par>
                                <p:cTn id="28" presetID="0" presetClass="path" presetSubtype="0" accel="50000" decel="50000" fill="hold" grpId="0" nodeType="withEffect">
                                  <p:stCondLst>
                                    <p:cond delay="4000"/>
                                  </p:stCondLst>
                                  <p:childTnLst>
                                    <p:animMotion origin="layout" path="M -3.61111E-6 3.7037E-6 L -3.61111E-6 0.40139 L 0.11407 0.4868 " pathEditMode="relative" rAng="0" ptsTypes="AAA">
                                      <p:cBhvr>
                                        <p:cTn id="29" dur="2000" fill="hold"/>
                                        <p:tgtEl>
                                          <p:spTgt spid="30"/>
                                        </p:tgtEl>
                                        <p:attrNameLst>
                                          <p:attrName>ppt_x</p:attrName>
                                          <p:attrName>ppt_y</p:attrName>
                                        </p:attrNameLst>
                                      </p:cBhvr>
                                      <p:rCtr x="5694" y="24329"/>
                                    </p:animMotion>
                                  </p:childTnLst>
                                </p:cTn>
                              </p:par>
                              <p:par>
                                <p:cTn id="30" presetID="1" presetClass="entr" presetSubtype="0" fill="hold" grpId="1" nodeType="withEffect">
                                  <p:stCondLst>
                                    <p:cond delay="3000"/>
                                  </p:stCondLst>
                                  <p:childTnLst>
                                    <p:set>
                                      <p:cBhvr>
                                        <p:cTn id="31" dur="1" fill="hold">
                                          <p:stCondLst>
                                            <p:cond delay="0"/>
                                          </p:stCondLst>
                                        </p:cTn>
                                        <p:tgtEl>
                                          <p:spTgt spid="83"/>
                                        </p:tgtEl>
                                        <p:attrNameLst>
                                          <p:attrName>style.visibility</p:attrName>
                                        </p:attrNameLst>
                                      </p:cBhvr>
                                      <p:to>
                                        <p:strVal val="visible"/>
                                      </p:to>
                                    </p:set>
                                  </p:childTnLst>
                                </p:cTn>
                              </p:par>
                              <p:par>
                                <p:cTn id="32" presetID="9" presetClass="exit" presetSubtype="0" fill="hold" grpId="0" nodeType="withEffect">
                                  <p:stCondLst>
                                    <p:cond delay="7000"/>
                                  </p:stCondLst>
                                  <p:childTnLst>
                                    <p:animEffect transition="out" filter="dissolve">
                                      <p:cBhvr>
                                        <p:cTn id="33" dur="3000"/>
                                        <p:tgtEl>
                                          <p:spTgt spid="83"/>
                                        </p:tgtEl>
                                      </p:cBhvr>
                                    </p:animEffect>
                                    <p:set>
                                      <p:cBhvr>
                                        <p:cTn id="34" dur="1" fill="hold">
                                          <p:stCondLst>
                                            <p:cond delay="2999"/>
                                          </p:stCondLst>
                                        </p:cTn>
                                        <p:tgtEl>
                                          <p:spTgt spid="83"/>
                                        </p:tgtEl>
                                        <p:attrNameLst>
                                          <p:attrName>style.visibility</p:attrName>
                                        </p:attrNameLst>
                                      </p:cBhvr>
                                      <p:to>
                                        <p:strVal val="hidden"/>
                                      </p:to>
                                    </p:set>
                                  </p:childTnLst>
                                </p:cTn>
                              </p:par>
                              <p:par>
                                <p:cTn id="35" presetID="9" presetClass="exit" presetSubtype="0" fill="hold" grpId="0" nodeType="withEffect">
                                  <p:stCondLst>
                                    <p:cond delay="4000"/>
                                  </p:stCondLst>
                                  <p:childTnLst>
                                    <p:animEffect transition="out" filter="dissolve">
                                      <p:cBhvr>
                                        <p:cTn id="36" dur="3000"/>
                                        <p:tgtEl>
                                          <p:spTgt spid="75"/>
                                        </p:tgtEl>
                                      </p:cBhvr>
                                    </p:animEffect>
                                    <p:set>
                                      <p:cBhvr>
                                        <p:cTn id="37" dur="1" fill="hold">
                                          <p:stCondLst>
                                            <p:cond delay="2999"/>
                                          </p:stCondLst>
                                        </p:cTn>
                                        <p:tgtEl>
                                          <p:spTgt spid="75"/>
                                        </p:tgtEl>
                                        <p:attrNameLst>
                                          <p:attrName>style.visibility</p:attrName>
                                        </p:attrNameLst>
                                      </p:cBhvr>
                                      <p:to>
                                        <p:strVal val="hidden"/>
                                      </p:to>
                                    </p:set>
                                  </p:childTnLst>
                                </p:cTn>
                              </p:par>
                              <p:par>
                                <p:cTn id="38" presetID="22" presetClass="entr" presetSubtype="4" fill="hold" grpId="0" nodeType="withEffect">
                                  <p:stCondLst>
                                    <p:cond delay="4000"/>
                                  </p:stCondLst>
                                  <p:childTnLst>
                                    <p:set>
                                      <p:cBhvr>
                                        <p:cTn id="39" dur="1" fill="hold">
                                          <p:stCondLst>
                                            <p:cond delay="0"/>
                                          </p:stCondLst>
                                        </p:cTn>
                                        <p:tgtEl>
                                          <p:spTgt spid="60"/>
                                        </p:tgtEl>
                                        <p:attrNameLst>
                                          <p:attrName>style.visibility</p:attrName>
                                        </p:attrNameLst>
                                      </p:cBhvr>
                                      <p:to>
                                        <p:strVal val="visible"/>
                                      </p:to>
                                    </p:set>
                                    <p:animEffect transition="in" filter="wipe(down)">
                                      <p:cBhvr>
                                        <p:cTn id="40" dur="2000"/>
                                        <p:tgtEl>
                                          <p:spTgt spid="60"/>
                                        </p:tgtEl>
                                      </p:cBhvr>
                                    </p:animEffect>
                                  </p:childTnLst>
                                </p:cTn>
                              </p:par>
                              <p:par>
                                <p:cTn id="41" presetID="2" presetClass="entr" presetSubtype="1" fill="hold" nodeType="withEffect">
                                  <p:stCondLst>
                                    <p:cond delay="400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1000" fill="hold"/>
                                        <p:tgtEl>
                                          <p:spTgt spid="67"/>
                                        </p:tgtEl>
                                        <p:attrNameLst>
                                          <p:attrName>ppt_x</p:attrName>
                                        </p:attrNameLst>
                                      </p:cBhvr>
                                      <p:tavLst>
                                        <p:tav tm="0">
                                          <p:val>
                                            <p:strVal val="#ppt_x"/>
                                          </p:val>
                                        </p:tav>
                                        <p:tav tm="100000">
                                          <p:val>
                                            <p:strVal val="#ppt_x"/>
                                          </p:val>
                                        </p:tav>
                                      </p:tavLst>
                                    </p:anim>
                                    <p:anim calcmode="lin" valueType="num">
                                      <p:cBhvr additive="base">
                                        <p:cTn id="44" dur="1000" fill="hold"/>
                                        <p:tgtEl>
                                          <p:spTgt spid="67"/>
                                        </p:tgtEl>
                                        <p:attrNameLst>
                                          <p:attrName>ppt_y</p:attrName>
                                        </p:attrNameLst>
                                      </p:cBhvr>
                                      <p:tavLst>
                                        <p:tav tm="0">
                                          <p:val>
                                            <p:strVal val="0-#ppt_h/2"/>
                                          </p:val>
                                        </p:tav>
                                        <p:tav tm="100000">
                                          <p:val>
                                            <p:strVal val="#ppt_y"/>
                                          </p:val>
                                        </p:tav>
                                      </p:tavLst>
                                    </p:anim>
                                  </p:childTnLst>
                                </p:cTn>
                              </p:par>
                              <p:par>
                                <p:cTn id="45" presetID="0" presetClass="path" presetSubtype="0" repeatCount="4000" fill="hold" nodeType="withEffect">
                                  <p:stCondLst>
                                    <p:cond delay="6000"/>
                                  </p:stCondLst>
                                  <p:childTnLst>
                                    <p:animMotion origin="layout" path="M -2.5E-6 -2.59259E-6 L 0.05868 -2.59259E-6 L -2.5E-6 -2.59259E-6 Z " pathEditMode="relative" rAng="0" ptsTypes="AAA">
                                      <p:cBhvr>
                                        <p:cTn id="46" dur="500" fill="hold"/>
                                        <p:tgtEl>
                                          <p:spTgt spid="67"/>
                                        </p:tgtEl>
                                        <p:attrNameLst>
                                          <p:attrName>ppt_x</p:attrName>
                                          <p:attrName>ppt_y</p:attrName>
                                        </p:attrNameLst>
                                      </p:cBhvr>
                                      <p:rCtr x="2934" y="0"/>
                                    </p:animMotion>
                                  </p:childTnLst>
                                </p:cTn>
                              </p:par>
                              <p:par>
                                <p:cTn id="47" presetID="9" presetClass="exit" presetSubtype="0" fill="hold" nodeType="withEffect">
                                  <p:stCondLst>
                                    <p:cond delay="7000"/>
                                  </p:stCondLst>
                                  <p:childTnLst>
                                    <p:animEffect transition="out" filter="dissolve">
                                      <p:cBhvr>
                                        <p:cTn id="48" dur="2000"/>
                                        <p:tgtEl>
                                          <p:spTgt spid="62"/>
                                        </p:tgtEl>
                                      </p:cBhvr>
                                    </p:animEffect>
                                    <p:set>
                                      <p:cBhvr>
                                        <p:cTn id="49" dur="1" fill="hold">
                                          <p:stCondLst>
                                            <p:cond delay="1999"/>
                                          </p:stCondLst>
                                        </p:cTn>
                                        <p:tgtEl>
                                          <p:spTgt spid="62"/>
                                        </p:tgtEl>
                                        <p:attrNameLst>
                                          <p:attrName>style.visibility</p:attrName>
                                        </p:attrNameLst>
                                      </p:cBhvr>
                                      <p:to>
                                        <p:strVal val="hidden"/>
                                      </p:to>
                                    </p:set>
                                  </p:childTnLst>
                                </p:cTn>
                              </p:par>
                              <p:par>
                                <p:cTn id="50" presetID="9" presetClass="entr" presetSubtype="0" fill="hold" nodeType="withEffect">
                                  <p:stCondLst>
                                    <p:cond delay="10000"/>
                                  </p:stCondLst>
                                  <p:childTnLst>
                                    <p:set>
                                      <p:cBhvr>
                                        <p:cTn id="51" dur="1" fill="hold">
                                          <p:stCondLst>
                                            <p:cond delay="0"/>
                                          </p:stCondLst>
                                        </p:cTn>
                                        <p:tgtEl>
                                          <p:spTgt spid="64"/>
                                        </p:tgtEl>
                                        <p:attrNameLst>
                                          <p:attrName>style.visibility</p:attrName>
                                        </p:attrNameLst>
                                      </p:cBhvr>
                                      <p:to>
                                        <p:strVal val="visible"/>
                                      </p:to>
                                    </p:set>
                                    <p:animEffect transition="in" filter="dissolve">
                                      <p:cBhvr>
                                        <p:cTn id="52" dur="2000"/>
                                        <p:tgtEl>
                                          <p:spTgt spid="64"/>
                                        </p:tgtEl>
                                      </p:cBhvr>
                                    </p:animEffect>
                                  </p:childTnLst>
                                </p:cTn>
                              </p:par>
                              <p:par>
                                <p:cTn id="53" presetID="9" presetClass="exit" presetSubtype="0" fill="hold" grpId="0" nodeType="withEffect">
                                  <p:stCondLst>
                                    <p:cond delay="8000"/>
                                  </p:stCondLst>
                                  <p:childTnLst>
                                    <p:animEffect transition="out" filter="dissolve">
                                      <p:cBhvr>
                                        <p:cTn id="54" dur="3000"/>
                                        <p:tgtEl>
                                          <p:spTgt spid="80"/>
                                        </p:tgtEl>
                                      </p:cBhvr>
                                    </p:animEffect>
                                    <p:set>
                                      <p:cBhvr>
                                        <p:cTn id="55" dur="1" fill="hold">
                                          <p:stCondLst>
                                            <p:cond delay="2999"/>
                                          </p:stCondLst>
                                        </p:cTn>
                                        <p:tgtEl>
                                          <p:spTgt spid="80"/>
                                        </p:tgtEl>
                                        <p:attrNameLst>
                                          <p:attrName>style.visibility</p:attrName>
                                        </p:attrNameLst>
                                      </p:cBhvr>
                                      <p:to>
                                        <p:strVal val="hidden"/>
                                      </p:to>
                                    </p:set>
                                  </p:childTnLst>
                                </p:cTn>
                              </p:par>
                              <p:par>
                                <p:cTn id="56" presetID="2" presetClass="exit" presetSubtype="1" fill="hold" nodeType="withEffect">
                                  <p:stCondLst>
                                    <p:cond delay="13000"/>
                                  </p:stCondLst>
                                  <p:childTnLst>
                                    <p:anim calcmode="lin" valueType="num">
                                      <p:cBhvr additive="base">
                                        <p:cTn id="57" dur="500"/>
                                        <p:tgtEl>
                                          <p:spTgt spid="67"/>
                                        </p:tgtEl>
                                        <p:attrNameLst>
                                          <p:attrName>ppt_x</p:attrName>
                                        </p:attrNameLst>
                                      </p:cBhvr>
                                      <p:tavLst>
                                        <p:tav tm="0">
                                          <p:val>
                                            <p:strVal val="ppt_x"/>
                                          </p:val>
                                        </p:tav>
                                        <p:tav tm="100000">
                                          <p:val>
                                            <p:strVal val="ppt_x"/>
                                          </p:val>
                                        </p:tav>
                                      </p:tavLst>
                                    </p:anim>
                                    <p:anim calcmode="lin" valueType="num">
                                      <p:cBhvr additive="base">
                                        <p:cTn id="58" dur="500"/>
                                        <p:tgtEl>
                                          <p:spTgt spid="67"/>
                                        </p:tgtEl>
                                        <p:attrNameLst>
                                          <p:attrName>ppt_y</p:attrName>
                                        </p:attrNameLst>
                                      </p:cBhvr>
                                      <p:tavLst>
                                        <p:tav tm="0">
                                          <p:val>
                                            <p:strVal val="ppt_y"/>
                                          </p:val>
                                        </p:tav>
                                        <p:tav tm="100000">
                                          <p:val>
                                            <p:strVal val="0-ppt_h/2"/>
                                          </p:val>
                                        </p:tav>
                                      </p:tavLst>
                                    </p:anim>
                                    <p:set>
                                      <p:cBhvr>
                                        <p:cTn id="59" dur="1" fill="hold">
                                          <p:stCondLst>
                                            <p:cond delay="499"/>
                                          </p:stCondLst>
                                        </p:cTn>
                                        <p:tgtEl>
                                          <p:spTgt spid="67"/>
                                        </p:tgtEl>
                                        <p:attrNameLst>
                                          <p:attrName>style.visibility</p:attrName>
                                        </p:attrNameLst>
                                      </p:cBhvr>
                                      <p:to>
                                        <p:strVal val="hidden"/>
                                      </p:to>
                                    </p:set>
                                  </p:childTnLst>
                                </p:cTn>
                              </p:par>
                              <p:par>
                                <p:cTn id="60" presetID="9" presetClass="exit" presetSubtype="0" fill="hold" nodeType="withEffect">
                                  <p:stCondLst>
                                    <p:cond delay="17000"/>
                                  </p:stCondLst>
                                  <p:childTnLst>
                                    <p:animEffect transition="out" filter="dissolve">
                                      <p:cBhvr>
                                        <p:cTn id="61" dur="2000"/>
                                        <p:tgtEl>
                                          <p:spTgt spid="64"/>
                                        </p:tgtEl>
                                      </p:cBhvr>
                                    </p:animEffect>
                                    <p:set>
                                      <p:cBhvr>
                                        <p:cTn id="62" dur="1" fill="hold">
                                          <p:stCondLst>
                                            <p:cond delay="1999"/>
                                          </p:stCondLst>
                                        </p:cTn>
                                        <p:tgtEl>
                                          <p:spTgt spid="64"/>
                                        </p:tgtEl>
                                        <p:attrNameLst>
                                          <p:attrName>style.visibility</p:attrName>
                                        </p:attrNameLst>
                                      </p:cBhvr>
                                      <p:to>
                                        <p:strVal val="hidden"/>
                                      </p:to>
                                    </p:set>
                                  </p:childTnLst>
                                </p:cTn>
                              </p:par>
                              <p:par>
                                <p:cTn id="63" presetID="10" presetClass="exit" presetSubtype="0" fill="hold" grpId="0" nodeType="withEffect">
                                  <p:stCondLst>
                                    <p:cond delay="3000"/>
                                  </p:stCondLst>
                                  <p:childTnLst>
                                    <p:animEffect transition="out" filter="fade">
                                      <p:cBhvr>
                                        <p:cTn id="64" dur="1000"/>
                                        <p:tgtEl>
                                          <p:spTgt spid="38"/>
                                        </p:tgtEl>
                                      </p:cBhvr>
                                    </p:animEffect>
                                    <p:set>
                                      <p:cBhvr>
                                        <p:cTn id="65" dur="1" fill="hold">
                                          <p:stCondLst>
                                            <p:cond delay="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9" grpId="0" animBg="1"/>
      <p:bldP spid="21" grpId="0" animBg="1"/>
      <p:bldP spid="23" grpId="0" animBg="1"/>
      <p:bldP spid="29" grpId="0" animBg="1"/>
      <p:bldP spid="30" grpId="0" animBg="1"/>
      <p:bldP spid="60" grpId="0" animBg="1"/>
      <p:bldP spid="80" grpId="0" animBg="1"/>
      <p:bldP spid="83" grpId="0" animBg="1"/>
      <p:bldP spid="83" grpId="1" animBg="1"/>
      <p:bldP spid="38" grpId="0" animBg="1"/>
      <p:bldP spid="37" grpId="0" animBg="1"/>
      <p:bldP spid="37" grpId="2" animBg="1"/>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p:cNvGrpSpPr>
            <a:grpSpLocks/>
          </p:cNvGrpSpPr>
          <p:nvPr/>
        </p:nvGrpSpPr>
        <p:grpSpPr bwMode="auto">
          <a:xfrm>
            <a:off x="2071131" y="4822930"/>
            <a:ext cx="1670050" cy="1406525"/>
            <a:chOff x="2517" y="2976"/>
            <a:chExt cx="1052" cy="886"/>
          </a:xfrm>
        </p:grpSpPr>
        <p:grpSp>
          <p:nvGrpSpPr>
            <p:cNvPr id="15383" name="Group 4"/>
            <p:cNvGrpSpPr>
              <a:grpSpLocks/>
            </p:cNvGrpSpPr>
            <p:nvPr/>
          </p:nvGrpSpPr>
          <p:grpSpPr bwMode="auto">
            <a:xfrm>
              <a:off x="2517" y="2976"/>
              <a:ext cx="99" cy="636"/>
              <a:chOff x="2381" y="3158"/>
              <a:chExt cx="99" cy="636"/>
            </a:xfrm>
          </p:grpSpPr>
          <p:sp>
            <p:nvSpPr>
              <p:cNvPr id="15394" name="Line 5"/>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95" name="Freeform 6"/>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5384" name="Group 7"/>
            <p:cNvGrpSpPr>
              <a:grpSpLocks/>
            </p:cNvGrpSpPr>
            <p:nvPr/>
          </p:nvGrpSpPr>
          <p:grpSpPr bwMode="auto">
            <a:xfrm>
              <a:off x="3152" y="2976"/>
              <a:ext cx="99" cy="636"/>
              <a:chOff x="2381" y="3158"/>
              <a:chExt cx="99" cy="636"/>
            </a:xfrm>
          </p:grpSpPr>
          <p:sp>
            <p:nvSpPr>
              <p:cNvPr id="15392" name="Line 8"/>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93" name="Freeform 9"/>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5385" name="Group 10"/>
            <p:cNvGrpSpPr>
              <a:grpSpLocks/>
            </p:cNvGrpSpPr>
            <p:nvPr/>
          </p:nvGrpSpPr>
          <p:grpSpPr bwMode="auto">
            <a:xfrm>
              <a:off x="2835" y="2976"/>
              <a:ext cx="99" cy="636"/>
              <a:chOff x="2381" y="3158"/>
              <a:chExt cx="99" cy="636"/>
            </a:xfrm>
          </p:grpSpPr>
          <p:sp>
            <p:nvSpPr>
              <p:cNvPr id="15390" name="Line 11"/>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91" name="Freeform 12"/>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grpSp>
          <p:nvGrpSpPr>
            <p:cNvPr id="15386" name="Group 13"/>
            <p:cNvGrpSpPr>
              <a:grpSpLocks/>
            </p:cNvGrpSpPr>
            <p:nvPr/>
          </p:nvGrpSpPr>
          <p:grpSpPr bwMode="auto">
            <a:xfrm>
              <a:off x="3470" y="2976"/>
              <a:ext cx="99" cy="636"/>
              <a:chOff x="2381" y="3158"/>
              <a:chExt cx="99" cy="636"/>
            </a:xfrm>
          </p:grpSpPr>
          <p:sp>
            <p:nvSpPr>
              <p:cNvPr id="15388" name="Line 14"/>
              <p:cNvSpPr>
                <a:spLocks noChangeShapeType="1"/>
              </p:cNvSpPr>
              <p:nvPr/>
            </p:nvSpPr>
            <p:spPr bwMode="auto">
              <a:xfrm flipV="1">
                <a:off x="2426" y="3158"/>
                <a:ext cx="0" cy="9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89" name="Freeform 15"/>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grpSp>
        <p:sp>
          <p:nvSpPr>
            <p:cNvPr id="15387" name="Text Box 16"/>
            <p:cNvSpPr txBox="1">
              <a:spLocks noChangeArrowheads="1"/>
            </p:cNvSpPr>
            <p:nvPr/>
          </p:nvSpPr>
          <p:spPr bwMode="auto">
            <a:xfrm>
              <a:off x="2636" y="3574"/>
              <a:ext cx="90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algn="l" eaLnBrk="1" hangingPunct="1"/>
              <a:r>
                <a:rPr lang="nl-NL" dirty="0">
                  <a:solidFill>
                    <a:srgbClr val="FF0000"/>
                  </a:solidFill>
                </a:rPr>
                <a:t>warmte</a:t>
              </a:r>
            </a:p>
          </p:txBody>
        </p:sp>
      </p:grpSp>
      <p:sp>
        <p:nvSpPr>
          <p:cNvPr id="15362" name="Freeform 29"/>
          <p:cNvSpPr>
            <a:spLocks/>
          </p:cNvSpPr>
          <p:nvPr/>
        </p:nvSpPr>
        <p:spPr bwMode="auto">
          <a:xfrm>
            <a:off x="1448831" y="2571855"/>
            <a:ext cx="2879725" cy="2159000"/>
          </a:xfrm>
          <a:custGeom>
            <a:avLst/>
            <a:gdLst>
              <a:gd name="T0" fmla="*/ 0 w 1814"/>
              <a:gd name="T1" fmla="*/ 0 h 1360"/>
              <a:gd name="T2" fmla="*/ 2147483647 w 1814"/>
              <a:gd name="T3" fmla="*/ 2147483647 h 1360"/>
              <a:gd name="T4" fmla="*/ 2147483647 w 1814"/>
              <a:gd name="T5" fmla="*/ 2147483647 h 1360"/>
              <a:gd name="T6" fmla="*/ 2147483647 w 1814"/>
              <a:gd name="T7" fmla="*/ 2147483647 h 1360"/>
              <a:gd name="T8" fmla="*/ 2147483647 w 1814"/>
              <a:gd name="T9" fmla="*/ 2147483647 h 1360"/>
              <a:gd name="T10" fmla="*/ 2147483647 w 1814"/>
              <a:gd name="T11" fmla="*/ 2147483647 h 1360"/>
              <a:gd name="T12" fmla="*/ 2147483647 w 1814"/>
              <a:gd name="T13" fmla="*/ 2147483647 h 1360"/>
              <a:gd name="T14" fmla="*/ 2147483647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 name="T24" fmla="*/ 0 w 1814"/>
              <a:gd name="T25" fmla="*/ 0 h 1360"/>
              <a:gd name="T26" fmla="*/ 1814 w 1814"/>
              <a:gd name="T27" fmla="*/ 1360 h 1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p>
        </p:txBody>
      </p:sp>
      <p:sp>
        <p:nvSpPr>
          <p:cNvPr id="4126" name="Freeform 30"/>
          <p:cNvSpPr>
            <a:spLocks/>
          </p:cNvSpPr>
          <p:nvPr/>
        </p:nvSpPr>
        <p:spPr bwMode="auto">
          <a:xfrm>
            <a:off x="1593293" y="3349730"/>
            <a:ext cx="2590800" cy="1381125"/>
          </a:xfrm>
          <a:custGeom>
            <a:avLst/>
            <a:gdLst>
              <a:gd name="T0" fmla="*/ 0 w 1632"/>
              <a:gd name="T1" fmla="*/ 0 h 870"/>
              <a:gd name="T2" fmla="*/ 0 w 1632"/>
              <a:gd name="T3" fmla="*/ 2147483647 h 870"/>
              <a:gd name="T4" fmla="*/ 2147483647 w 1632"/>
              <a:gd name="T5" fmla="*/ 2147483647 h 870"/>
              <a:gd name="T6" fmla="*/ 2147483647 w 1632"/>
              <a:gd name="T7" fmla="*/ 2147483647 h 870"/>
              <a:gd name="T8" fmla="*/ 2147483647 w 1632"/>
              <a:gd name="T9" fmla="*/ 2147483647 h 870"/>
              <a:gd name="T10" fmla="*/ 2147483647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rgbClr val="FFE4B1"/>
          </a:solidFill>
          <a:ln w="9525">
            <a:solidFill>
              <a:schemeClr val="tx1"/>
            </a:solidFill>
            <a:round/>
            <a:headEnd/>
            <a:tailEnd/>
          </a:ln>
        </p:spPr>
        <p:txBody>
          <a:bodyPr/>
          <a:lstStyle/>
          <a:p>
            <a:endParaRPr lang="nl-NL"/>
          </a:p>
        </p:txBody>
      </p:sp>
      <p:sp>
        <p:nvSpPr>
          <p:cNvPr id="4127" name="Freeform 31"/>
          <p:cNvSpPr>
            <a:spLocks/>
          </p:cNvSpPr>
          <p:nvPr/>
        </p:nvSpPr>
        <p:spPr bwMode="auto">
          <a:xfrm>
            <a:off x="1593293" y="4509120"/>
            <a:ext cx="2590800" cy="221735"/>
          </a:xfrm>
          <a:custGeom>
            <a:avLst/>
            <a:gdLst>
              <a:gd name="T0" fmla="*/ 0 w 1632"/>
              <a:gd name="T1" fmla="*/ 0 h 90"/>
              <a:gd name="T2" fmla="*/ 2147483647 w 1632"/>
              <a:gd name="T3" fmla="*/ 2147483647 h 90"/>
              <a:gd name="T4" fmla="*/ 2147483647 w 1632"/>
              <a:gd name="T5" fmla="*/ 2147483647 h 90"/>
              <a:gd name="T6" fmla="*/ 2147483647 w 1632"/>
              <a:gd name="T7" fmla="*/ 0 h 90"/>
              <a:gd name="T8" fmla="*/ 0 w 1632"/>
              <a:gd name="T9" fmla="*/ 0 h 90"/>
              <a:gd name="T10" fmla="*/ 0 60000 65536"/>
              <a:gd name="T11" fmla="*/ 0 60000 65536"/>
              <a:gd name="T12" fmla="*/ 0 60000 65536"/>
              <a:gd name="T13" fmla="*/ 0 60000 65536"/>
              <a:gd name="T14" fmla="*/ 0 60000 65536"/>
              <a:gd name="T15" fmla="*/ 0 w 1632"/>
              <a:gd name="T16" fmla="*/ 0 h 90"/>
              <a:gd name="T17" fmla="*/ 1632 w 1632"/>
              <a:gd name="T18" fmla="*/ 90 h 90"/>
            </a:gdLst>
            <a:ahLst/>
            <a:cxnLst>
              <a:cxn ang="T10">
                <a:pos x="T0" y="T1"/>
              </a:cxn>
              <a:cxn ang="T11">
                <a:pos x="T2" y="T3"/>
              </a:cxn>
              <a:cxn ang="T12">
                <a:pos x="T4" y="T5"/>
              </a:cxn>
              <a:cxn ang="T13">
                <a:pos x="T6" y="T7"/>
              </a:cxn>
              <a:cxn ang="T14">
                <a:pos x="T8" y="T9"/>
              </a:cxn>
            </a:cxnLst>
            <a:rect l="T15" t="T16" r="T17" b="T18"/>
            <a:pathLst>
              <a:path w="1632" h="90">
                <a:moveTo>
                  <a:pt x="0" y="0"/>
                </a:moveTo>
                <a:lnTo>
                  <a:pt x="45" y="90"/>
                </a:lnTo>
                <a:lnTo>
                  <a:pt x="1587" y="90"/>
                </a:lnTo>
                <a:lnTo>
                  <a:pt x="1632" y="0"/>
                </a:lnTo>
                <a:lnTo>
                  <a:pt x="0" y="0"/>
                </a:lnTo>
                <a:close/>
              </a:path>
            </a:pathLst>
          </a:custGeom>
          <a:solidFill>
            <a:schemeClr val="accent3">
              <a:lumMod val="85000"/>
            </a:schemeClr>
          </a:solidFill>
          <a:ln w="9525">
            <a:solidFill>
              <a:schemeClr val="tx1"/>
            </a:solidFill>
            <a:round/>
            <a:headEnd/>
            <a:tailEnd/>
          </a:ln>
        </p:spPr>
        <p:txBody>
          <a:bodyPr/>
          <a:lstStyle/>
          <a:p>
            <a:endParaRPr lang="nl-NL"/>
          </a:p>
        </p:txBody>
      </p:sp>
      <p:grpSp>
        <p:nvGrpSpPr>
          <p:cNvPr id="9" name="Group 49"/>
          <p:cNvGrpSpPr>
            <a:grpSpLocks/>
          </p:cNvGrpSpPr>
          <p:nvPr/>
        </p:nvGrpSpPr>
        <p:grpSpPr bwMode="auto">
          <a:xfrm>
            <a:off x="2055256" y="1276455"/>
            <a:ext cx="1670050" cy="1516063"/>
            <a:chOff x="2507" y="742"/>
            <a:chExt cx="1052" cy="955"/>
          </a:xfrm>
        </p:grpSpPr>
        <p:grpSp>
          <p:nvGrpSpPr>
            <p:cNvPr id="15369" name="Group 33"/>
            <p:cNvGrpSpPr>
              <a:grpSpLocks/>
            </p:cNvGrpSpPr>
            <p:nvPr/>
          </p:nvGrpSpPr>
          <p:grpSpPr bwMode="auto">
            <a:xfrm>
              <a:off x="2507" y="1061"/>
              <a:ext cx="1052" cy="636"/>
              <a:chOff x="2507" y="1061"/>
              <a:chExt cx="1052" cy="636"/>
            </a:xfrm>
          </p:grpSpPr>
          <p:grpSp>
            <p:nvGrpSpPr>
              <p:cNvPr id="15371" name="Group 17"/>
              <p:cNvGrpSpPr>
                <a:grpSpLocks/>
              </p:cNvGrpSpPr>
              <p:nvPr/>
            </p:nvGrpSpPr>
            <p:grpSpPr bwMode="auto">
              <a:xfrm>
                <a:off x="2507" y="1061"/>
                <a:ext cx="99" cy="636"/>
                <a:chOff x="2381" y="3158"/>
                <a:chExt cx="99" cy="636"/>
              </a:xfrm>
            </p:grpSpPr>
            <p:sp>
              <p:nvSpPr>
                <p:cNvPr id="15381" name="Line 18"/>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82" name="Freeform 19"/>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solidFill>
                      <a:srgbClr val="00B0F0"/>
                    </a:solidFill>
                  </a:endParaRPr>
                </a:p>
              </p:txBody>
            </p:sp>
          </p:grpSp>
          <p:grpSp>
            <p:nvGrpSpPr>
              <p:cNvPr id="15372" name="Group 20"/>
              <p:cNvGrpSpPr>
                <a:grpSpLocks/>
              </p:cNvGrpSpPr>
              <p:nvPr/>
            </p:nvGrpSpPr>
            <p:grpSpPr bwMode="auto">
              <a:xfrm>
                <a:off x="3142" y="1061"/>
                <a:ext cx="99" cy="636"/>
                <a:chOff x="2381" y="3158"/>
                <a:chExt cx="99" cy="636"/>
              </a:xfrm>
            </p:grpSpPr>
            <p:sp>
              <p:nvSpPr>
                <p:cNvPr id="15379" name="Line 21"/>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80" name="Freeform 22"/>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solidFill>
                      <a:srgbClr val="00B0F0"/>
                    </a:solidFill>
                  </a:endParaRPr>
                </a:p>
              </p:txBody>
            </p:sp>
          </p:grpSp>
          <p:grpSp>
            <p:nvGrpSpPr>
              <p:cNvPr id="15373" name="Group 23"/>
              <p:cNvGrpSpPr>
                <a:grpSpLocks/>
              </p:cNvGrpSpPr>
              <p:nvPr/>
            </p:nvGrpSpPr>
            <p:grpSpPr bwMode="auto">
              <a:xfrm>
                <a:off x="2825" y="1061"/>
                <a:ext cx="99" cy="636"/>
                <a:chOff x="2381" y="3158"/>
                <a:chExt cx="99" cy="636"/>
              </a:xfrm>
            </p:grpSpPr>
            <p:sp>
              <p:nvSpPr>
                <p:cNvPr id="15377" name="Line 24"/>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78" name="Freeform 25"/>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solidFill>
                      <a:srgbClr val="00B0F0"/>
                    </a:solidFill>
                  </a:endParaRPr>
                </a:p>
              </p:txBody>
            </p:sp>
          </p:grpSp>
          <p:grpSp>
            <p:nvGrpSpPr>
              <p:cNvPr id="15374" name="Group 26"/>
              <p:cNvGrpSpPr>
                <a:grpSpLocks/>
              </p:cNvGrpSpPr>
              <p:nvPr/>
            </p:nvGrpSpPr>
            <p:grpSpPr bwMode="auto">
              <a:xfrm>
                <a:off x="3460" y="1061"/>
                <a:ext cx="99" cy="636"/>
                <a:chOff x="2381" y="3158"/>
                <a:chExt cx="99" cy="636"/>
              </a:xfrm>
            </p:grpSpPr>
            <p:sp>
              <p:nvSpPr>
                <p:cNvPr id="15375" name="Line 27"/>
                <p:cNvSpPr>
                  <a:spLocks noChangeShapeType="1"/>
                </p:cNvSpPr>
                <p:nvPr/>
              </p:nvSpPr>
              <p:spPr bwMode="auto">
                <a:xfrm flipV="1">
                  <a:off x="2426" y="3158"/>
                  <a:ext cx="0" cy="91"/>
                </a:xfrm>
                <a:prstGeom prst="line">
                  <a:avLst/>
                </a:prstGeom>
                <a:noFill/>
                <a:ln w="57150">
                  <a:solidFill>
                    <a:srgbClr val="00B0F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p>
              </p:txBody>
            </p:sp>
            <p:sp>
              <p:nvSpPr>
                <p:cNvPr id="15376" name="Freeform 28"/>
                <p:cNvSpPr>
                  <a:spLocks/>
                </p:cNvSpPr>
                <p:nvPr/>
              </p:nvSpPr>
              <p:spPr bwMode="auto">
                <a:xfrm>
                  <a:off x="2381" y="3249"/>
                  <a:ext cx="99" cy="545"/>
                </a:xfrm>
                <a:custGeom>
                  <a:avLst/>
                  <a:gdLst>
                    <a:gd name="T0" fmla="*/ 46 w 99"/>
                    <a:gd name="T1" fmla="*/ 0 h 545"/>
                    <a:gd name="T2" fmla="*/ 46 w 99"/>
                    <a:gd name="T3" fmla="*/ 91 h 545"/>
                    <a:gd name="T4" fmla="*/ 91 w 99"/>
                    <a:gd name="T5" fmla="*/ 227 h 545"/>
                    <a:gd name="T6" fmla="*/ 0 w 99"/>
                    <a:gd name="T7" fmla="*/ 363 h 545"/>
                    <a:gd name="T8" fmla="*/ 91 w 99"/>
                    <a:gd name="T9" fmla="*/ 545 h 545"/>
                    <a:gd name="T10" fmla="*/ 0 60000 65536"/>
                    <a:gd name="T11" fmla="*/ 0 60000 65536"/>
                    <a:gd name="T12" fmla="*/ 0 60000 65536"/>
                    <a:gd name="T13" fmla="*/ 0 60000 65536"/>
                    <a:gd name="T14" fmla="*/ 0 60000 65536"/>
                    <a:gd name="T15" fmla="*/ 0 w 99"/>
                    <a:gd name="T16" fmla="*/ 0 h 545"/>
                    <a:gd name="T17" fmla="*/ 99 w 99"/>
                    <a:gd name="T18" fmla="*/ 545 h 545"/>
                  </a:gdLst>
                  <a:ahLst/>
                  <a:cxnLst>
                    <a:cxn ang="T10">
                      <a:pos x="T0" y="T1"/>
                    </a:cxn>
                    <a:cxn ang="T11">
                      <a:pos x="T2" y="T3"/>
                    </a:cxn>
                    <a:cxn ang="T12">
                      <a:pos x="T4" y="T5"/>
                    </a:cxn>
                    <a:cxn ang="T13">
                      <a:pos x="T6" y="T7"/>
                    </a:cxn>
                    <a:cxn ang="T14">
                      <a:pos x="T8" y="T9"/>
                    </a:cxn>
                  </a:cxnLst>
                  <a:rect l="T15" t="T16" r="T17" b="T18"/>
                  <a:pathLst>
                    <a:path w="99" h="545">
                      <a:moveTo>
                        <a:pt x="46" y="0"/>
                      </a:moveTo>
                      <a:cubicBezTo>
                        <a:pt x="42" y="26"/>
                        <a:pt x="39" y="53"/>
                        <a:pt x="46" y="91"/>
                      </a:cubicBezTo>
                      <a:cubicBezTo>
                        <a:pt x="53" y="129"/>
                        <a:pt x="99" y="182"/>
                        <a:pt x="91" y="227"/>
                      </a:cubicBezTo>
                      <a:cubicBezTo>
                        <a:pt x="83" y="272"/>
                        <a:pt x="0" y="310"/>
                        <a:pt x="0" y="363"/>
                      </a:cubicBezTo>
                      <a:cubicBezTo>
                        <a:pt x="0" y="416"/>
                        <a:pt x="45" y="480"/>
                        <a:pt x="91" y="545"/>
                      </a:cubicBezTo>
                    </a:path>
                  </a:pathLst>
                </a:custGeom>
                <a:noFill/>
                <a:ln w="5715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nl-NL">
                    <a:solidFill>
                      <a:srgbClr val="00B0F0"/>
                    </a:solidFill>
                  </a:endParaRPr>
                </a:p>
              </p:txBody>
            </p:sp>
          </p:grpSp>
        </p:grpSp>
        <p:sp>
          <p:nvSpPr>
            <p:cNvPr id="15370" name="Text Box 48"/>
            <p:cNvSpPr txBox="1">
              <a:spLocks noChangeArrowheads="1"/>
            </p:cNvSpPr>
            <p:nvPr/>
          </p:nvSpPr>
          <p:spPr bwMode="auto">
            <a:xfrm>
              <a:off x="2580" y="742"/>
              <a:ext cx="90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eaLnBrk="1" hangingPunct="1"/>
              <a:r>
                <a:rPr lang="nl-NL">
                  <a:solidFill>
                    <a:srgbClr val="00B0F0"/>
                  </a:solidFill>
                </a:rPr>
                <a:t>damp</a:t>
              </a:r>
            </a:p>
          </p:txBody>
        </p:sp>
      </p:grpSp>
      <p:sp>
        <p:nvSpPr>
          <p:cNvPr id="15367" name="Text Box 51"/>
          <p:cNvSpPr txBox="1">
            <a:spLocks noChangeArrowheads="1"/>
          </p:cNvSpPr>
          <p:nvPr/>
        </p:nvSpPr>
        <p:spPr bwMode="auto">
          <a:xfrm>
            <a:off x="1417464" y="558800"/>
            <a:ext cx="193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000099"/>
                </a:solidFill>
                <a:latin typeface="Arial" charset="0"/>
                <a:ea typeface="ＭＳ Ｐゴシック" charset="0"/>
                <a:cs typeface="ＭＳ Ｐゴシック" charset="0"/>
              </a:defRPr>
            </a:lvl1pPr>
            <a:lvl2pPr marL="742950" indent="-285750" eaLnBrk="0" hangingPunct="0">
              <a:defRPr sz="2400" b="1">
                <a:solidFill>
                  <a:srgbClr val="000099"/>
                </a:solidFill>
                <a:latin typeface="Arial" charset="0"/>
                <a:ea typeface="ＭＳ Ｐゴシック" charset="0"/>
              </a:defRPr>
            </a:lvl2pPr>
            <a:lvl3pPr marL="1143000" indent="-228600" eaLnBrk="0" hangingPunct="0">
              <a:defRPr sz="2400" b="1">
                <a:solidFill>
                  <a:srgbClr val="000099"/>
                </a:solidFill>
                <a:latin typeface="Arial" charset="0"/>
                <a:ea typeface="ＭＳ Ｐゴシック" charset="0"/>
              </a:defRPr>
            </a:lvl3pPr>
            <a:lvl4pPr marL="1600200" indent="-228600" eaLnBrk="0" hangingPunct="0">
              <a:defRPr sz="2400" b="1">
                <a:solidFill>
                  <a:srgbClr val="000099"/>
                </a:solidFill>
                <a:latin typeface="Arial" charset="0"/>
                <a:ea typeface="ＭＳ Ｐゴシック" charset="0"/>
              </a:defRPr>
            </a:lvl4pPr>
            <a:lvl5pPr marL="2057400" indent="-228600" eaLnBrk="0" hangingPunct="0">
              <a:defRPr sz="2400" b="1">
                <a:solidFill>
                  <a:srgbClr val="000099"/>
                </a:solidFill>
                <a:latin typeface="Arial" charset="0"/>
                <a:ea typeface="ＭＳ Ｐゴシック" charset="0"/>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0"/>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0"/>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0"/>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0"/>
              </a:defRPr>
            </a:lvl9pPr>
          </a:lstStyle>
          <a:p>
            <a:pPr algn="l" eaLnBrk="1" hangingPunct="1"/>
            <a:r>
              <a:rPr lang="nl-NL" b="0">
                <a:solidFill>
                  <a:schemeClr val="bg1"/>
                </a:solidFill>
              </a:rPr>
              <a:t>Indampen</a:t>
            </a:r>
          </a:p>
        </p:txBody>
      </p:sp>
      <p:sp>
        <p:nvSpPr>
          <p:cNvPr id="4148" name="AutoShape 52"/>
          <p:cNvSpPr>
            <a:spLocks noChangeArrowheads="1"/>
          </p:cNvSpPr>
          <p:nvPr/>
        </p:nvSpPr>
        <p:spPr bwMode="auto">
          <a:xfrm>
            <a:off x="4501593" y="1889230"/>
            <a:ext cx="1726591" cy="596900"/>
          </a:xfrm>
          <a:prstGeom prst="wedgeRoundRectCallout">
            <a:avLst>
              <a:gd name="adj1" fmla="val -67153"/>
              <a:gd name="adj2" fmla="val 212500"/>
              <a:gd name="adj3" fmla="val 16667"/>
            </a:avLst>
          </a:prstGeom>
          <a:solidFill>
            <a:srgbClr val="FB757F"/>
          </a:solidFill>
          <a:ln w="9525">
            <a:solidFill>
              <a:schemeClr val="tx1"/>
            </a:solidFill>
            <a:miter lim="800000"/>
            <a:headEnd/>
            <a:tailEnd/>
          </a:ln>
        </p:spPr>
        <p:txBody>
          <a:bodyPr/>
          <a:lstStyle/>
          <a:p>
            <a:pPr algn="ctr">
              <a:spcBef>
                <a:spcPct val="0"/>
              </a:spcBef>
            </a:pPr>
            <a:r>
              <a:rPr lang="nl-NL" b="0" dirty="0">
                <a:solidFill>
                  <a:schemeClr val="bg1"/>
                </a:solidFill>
              </a:rPr>
              <a:t>Oplossing</a:t>
            </a:r>
          </a:p>
        </p:txBody>
      </p:sp>
      <p:grpSp>
        <p:nvGrpSpPr>
          <p:cNvPr id="37" name="Groeperen 36"/>
          <p:cNvGrpSpPr/>
          <p:nvPr/>
        </p:nvGrpSpPr>
        <p:grpSpPr>
          <a:xfrm>
            <a:off x="251520" y="141195"/>
            <a:ext cx="936104" cy="1224136"/>
            <a:chOff x="554843" y="4236380"/>
            <a:chExt cx="1246461" cy="1496876"/>
          </a:xfrm>
        </p:grpSpPr>
        <p:sp>
          <p:nvSpPr>
            <p:cNvPr id="38" name="Rechthoek 37"/>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39" name="Tekstvak 38"/>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40" name="Afbeelding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3" name="Tijdelijke aanduiding voor dianummer 2"/>
          <p:cNvSpPr>
            <a:spLocks noGrp="1"/>
          </p:cNvSpPr>
          <p:nvPr>
            <p:ph type="sldNum" sz="quarter" idx="12"/>
          </p:nvPr>
        </p:nvSpPr>
        <p:spPr/>
        <p:txBody>
          <a:bodyPr/>
          <a:lstStyle/>
          <a:p>
            <a:fld id="{C743A66C-05BB-4A7A-BA60-CBCF9EE1333E}" type="slidenum">
              <a:rPr lang="nl-NL" altLang="nl-NL" smtClean="0"/>
              <a:pPr/>
              <a:t>8</a:t>
            </a:fld>
            <a:endParaRPr lang="nl-NL" altLang="nl-NL"/>
          </a:p>
        </p:txBody>
      </p:sp>
      <p:pic>
        <p:nvPicPr>
          <p:cNvPr id="5" name="PP 3.2 indampen-1080p.mp4" descr="PP 3.2 indampen-1080p.mp4">
            <a:hlinkClick r:id="" action="ppaction://media"/>
            <a:extLst>
              <a:ext uri="{FF2B5EF4-FFF2-40B4-BE49-F238E27FC236}">
                <a16:creationId xmlns:a16="http://schemas.microsoft.com/office/drawing/2014/main" id="{D45F0535-9AAC-3D48-8722-093FC94F582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116"/>
          <a:stretch/>
        </p:blipFill>
        <p:spPr>
          <a:xfrm>
            <a:off x="4959909" y="3501008"/>
            <a:ext cx="4264873" cy="3384376"/>
          </a:xfrm>
          <a:prstGeom prst="rect">
            <a:avLst/>
          </a:prstGeom>
          <a:ln w="3175">
            <a:solidFill>
              <a:schemeClr val="tx1"/>
            </a:solidFill>
          </a:ln>
          <a:effectLst>
            <a:softEdge rad="112500"/>
          </a:effectLst>
        </p:spPr>
      </p:pic>
      <p:sp>
        <p:nvSpPr>
          <p:cNvPr id="4146" name="AutoShape 50"/>
          <p:cNvSpPr>
            <a:spLocks noChangeArrowheads="1"/>
          </p:cNvSpPr>
          <p:nvPr/>
        </p:nvSpPr>
        <p:spPr bwMode="auto">
          <a:xfrm>
            <a:off x="4283968" y="2946648"/>
            <a:ext cx="1650391" cy="914400"/>
          </a:xfrm>
          <a:prstGeom prst="wedgeRoundRectCallout">
            <a:avLst>
              <a:gd name="adj1" fmla="val -81989"/>
              <a:gd name="adj2" fmla="val 116225"/>
              <a:gd name="adj3" fmla="val 16667"/>
            </a:avLst>
          </a:prstGeom>
          <a:solidFill>
            <a:srgbClr val="FB757F"/>
          </a:solidFill>
          <a:ln w="9525">
            <a:solidFill>
              <a:schemeClr val="tx1"/>
            </a:solidFill>
            <a:miter lim="800000"/>
            <a:headEnd/>
            <a:tailEnd/>
          </a:ln>
        </p:spPr>
        <p:txBody>
          <a:bodyPr/>
          <a:lstStyle/>
          <a:p>
            <a:pPr algn="ctr">
              <a:spcBef>
                <a:spcPct val="0"/>
              </a:spcBef>
            </a:pPr>
            <a:r>
              <a:rPr lang="nl-NL" b="0" dirty="0">
                <a:solidFill>
                  <a:schemeClr val="bg1"/>
                </a:solidFill>
              </a:rPr>
              <a:t>Vaste stof kristalliseert</a:t>
            </a:r>
          </a:p>
        </p:txBody>
      </p:sp>
    </p:spTree>
    <p:extLst>
      <p:ext uri="{BB962C8B-B14F-4D97-AF65-F5344CB8AC3E}">
        <p14:creationId xmlns:p14="http://schemas.microsoft.com/office/powerpoint/2010/main" val="878211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19" fill="hold"/>
                                        <p:tgtEl>
                                          <p:spTgt spid="5"/>
                                        </p:tgtEl>
                                      </p:cBhvr>
                                    </p:cmd>
                                  </p:childTnLst>
                                </p:cTn>
                              </p:par>
                              <p:par>
                                <p:cTn id="7" presetID="9" presetClass="entr" presetSubtype="0" fill="hold" nodeType="withEffect">
                                  <p:stCondLst>
                                    <p:cond delay="150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par>
                                <p:cTn id="10" presetID="9" presetClass="entr" presetSubtype="0" fill="hold" nodeType="withEffect">
                                  <p:stCondLst>
                                    <p:cond delay="1700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xit" presetSubtype="0" fill="hold" grpId="0" nodeType="withEffect">
                                  <p:stCondLst>
                                    <p:cond delay="20000"/>
                                  </p:stCondLst>
                                  <p:childTnLst>
                                    <p:animEffect transition="out" filter="dissolve">
                                      <p:cBhvr>
                                        <p:cTn id="14" dur="5000"/>
                                        <p:tgtEl>
                                          <p:spTgt spid="4126"/>
                                        </p:tgtEl>
                                      </p:cBhvr>
                                    </p:animEffect>
                                    <p:set>
                                      <p:cBhvr>
                                        <p:cTn id="15" dur="1" fill="hold">
                                          <p:stCondLst>
                                            <p:cond delay="4999"/>
                                          </p:stCondLst>
                                        </p:cTn>
                                        <p:tgtEl>
                                          <p:spTgt spid="4126"/>
                                        </p:tgtEl>
                                        <p:attrNameLst>
                                          <p:attrName>style.visibility</p:attrName>
                                        </p:attrNameLst>
                                      </p:cBhvr>
                                      <p:to>
                                        <p:strVal val="hidden"/>
                                      </p:to>
                                    </p:set>
                                  </p:childTnLst>
                                </p:cTn>
                              </p:par>
                              <p:par>
                                <p:cTn id="16" presetID="9" presetClass="entr" presetSubtype="0" fill="hold" grpId="0" nodeType="withEffect">
                                  <p:stCondLst>
                                    <p:cond delay="22000"/>
                                  </p:stCondLst>
                                  <p:childTnLst>
                                    <p:set>
                                      <p:cBhvr>
                                        <p:cTn id="17" dur="1" fill="hold">
                                          <p:stCondLst>
                                            <p:cond delay="0"/>
                                          </p:stCondLst>
                                        </p:cTn>
                                        <p:tgtEl>
                                          <p:spTgt spid="4127"/>
                                        </p:tgtEl>
                                        <p:attrNameLst>
                                          <p:attrName>style.visibility</p:attrName>
                                        </p:attrNameLst>
                                      </p:cBhvr>
                                      <p:to>
                                        <p:strVal val="visible"/>
                                      </p:to>
                                    </p:set>
                                    <p:animEffect transition="in" filter="dissolve">
                                      <p:cBhvr>
                                        <p:cTn id="18" dur="5000"/>
                                        <p:tgtEl>
                                          <p:spTgt spid="4127"/>
                                        </p:tgtEl>
                                      </p:cBhvr>
                                    </p:animEffect>
                                  </p:childTnLst>
                                </p:cTn>
                              </p:par>
                              <p:par>
                                <p:cTn id="19" presetID="9" presetClass="exit" presetSubtype="0" fill="hold" grpId="0" nodeType="withEffect">
                                  <p:stCondLst>
                                    <p:cond delay="26000"/>
                                  </p:stCondLst>
                                  <p:childTnLst>
                                    <p:animEffect transition="out" filter="dissolve">
                                      <p:cBhvr>
                                        <p:cTn id="20" dur="3000"/>
                                        <p:tgtEl>
                                          <p:spTgt spid="4148"/>
                                        </p:tgtEl>
                                      </p:cBhvr>
                                    </p:animEffect>
                                    <p:set>
                                      <p:cBhvr>
                                        <p:cTn id="21" dur="1" fill="hold">
                                          <p:stCondLst>
                                            <p:cond delay="2999"/>
                                          </p:stCondLst>
                                        </p:cTn>
                                        <p:tgtEl>
                                          <p:spTgt spid="4148"/>
                                        </p:tgtEl>
                                        <p:attrNameLst>
                                          <p:attrName>style.visibility</p:attrName>
                                        </p:attrNameLst>
                                      </p:cBhvr>
                                      <p:to>
                                        <p:strVal val="hidden"/>
                                      </p:to>
                                    </p:set>
                                  </p:childTnLst>
                                </p:cTn>
                              </p:par>
                              <p:par>
                                <p:cTn id="22" presetID="9" presetClass="entr" presetSubtype="0" fill="hold" grpId="0" nodeType="withEffect">
                                  <p:stCondLst>
                                    <p:cond delay="27000"/>
                                  </p:stCondLst>
                                  <p:childTnLst>
                                    <p:set>
                                      <p:cBhvr>
                                        <p:cTn id="23" dur="1" fill="hold">
                                          <p:stCondLst>
                                            <p:cond delay="0"/>
                                          </p:stCondLst>
                                        </p:cTn>
                                        <p:tgtEl>
                                          <p:spTgt spid="4146"/>
                                        </p:tgtEl>
                                        <p:attrNameLst>
                                          <p:attrName>style.visibility</p:attrName>
                                        </p:attrNameLst>
                                      </p:cBhvr>
                                      <p:to>
                                        <p:strVal val="visible"/>
                                      </p:to>
                                    </p:set>
                                    <p:animEffect transition="in" filter="dissolve">
                                      <p:cBhvr>
                                        <p:cTn id="24" dur="5000"/>
                                        <p:tgtEl>
                                          <p:spTgt spid="4146"/>
                                        </p:tgtEl>
                                      </p:cBhvr>
                                    </p:animEffect>
                                  </p:childTnLst>
                                </p:cTn>
                              </p:par>
                            </p:childTnLst>
                          </p:cTn>
                        </p:par>
                        <p:par>
                          <p:cTn id="25" fill="hold">
                            <p:stCondLst>
                              <p:cond delay="49219"/>
                            </p:stCondLst>
                            <p:childTnLst>
                              <p:par>
                                <p:cTn id="26" presetID="9" presetClass="exit" presetSubtype="0" fill="hold" nodeType="afterEffect">
                                  <p:stCondLst>
                                    <p:cond delay="30000"/>
                                  </p:stCondLst>
                                  <p:childTnLst>
                                    <p:animEffect transition="out" filter="dissolv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79719"/>
                            </p:stCondLst>
                            <p:childTnLst>
                              <p:par>
                                <p:cTn id="30" presetID="9" presetClass="exit" presetSubtype="0" fill="hold" nodeType="afterEffect">
                                  <p:stCondLst>
                                    <p:cond delay="30000"/>
                                  </p:stCondLst>
                                  <p:childTnLst>
                                    <p:animEffect transition="out" filter="dissolv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repeatCount="0"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childTnLst>
        </p:cTn>
      </p:par>
    </p:tnLst>
    <p:bldLst>
      <p:bldP spid="4126" grpId="0" animBg="1"/>
      <p:bldP spid="4127" grpId="0" animBg="1"/>
      <p:bldP spid="4148" grpId="0" animBg="1"/>
      <p:bldP spid="41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4" descr="Zoutwining uit zeewater_ Bonaire - no 2.JP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2255" t="13045" r="1" b="-733"/>
          <a:stretch/>
        </p:blipFill>
        <p:spPr bwMode="auto">
          <a:xfrm>
            <a:off x="-830822" y="2082657"/>
            <a:ext cx="10587398" cy="5018751"/>
          </a:xfrm>
          <a:prstGeom prst="rect">
            <a:avLst/>
          </a:prstGeom>
          <a:ln>
            <a:noFill/>
          </a:ln>
          <a:effectLst>
            <a:softEdge rad="482600"/>
          </a:effectLst>
          <a:extLst>
            <a:ext uri="{909E8E84-426E-40DD-AFC4-6F175D3DCCD1}">
              <a14:hiddenFill xmlns:a14="http://schemas.microsoft.com/office/drawing/2010/main">
                <a:solidFill>
                  <a:srgbClr val="FFFFFF"/>
                </a:solidFill>
              </a14:hiddenFill>
            </a:ext>
          </a:extLst>
        </p:spPr>
      </p:pic>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9</a:t>
            </a:fld>
            <a:endParaRPr lang="nl-NL" altLang="nl-NL" dirty="0"/>
          </a:p>
        </p:txBody>
      </p:sp>
      <p:sp>
        <p:nvSpPr>
          <p:cNvPr id="4" name="Text Box 55"/>
          <p:cNvSpPr txBox="1">
            <a:spLocks noChangeArrowheads="1"/>
          </p:cNvSpPr>
          <p:nvPr/>
        </p:nvSpPr>
        <p:spPr bwMode="auto">
          <a:xfrm>
            <a:off x="6604061" y="4998765"/>
            <a:ext cx="2160240" cy="391483"/>
          </a:xfrm>
          <a:prstGeom prst="rect">
            <a:avLst/>
          </a:prstGeom>
          <a:noFill/>
          <a:ln w="9525">
            <a:no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nl-NL" sz="2000" b="1" dirty="0">
                <a:solidFill>
                  <a:schemeClr val="tx1">
                    <a:lumMod val="75000"/>
                    <a:lumOff val="25000"/>
                  </a:schemeClr>
                </a:solidFill>
              </a:rPr>
              <a:t>Zoutwinning in</a:t>
            </a:r>
          </a:p>
        </p:txBody>
      </p:sp>
      <p:sp>
        <p:nvSpPr>
          <p:cNvPr id="5" name="Tekstvak 4"/>
          <p:cNvSpPr txBox="1"/>
          <p:nvPr/>
        </p:nvSpPr>
        <p:spPr>
          <a:xfrm>
            <a:off x="899592" y="1412776"/>
            <a:ext cx="7493181" cy="2677656"/>
          </a:xfrm>
          <a:prstGeom prst="rect">
            <a:avLst/>
          </a:prstGeom>
          <a:solidFill>
            <a:srgbClr val="696969"/>
          </a:solidFill>
          <a:ln>
            <a:solidFill>
              <a:srgbClr val="00B0F0"/>
            </a:solidFill>
          </a:ln>
        </p:spPr>
        <p:txBody>
          <a:bodyPr wrap="square" rtlCol="0">
            <a:spAutoFit/>
          </a:bodyPr>
          <a:lstStyle/>
          <a:p>
            <a:pPr>
              <a:lnSpc>
                <a:spcPct val="150000"/>
              </a:lnSpc>
            </a:pPr>
            <a:r>
              <a:rPr lang="nl-NL" sz="1600" u="sng" dirty="0">
                <a:solidFill>
                  <a:schemeClr val="bg1"/>
                </a:solidFill>
              </a:rPr>
              <a:t>Maak de vragen op je werkblad:</a:t>
            </a:r>
          </a:p>
          <a:p>
            <a:pPr marL="342900" indent="-342900">
              <a:lnSpc>
                <a:spcPct val="150000"/>
              </a:lnSpc>
              <a:buAutoNum type="arabicPeriod"/>
            </a:pPr>
            <a:r>
              <a:rPr lang="nl-NL" sz="1600" dirty="0">
                <a:solidFill>
                  <a:schemeClr val="bg1"/>
                </a:solidFill>
              </a:rPr>
              <a:t>Welk soort mengsel kan je indampen?</a:t>
            </a:r>
          </a:p>
          <a:p>
            <a:pPr marL="342900" indent="-342900">
              <a:lnSpc>
                <a:spcPct val="150000"/>
              </a:lnSpc>
              <a:buAutoNum type="arabicPeriod"/>
            </a:pPr>
            <a:r>
              <a:rPr lang="nl-NL" sz="1600" dirty="0">
                <a:solidFill>
                  <a:schemeClr val="bg1"/>
                </a:solidFill>
              </a:rPr>
              <a:t>Leg uit wat er gebeurt bij het verdampen van zeewater, zoals op de foto. Gebruik de woorden oplosmiddel, opgeloste stof en kristalliseren in je antwoord.</a:t>
            </a:r>
          </a:p>
          <a:p>
            <a:pPr marL="342900" indent="-342900">
              <a:lnSpc>
                <a:spcPct val="150000"/>
              </a:lnSpc>
              <a:buFont typeface="+mj-lt"/>
              <a:buAutoNum type="arabicPeriod" startAt="3"/>
            </a:pPr>
            <a:r>
              <a:rPr lang="nl-NL" sz="1600" dirty="0">
                <a:solidFill>
                  <a:schemeClr val="bg1"/>
                </a:solidFill>
              </a:rPr>
              <a:t>Waarom gebruiken we bij het indampen liever een oplossing van een opgeloste stof en een oplosmiddel, dan een oplossing van twee vloeistoffen? </a:t>
            </a:r>
          </a:p>
        </p:txBody>
      </p:sp>
      <p:grpSp>
        <p:nvGrpSpPr>
          <p:cNvPr id="7" name="Groeperen 6"/>
          <p:cNvGrpSpPr/>
          <p:nvPr/>
        </p:nvGrpSpPr>
        <p:grpSpPr>
          <a:xfrm>
            <a:off x="216198" y="231974"/>
            <a:ext cx="984877" cy="1281995"/>
            <a:chOff x="183501" y="5229200"/>
            <a:chExt cx="984877" cy="1281995"/>
          </a:xfrm>
        </p:grpSpPr>
        <p:sp>
          <p:nvSpPr>
            <p:cNvPr id="8" name="Rechthoek 7"/>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Opdracht</a:t>
              </a: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314" y="4437112"/>
            <a:ext cx="1792898" cy="475812"/>
          </a:xfrm>
          <a:prstGeom prst="flowChartAlternateProcess">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272" y="5509989"/>
            <a:ext cx="1500940" cy="474256"/>
          </a:xfrm>
          <a:prstGeom prst="flowChartAlternateProcess">
            <a:avLst/>
          </a:prstGeom>
        </p:spPr>
      </p:pic>
    </p:spTree>
    <p:extLst>
      <p:ext uri="{BB962C8B-B14F-4D97-AF65-F5344CB8AC3E}">
        <p14:creationId xmlns:p14="http://schemas.microsoft.com/office/powerpoint/2010/main" val="347520138"/>
      </p:ext>
    </p:extLst>
  </p:cSld>
  <p:clrMapOvr>
    <a:masterClrMapping/>
  </p:clrMapOvr>
</p:sld>
</file>

<file path=ppt/theme/theme1.xml><?xml version="1.0" encoding="utf-8"?>
<a:theme xmlns:a="http://schemas.openxmlformats.org/drawingml/2006/main" name="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43202</TotalTime>
  <Words>1030</Words>
  <Application>Microsoft Macintosh PowerPoint</Application>
  <PresentationFormat>Diavoorstelling (4:3)</PresentationFormat>
  <Paragraphs>152</Paragraphs>
  <Slides>16</Slides>
  <Notes>5</Notes>
  <HiddenSlides>0</HiddenSlides>
  <MMClips>7</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16</vt:i4>
      </vt:variant>
    </vt:vector>
  </HeadingPairs>
  <TitlesOfParts>
    <vt:vector size="19" baseType="lpstr">
      <vt:lpstr>Arial</vt:lpstr>
      <vt:lpstr>Calibri</vt:lpstr>
      <vt:lpstr>1_Standaardontwerp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Controle toets</vt:lpstr>
      <vt:lpstr>Antwoorden controle toets</vt:lpstr>
      <vt:lpstr>Antwoorden controle toets</vt:lpstr>
    </vt:vector>
  </TitlesOfParts>
  <Manager/>
  <Company>Verhoeven-Nieuwstraten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 bezinken en filtreren</dc:title>
  <dc:subject/>
  <dc:creator>D.M. Verhoeven</dc:creator>
  <cp:keywords/>
  <dc:description/>
  <cp:lastModifiedBy>Verhoeven, D.M.</cp:lastModifiedBy>
  <cp:revision>419</cp:revision>
  <dcterms:created xsi:type="dcterms:W3CDTF">2009-09-18T07:55:59Z</dcterms:created>
  <dcterms:modified xsi:type="dcterms:W3CDTF">2020-08-17T09:48:20Z</dcterms:modified>
  <cp:category/>
</cp:coreProperties>
</file>