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93" r:id="rId2"/>
    <p:sldId id="330" r:id="rId3"/>
    <p:sldId id="313" r:id="rId4"/>
    <p:sldId id="327" r:id="rId5"/>
    <p:sldId id="294" r:id="rId6"/>
    <p:sldId id="300" r:id="rId7"/>
    <p:sldId id="302" r:id="rId8"/>
    <p:sldId id="312" r:id="rId9"/>
    <p:sldId id="310" r:id="rId10"/>
    <p:sldId id="323" r:id="rId11"/>
    <p:sldId id="325" r:id="rId12"/>
    <p:sldId id="326" r:id="rId13"/>
  </p:sldIdLst>
  <p:sldSz cx="9144000" cy="6858000" type="screen4x3"/>
  <p:notesSz cx="6858000" cy="9144000"/>
  <p:defaultTex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gebruik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B757F"/>
    <a:srgbClr val="2C5D7E"/>
    <a:srgbClr val="20A6A8"/>
    <a:srgbClr val="28CFCC"/>
    <a:srgbClr val="EF578E"/>
    <a:srgbClr val="FED23F"/>
    <a:srgbClr val="6C7EFD"/>
    <a:srgbClr val="FDC432"/>
    <a:srgbClr val="219F9D"/>
    <a:srgbClr val="29D9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40"/>
    <p:restoredTop sz="94170"/>
  </p:normalViewPr>
  <p:slideViewPr>
    <p:cSldViewPr>
      <p:cViewPr varScale="1">
        <p:scale>
          <a:sx n="109" d="100"/>
          <a:sy n="109" d="100"/>
        </p:scale>
        <p:origin x="1152"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07461B-9298-4371-BEE1-483FB49B28E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295FBCB-C949-4F89-A776-A92A6B52F8E2}">
      <dgm:prSet custT="1"/>
      <dgm:spPr/>
      <dgm:t>
        <a:bodyPr/>
        <a:lstStyle/>
        <a:p>
          <a:pPr>
            <a:lnSpc>
              <a:spcPct val="100000"/>
            </a:lnSpc>
          </a:pPr>
          <a:r>
            <a:rPr lang="nl-NL" sz="1800" dirty="0">
              <a:solidFill>
                <a:srgbClr val="002060"/>
              </a:solidFill>
            </a:rPr>
            <a:t>Bestudeer je theorieboek goed</a:t>
          </a:r>
          <a:endParaRPr lang="en-US" sz="1800" dirty="0">
            <a:solidFill>
              <a:srgbClr val="002060"/>
            </a:solidFill>
          </a:endParaRPr>
        </a:p>
      </dgm:t>
    </dgm:pt>
    <dgm:pt modelId="{8E785944-F8AB-4D9B-AEBE-BB7CB3AB66B5}" type="parTrans" cxnId="{03691FB2-3D20-4A5F-8C3B-3F85D318F931}">
      <dgm:prSet/>
      <dgm:spPr/>
      <dgm:t>
        <a:bodyPr/>
        <a:lstStyle/>
        <a:p>
          <a:endParaRPr lang="en-US" sz="1800">
            <a:solidFill>
              <a:srgbClr val="002060"/>
            </a:solidFill>
          </a:endParaRPr>
        </a:p>
      </dgm:t>
    </dgm:pt>
    <dgm:pt modelId="{B697CE38-E850-47BC-85DE-99B28C8741F5}" type="sibTrans" cxnId="{03691FB2-3D20-4A5F-8C3B-3F85D318F931}">
      <dgm:prSet/>
      <dgm:spPr/>
      <dgm:t>
        <a:bodyPr/>
        <a:lstStyle/>
        <a:p>
          <a:endParaRPr lang="en-US" sz="1800">
            <a:solidFill>
              <a:srgbClr val="002060"/>
            </a:solidFill>
          </a:endParaRPr>
        </a:p>
      </dgm:t>
    </dgm:pt>
    <dgm:pt modelId="{27E75148-6D63-4B7E-ACD1-CBF77C16FC05}">
      <dgm:prSet custT="1"/>
      <dgm:spPr/>
      <dgm:t>
        <a:bodyPr/>
        <a:lstStyle/>
        <a:p>
          <a:pPr>
            <a:lnSpc>
              <a:spcPct val="100000"/>
            </a:lnSpc>
          </a:pPr>
          <a:r>
            <a:rPr lang="nl-NL" sz="1800">
              <a:solidFill>
                <a:srgbClr val="002060"/>
              </a:solidFill>
            </a:rPr>
            <a:t>Maak de opdrachten op het leerdoelenblad</a:t>
          </a:r>
          <a:endParaRPr lang="en-US" sz="1800">
            <a:solidFill>
              <a:srgbClr val="002060"/>
            </a:solidFill>
          </a:endParaRPr>
        </a:p>
      </dgm:t>
    </dgm:pt>
    <dgm:pt modelId="{75DEDCC5-40AC-480C-A1F9-F8DA1493A999}" type="parTrans" cxnId="{F1B0CAD1-BBC2-487B-8D44-DEC7A2237E65}">
      <dgm:prSet/>
      <dgm:spPr/>
      <dgm:t>
        <a:bodyPr/>
        <a:lstStyle/>
        <a:p>
          <a:endParaRPr lang="en-US" sz="1800">
            <a:solidFill>
              <a:srgbClr val="002060"/>
            </a:solidFill>
          </a:endParaRPr>
        </a:p>
      </dgm:t>
    </dgm:pt>
    <dgm:pt modelId="{CD991FD7-7095-44A7-8A64-8CB5449AE952}" type="sibTrans" cxnId="{F1B0CAD1-BBC2-487B-8D44-DEC7A2237E65}">
      <dgm:prSet/>
      <dgm:spPr/>
      <dgm:t>
        <a:bodyPr/>
        <a:lstStyle/>
        <a:p>
          <a:endParaRPr lang="en-US" sz="1800">
            <a:solidFill>
              <a:srgbClr val="002060"/>
            </a:solidFill>
          </a:endParaRPr>
        </a:p>
      </dgm:t>
    </dgm:pt>
    <dgm:pt modelId="{C6DE5AE4-D50E-4B3C-B943-6C914356A852}">
      <dgm:prSet custT="1"/>
      <dgm:spPr/>
      <dgm:t>
        <a:bodyPr/>
        <a:lstStyle/>
        <a:p>
          <a:pPr>
            <a:lnSpc>
              <a:spcPct val="100000"/>
            </a:lnSpc>
          </a:pPr>
          <a:r>
            <a:rPr lang="nl-NL" sz="1800">
              <a:solidFill>
                <a:srgbClr val="002060"/>
              </a:solidFill>
            </a:rPr>
            <a:t>Bekijk de filmpjes</a:t>
          </a:r>
          <a:endParaRPr lang="en-US" sz="1800">
            <a:solidFill>
              <a:srgbClr val="002060"/>
            </a:solidFill>
          </a:endParaRPr>
        </a:p>
      </dgm:t>
    </dgm:pt>
    <dgm:pt modelId="{68951BFC-5557-4C97-BF91-EDEFD59E7199}" type="parTrans" cxnId="{8C575E10-23D1-4C9C-A2B1-5098DF878744}">
      <dgm:prSet/>
      <dgm:spPr/>
      <dgm:t>
        <a:bodyPr/>
        <a:lstStyle/>
        <a:p>
          <a:endParaRPr lang="en-US" sz="1800">
            <a:solidFill>
              <a:srgbClr val="002060"/>
            </a:solidFill>
          </a:endParaRPr>
        </a:p>
      </dgm:t>
    </dgm:pt>
    <dgm:pt modelId="{DCB0223A-DA60-4555-92C0-1270B37561C2}" type="sibTrans" cxnId="{8C575E10-23D1-4C9C-A2B1-5098DF878744}">
      <dgm:prSet/>
      <dgm:spPr/>
      <dgm:t>
        <a:bodyPr/>
        <a:lstStyle/>
        <a:p>
          <a:endParaRPr lang="en-US" sz="1800">
            <a:solidFill>
              <a:srgbClr val="002060"/>
            </a:solidFill>
          </a:endParaRPr>
        </a:p>
      </dgm:t>
    </dgm:pt>
    <dgm:pt modelId="{FC5B8C82-7591-43F0-A1DF-387BDBA696E1}">
      <dgm:prSet custT="1"/>
      <dgm:spPr/>
      <dgm:t>
        <a:bodyPr/>
        <a:lstStyle/>
        <a:p>
          <a:pPr>
            <a:lnSpc>
              <a:spcPct val="100000"/>
            </a:lnSpc>
          </a:pPr>
          <a:r>
            <a:rPr lang="nl-NL" sz="1800" dirty="0">
              <a:solidFill>
                <a:srgbClr val="002060"/>
              </a:solidFill>
            </a:rPr>
            <a:t>Bekijk de presentatie en de leerdoelen goed</a:t>
          </a:r>
          <a:endParaRPr lang="en-US" sz="1800" dirty="0">
            <a:solidFill>
              <a:srgbClr val="002060"/>
            </a:solidFill>
          </a:endParaRPr>
        </a:p>
      </dgm:t>
    </dgm:pt>
    <dgm:pt modelId="{B29AEB5B-8113-4591-AB85-FC617A84500A}" type="sibTrans" cxnId="{D312A8D0-1818-4315-B25D-859BB2DC4F42}">
      <dgm:prSet/>
      <dgm:spPr/>
      <dgm:t>
        <a:bodyPr/>
        <a:lstStyle/>
        <a:p>
          <a:endParaRPr lang="en-US" sz="1800">
            <a:solidFill>
              <a:srgbClr val="002060"/>
            </a:solidFill>
          </a:endParaRPr>
        </a:p>
      </dgm:t>
    </dgm:pt>
    <dgm:pt modelId="{84ABB78B-C0BB-49A6-9366-225589250F54}" type="parTrans" cxnId="{D312A8D0-1818-4315-B25D-859BB2DC4F42}">
      <dgm:prSet/>
      <dgm:spPr/>
      <dgm:t>
        <a:bodyPr/>
        <a:lstStyle/>
        <a:p>
          <a:endParaRPr lang="en-US" sz="1800">
            <a:solidFill>
              <a:srgbClr val="002060"/>
            </a:solidFill>
          </a:endParaRPr>
        </a:p>
      </dgm:t>
    </dgm:pt>
    <dgm:pt modelId="{898F3B2B-093B-4EBE-B149-C2EFD6E53826}" type="pres">
      <dgm:prSet presAssocID="{4907461B-9298-4371-BEE1-483FB49B28EA}" presName="root" presStyleCnt="0">
        <dgm:presLayoutVars>
          <dgm:dir/>
          <dgm:resizeHandles val="exact"/>
        </dgm:presLayoutVars>
      </dgm:prSet>
      <dgm:spPr/>
    </dgm:pt>
    <dgm:pt modelId="{4F0F964C-EFA2-45DD-9F0E-1CCCE52E63BA}" type="pres">
      <dgm:prSet presAssocID="{5295FBCB-C949-4F89-A776-A92A6B52F8E2}" presName="compNode" presStyleCnt="0"/>
      <dgm:spPr/>
    </dgm:pt>
    <dgm:pt modelId="{2232F0C3-92F7-4B4D-A789-DE133A0693AF}" type="pres">
      <dgm:prSet presAssocID="{5295FBCB-C949-4F89-A776-A92A6B52F8E2}" presName="bgRect" presStyleLbl="bgShp" presStyleIdx="0" presStyleCnt="4" custLinFactNeighborX="-1882"/>
      <dgm:spPr>
        <a:solidFill>
          <a:srgbClr val="E41053"/>
        </a:solidFill>
      </dgm:spPr>
    </dgm:pt>
    <dgm:pt modelId="{1ABF5079-1812-4AF2-9B06-F02047CBE9D3}" type="pres">
      <dgm:prSet presAssocID="{5295FBCB-C949-4F89-A776-A92A6B52F8E2}" presName="iconRect" presStyleLbl="node1" presStyleIdx="0" presStyleCnt="4" custLinFactNeighborX="-7848" custLinFactNeighborY="-446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Open boek"/>
        </a:ext>
      </dgm:extLst>
    </dgm:pt>
    <dgm:pt modelId="{B172B113-BFBB-4CD9-AC92-9849565430D6}" type="pres">
      <dgm:prSet presAssocID="{5295FBCB-C949-4F89-A776-A92A6B52F8E2}" presName="spaceRect" presStyleCnt="0"/>
      <dgm:spPr/>
    </dgm:pt>
    <dgm:pt modelId="{F501FD6A-CAFF-4D0C-8718-9CAA23816A6E}" type="pres">
      <dgm:prSet presAssocID="{5295FBCB-C949-4F89-A776-A92A6B52F8E2}" presName="parTx" presStyleLbl="revTx" presStyleIdx="0" presStyleCnt="4">
        <dgm:presLayoutVars>
          <dgm:chMax val="0"/>
          <dgm:chPref val="0"/>
        </dgm:presLayoutVars>
      </dgm:prSet>
      <dgm:spPr/>
    </dgm:pt>
    <dgm:pt modelId="{8DE70DFA-7369-4D15-947E-774CA00B347A}" type="pres">
      <dgm:prSet presAssocID="{B697CE38-E850-47BC-85DE-99B28C8741F5}" presName="sibTrans" presStyleCnt="0"/>
      <dgm:spPr/>
    </dgm:pt>
    <dgm:pt modelId="{5674CC1C-F29E-4AB1-8C60-D9756BB9633E}" type="pres">
      <dgm:prSet presAssocID="{FC5B8C82-7591-43F0-A1DF-387BDBA696E1}" presName="compNode" presStyleCnt="0"/>
      <dgm:spPr/>
    </dgm:pt>
    <dgm:pt modelId="{B685192A-7396-48A9-8E91-E869C0DD8F16}" type="pres">
      <dgm:prSet presAssocID="{FC5B8C82-7591-43F0-A1DF-387BDBA696E1}" presName="bgRect" presStyleLbl="bgShp" presStyleIdx="1" presStyleCnt="4"/>
      <dgm:spPr>
        <a:solidFill>
          <a:srgbClr val="FED23F"/>
        </a:solidFill>
      </dgm:spPr>
    </dgm:pt>
    <dgm:pt modelId="{97B72672-73A3-4BE0-948F-6F94930D4A03}" type="pres">
      <dgm:prSet presAssocID="{FC5B8C82-7591-43F0-A1DF-387BDBA696E1}"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oos"/>
        </a:ext>
      </dgm:extLst>
    </dgm:pt>
    <dgm:pt modelId="{A3BD9B11-ACB0-46DF-BB3D-F063E53B5F0D}" type="pres">
      <dgm:prSet presAssocID="{FC5B8C82-7591-43F0-A1DF-387BDBA696E1}" presName="spaceRect" presStyleCnt="0"/>
      <dgm:spPr/>
    </dgm:pt>
    <dgm:pt modelId="{6324BC16-B4D3-4F75-BAA4-D0ABD3A94E90}" type="pres">
      <dgm:prSet presAssocID="{FC5B8C82-7591-43F0-A1DF-387BDBA696E1}" presName="parTx" presStyleLbl="revTx" presStyleIdx="1" presStyleCnt="4">
        <dgm:presLayoutVars>
          <dgm:chMax val="0"/>
          <dgm:chPref val="0"/>
        </dgm:presLayoutVars>
      </dgm:prSet>
      <dgm:spPr/>
    </dgm:pt>
    <dgm:pt modelId="{81AFB86C-1CCB-B74A-B152-8C7141E47921}" type="pres">
      <dgm:prSet presAssocID="{B29AEB5B-8113-4591-AB85-FC617A84500A}" presName="sibTrans" presStyleCnt="0"/>
      <dgm:spPr/>
    </dgm:pt>
    <dgm:pt modelId="{7CC2DC83-47DB-4DD0-8CBA-908B62C5D1F2}" type="pres">
      <dgm:prSet presAssocID="{27E75148-6D63-4B7E-ACD1-CBF77C16FC05}" presName="compNode" presStyleCnt="0"/>
      <dgm:spPr/>
    </dgm:pt>
    <dgm:pt modelId="{DA87D148-D268-44C9-8223-0FEEA349A5F8}" type="pres">
      <dgm:prSet presAssocID="{27E75148-6D63-4B7E-ACD1-CBF77C16FC05}" presName="bgRect" presStyleLbl="bgShp" presStyleIdx="2" presStyleCnt="4"/>
      <dgm:spPr>
        <a:solidFill>
          <a:srgbClr val="20A6A8"/>
        </a:solidFill>
      </dgm:spPr>
    </dgm:pt>
    <dgm:pt modelId="{0ACDDA90-2849-4834-B6B6-972CFA117604}" type="pres">
      <dgm:prSet presAssocID="{27E75148-6D63-4B7E-ACD1-CBF77C16FC0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tlood"/>
        </a:ext>
      </dgm:extLst>
    </dgm:pt>
    <dgm:pt modelId="{CD362F69-FA17-47D4-ADCA-BF60FA7E06CD}" type="pres">
      <dgm:prSet presAssocID="{27E75148-6D63-4B7E-ACD1-CBF77C16FC05}" presName="spaceRect" presStyleCnt="0"/>
      <dgm:spPr/>
    </dgm:pt>
    <dgm:pt modelId="{5C96D124-B687-47B3-BF6E-C8C647C74E02}" type="pres">
      <dgm:prSet presAssocID="{27E75148-6D63-4B7E-ACD1-CBF77C16FC05}" presName="parTx" presStyleLbl="revTx" presStyleIdx="2" presStyleCnt="4">
        <dgm:presLayoutVars>
          <dgm:chMax val="0"/>
          <dgm:chPref val="0"/>
        </dgm:presLayoutVars>
      </dgm:prSet>
      <dgm:spPr/>
    </dgm:pt>
    <dgm:pt modelId="{454E9523-6A2A-4D36-AAD8-EDF1A0E84482}" type="pres">
      <dgm:prSet presAssocID="{CD991FD7-7095-44A7-8A64-8CB5449AE952}" presName="sibTrans" presStyleCnt="0"/>
      <dgm:spPr/>
    </dgm:pt>
    <dgm:pt modelId="{FD9C6596-4CAA-4FC8-9551-9C888A202953}" type="pres">
      <dgm:prSet presAssocID="{C6DE5AE4-D50E-4B3C-B943-6C914356A852}" presName="compNode" presStyleCnt="0"/>
      <dgm:spPr/>
    </dgm:pt>
    <dgm:pt modelId="{613CB982-45B9-49DB-A573-D4E315F2E25D}" type="pres">
      <dgm:prSet presAssocID="{C6DE5AE4-D50E-4B3C-B943-6C914356A852}" presName="bgRect" presStyleLbl="bgShp" presStyleIdx="3" presStyleCnt="4"/>
      <dgm:spPr>
        <a:solidFill>
          <a:srgbClr val="2AE0DE"/>
        </a:solidFill>
      </dgm:spPr>
    </dgm:pt>
    <dgm:pt modelId="{8F74B93D-6589-4B3C-B564-98DD3AC56CFA}" type="pres">
      <dgm:prSet presAssocID="{C6DE5AE4-D50E-4B3C-B943-6C914356A85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y"/>
        </a:ext>
      </dgm:extLst>
    </dgm:pt>
    <dgm:pt modelId="{20CA220D-2B14-490D-8708-D3D7B259090C}" type="pres">
      <dgm:prSet presAssocID="{C6DE5AE4-D50E-4B3C-B943-6C914356A852}" presName="spaceRect" presStyleCnt="0"/>
      <dgm:spPr/>
    </dgm:pt>
    <dgm:pt modelId="{5CFF15EA-5FC4-4F9B-9A40-80CACB347642}" type="pres">
      <dgm:prSet presAssocID="{C6DE5AE4-D50E-4B3C-B943-6C914356A852}" presName="parTx" presStyleLbl="revTx" presStyleIdx="3" presStyleCnt="4">
        <dgm:presLayoutVars>
          <dgm:chMax val="0"/>
          <dgm:chPref val="0"/>
        </dgm:presLayoutVars>
      </dgm:prSet>
      <dgm:spPr/>
    </dgm:pt>
  </dgm:ptLst>
  <dgm:cxnLst>
    <dgm:cxn modelId="{8C575E10-23D1-4C9C-A2B1-5098DF878744}" srcId="{4907461B-9298-4371-BEE1-483FB49B28EA}" destId="{C6DE5AE4-D50E-4B3C-B943-6C914356A852}" srcOrd="3" destOrd="0" parTransId="{68951BFC-5557-4C97-BF91-EDEFD59E7199}" sibTransId="{DCB0223A-DA60-4555-92C0-1270B37561C2}"/>
    <dgm:cxn modelId="{7578E54D-8E79-AC46-9D21-50A9F6D36706}" type="presOf" srcId="{5295FBCB-C949-4F89-A776-A92A6B52F8E2}" destId="{F501FD6A-CAFF-4D0C-8718-9CAA23816A6E}" srcOrd="0" destOrd="0" presId="urn:microsoft.com/office/officeart/2018/2/layout/IconVerticalSolidList"/>
    <dgm:cxn modelId="{3FCF8868-0C4D-1541-B4CE-CF5B8785F8BE}" type="presOf" srcId="{FC5B8C82-7591-43F0-A1DF-387BDBA696E1}" destId="{6324BC16-B4D3-4F75-BAA4-D0ABD3A94E90}" srcOrd="0" destOrd="0" presId="urn:microsoft.com/office/officeart/2018/2/layout/IconVerticalSolidList"/>
    <dgm:cxn modelId="{EF2BEEAF-4137-4872-AB28-CCBB9B95DC49}" type="presOf" srcId="{4907461B-9298-4371-BEE1-483FB49B28EA}" destId="{898F3B2B-093B-4EBE-B149-C2EFD6E53826}" srcOrd="0" destOrd="0" presId="urn:microsoft.com/office/officeart/2018/2/layout/IconVerticalSolidList"/>
    <dgm:cxn modelId="{03691FB2-3D20-4A5F-8C3B-3F85D318F931}" srcId="{4907461B-9298-4371-BEE1-483FB49B28EA}" destId="{5295FBCB-C949-4F89-A776-A92A6B52F8E2}" srcOrd="0" destOrd="0" parTransId="{8E785944-F8AB-4D9B-AEBE-BB7CB3AB66B5}" sibTransId="{B697CE38-E850-47BC-85DE-99B28C8741F5}"/>
    <dgm:cxn modelId="{D312A8D0-1818-4315-B25D-859BB2DC4F42}" srcId="{4907461B-9298-4371-BEE1-483FB49B28EA}" destId="{FC5B8C82-7591-43F0-A1DF-387BDBA696E1}" srcOrd="1" destOrd="0" parTransId="{84ABB78B-C0BB-49A6-9366-225589250F54}" sibTransId="{B29AEB5B-8113-4591-AB85-FC617A84500A}"/>
    <dgm:cxn modelId="{F1B0CAD1-BBC2-487B-8D44-DEC7A2237E65}" srcId="{4907461B-9298-4371-BEE1-483FB49B28EA}" destId="{27E75148-6D63-4B7E-ACD1-CBF77C16FC05}" srcOrd="2" destOrd="0" parTransId="{75DEDCC5-40AC-480C-A1F9-F8DA1493A999}" sibTransId="{CD991FD7-7095-44A7-8A64-8CB5449AE952}"/>
    <dgm:cxn modelId="{6CD6A3E3-3BFA-6F40-A113-BD2203679958}" type="presOf" srcId="{C6DE5AE4-D50E-4B3C-B943-6C914356A852}" destId="{5CFF15EA-5FC4-4F9B-9A40-80CACB347642}" srcOrd="0" destOrd="0" presId="urn:microsoft.com/office/officeart/2018/2/layout/IconVerticalSolidList"/>
    <dgm:cxn modelId="{86B9C2F1-8978-924A-AD5E-4B7FD3960082}" type="presOf" srcId="{27E75148-6D63-4B7E-ACD1-CBF77C16FC05}" destId="{5C96D124-B687-47B3-BF6E-C8C647C74E02}" srcOrd="0" destOrd="0" presId="urn:microsoft.com/office/officeart/2018/2/layout/IconVerticalSolidList"/>
    <dgm:cxn modelId="{6E5D2AFF-6D4B-8049-97E8-6B30D58A6F1B}" type="presParOf" srcId="{898F3B2B-093B-4EBE-B149-C2EFD6E53826}" destId="{4F0F964C-EFA2-45DD-9F0E-1CCCE52E63BA}" srcOrd="0" destOrd="0" presId="urn:microsoft.com/office/officeart/2018/2/layout/IconVerticalSolidList"/>
    <dgm:cxn modelId="{E18698AD-F2E3-A144-BFAF-47E500AA0B60}" type="presParOf" srcId="{4F0F964C-EFA2-45DD-9F0E-1CCCE52E63BA}" destId="{2232F0C3-92F7-4B4D-A789-DE133A0693AF}" srcOrd="0" destOrd="0" presId="urn:microsoft.com/office/officeart/2018/2/layout/IconVerticalSolidList"/>
    <dgm:cxn modelId="{77F26859-BE31-5645-BF83-274CCA9892E1}" type="presParOf" srcId="{4F0F964C-EFA2-45DD-9F0E-1CCCE52E63BA}" destId="{1ABF5079-1812-4AF2-9B06-F02047CBE9D3}" srcOrd="1" destOrd="0" presId="urn:microsoft.com/office/officeart/2018/2/layout/IconVerticalSolidList"/>
    <dgm:cxn modelId="{358576CB-F560-C644-8EE2-CBF28F6B9709}" type="presParOf" srcId="{4F0F964C-EFA2-45DD-9F0E-1CCCE52E63BA}" destId="{B172B113-BFBB-4CD9-AC92-9849565430D6}" srcOrd="2" destOrd="0" presId="urn:microsoft.com/office/officeart/2018/2/layout/IconVerticalSolidList"/>
    <dgm:cxn modelId="{2F303118-BA6A-6D49-BD28-4CCE226E9427}" type="presParOf" srcId="{4F0F964C-EFA2-45DD-9F0E-1CCCE52E63BA}" destId="{F501FD6A-CAFF-4D0C-8718-9CAA23816A6E}" srcOrd="3" destOrd="0" presId="urn:microsoft.com/office/officeart/2018/2/layout/IconVerticalSolidList"/>
    <dgm:cxn modelId="{4FFF9C44-76D5-6749-A4DA-80899578B994}" type="presParOf" srcId="{898F3B2B-093B-4EBE-B149-C2EFD6E53826}" destId="{8DE70DFA-7369-4D15-947E-774CA00B347A}" srcOrd="1" destOrd="0" presId="urn:microsoft.com/office/officeart/2018/2/layout/IconVerticalSolidList"/>
    <dgm:cxn modelId="{BDC0BA66-8632-2E4E-B2C5-3F861D55A57D}" type="presParOf" srcId="{898F3B2B-093B-4EBE-B149-C2EFD6E53826}" destId="{5674CC1C-F29E-4AB1-8C60-D9756BB9633E}" srcOrd="2" destOrd="0" presId="urn:microsoft.com/office/officeart/2018/2/layout/IconVerticalSolidList"/>
    <dgm:cxn modelId="{857785AF-3495-F84E-96E7-9F35CE9D44E9}" type="presParOf" srcId="{5674CC1C-F29E-4AB1-8C60-D9756BB9633E}" destId="{B685192A-7396-48A9-8E91-E869C0DD8F16}" srcOrd="0" destOrd="0" presId="urn:microsoft.com/office/officeart/2018/2/layout/IconVerticalSolidList"/>
    <dgm:cxn modelId="{A0590BBE-B252-F74A-907F-182E16EE8E82}" type="presParOf" srcId="{5674CC1C-F29E-4AB1-8C60-D9756BB9633E}" destId="{97B72672-73A3-4BE0-948F-6F94930D4A03}" srcOrd="1" destOrd="0" presId="urn:microsoft.com/office/officeart/2018/2/layout/IconVerticalSolidList"/>
    <dgm:cxn modelId="{CCC4CC1D-70EF-BE40-9B08-344D4E5B3C63}" type="presParOf" srcId="{5674CC1C-F29E-4AB1-8C60-D9756BB9633E}" destId="{A3BD9B11-ACB0-46DF-BB3D-F063E53B5F0D}" srcOrd="2" destOrd="0" presId="urn:microsoft.com/office/officeart/2018/2/layout/IconVerticalSolidList"/>
    <dgm:cxn modelId="{03FC13D5-11D9-D648-BCCD-6F7F7FE12144}" type="presParOf" srcId="{5674CC1C-F29E-4AB1-8C60-D9756BB9633E}" destId="{6324BC16-B4D3-4F75-BAA4-D0ABD3A94E90}" srcOrd="3" destOrd="0" presId="urn:microsoft.com/office/officeart/2018/2/layout/IconVerticalSolidList"/>
    <dgm:cxn modelId="{62D8CF40-C225-7248-A4BC-C0B2CDA0B638}" type="presParOf" srcId="{898F3B2B-093B-4EBE-B149-C2EFD6E53826}" destId="{81AFB86C-1CCB-B74A-B152-8C7141E47921}" srcOrd="3" destOrd="0" presId="urn:microsoft.com/office/officeart/2018/2/layout/IconVerticalSolidList"/>
    <dgm:cxn modelId="{3774B5CB-A8CE-D24F-9367-50BBDC0FC4C3}" type="presParOf" srcId="{898F3B2B-093B-4EBE-B149-C2EFD6E53826}" destId="{7CC2DC83-47DB-4DD0-8CBA-908B62C5D1F2}" srcOrd="4" destOrd="0" presId="urn:microsoft.com/office/officeart/2018/2/layout/IconVerticalSolidList"/>
    <dgm:cxn modelId="{54E70790-A66F-C144-856A-F12144D82026}" type="presParOf" srcId="{7CC2DC83-47DB-4DD0-8CBA-908B62C5D1F2}" destId="{DA87D148-D268-44C9-8223-0FEEA349A5F8}" srcOrd="0" destOrd="0" presId="urn:microsoft.com/office/officeart/2018/2/layout/IconVerticalSolidList"/>
    <dgm:cxn modelId="{B4607011-7932-FF4F-BFE7-335B2B6A519A}" type="presParOf" srcId="{7CC2DC83-47DB-4DD0-8CBA-908B62C5D1F2}" destId="{0ACDDA90-2849-4834-B6B6-972CFA117604}" srcOrd="1" destOrd="0" presId="urn:microsoft.com/office/officeart/2018/2/layout/IconVerticalSolidList"/>
    <dgm:cxn modelId="{4E1A29D2-60D3-DD40-8E28-082BE6AB4DAF}" type="presParOf" srcId="{7CC2DC83-47DB-4DD0-8CBA-908B62C5D1F2}" destId="{CD362F69-FA17-47D4-ADCA-BF60FA7E06CD}" srcOrd="2" destOrd="0" presId="urn:microsoft.com/office/officeart/2018/2/layout/IconVerticalSolidList"/>
    <dgm:cxn modelId="{FCA334D4-A185-7940-AC53-AE3BB0C32C07}" type="presParOf" srcId="{7CC2DC83-47DB-4DD0-8CBA-908B62C5D1F2}" destId="{5C96D124-B687-47B3-BF6E-C8C647C74E02}" srcOrd="3" destOrd="0" presId="urn:microsoft.com/office/officeart/2018/2/layout/IconVerticalSolidList"/>
    <dgm:cxn modelId="{4E055D9B-4247-5D46-8291-993A247D0711}" type="presParOf" srcId="{898F3B2B-093B-4EBE-B149-C2EFD6E53826}" destId="{454E9523-6A2A-4D36-AAD8-EDF1A0E84482}" srcOrd="5" destOrd="0" presId="urn:microsoft.com/office/officeart/2018/2/layout/IconVerticalSolidList"/>
    <dgm:cxn modelId="{3BC08CF0-5E34-FE44-8E63-E5BA9272C832}" type="presParOf" srcId="{898F3B2B-093B-4EBE-B149-C2EFD6E53826}" destId="{FD9C6596-4CAA-4FC8-9551-9C888A202953}" srcOrd="6" destOrd="0" presId="urn:microsoft.com/office/officeart/2018/2/layout/IconVerticalSolidList"/>
    <dgm:cxn modelId="{0775FA88-CFCB-0F46-94DF-1E148FEE9D36}" type="presParOf" srcId="{FD9C6596-4CAA-4FC8-9551-9C888A202953}" destId="{613CB982-45B9-49DB-A573-D4E315F2E25D}" srcOrd="0" destOrd="0" presId="urn:microsoft.com/office/officeart/2018/2/layout/IconVerticalSolidList"/>
    <dgm:cxn modelId="{AC6BF51E-C039-2144-902E-6D50B8695424}" type="presParOf" srcId="{FD9C6596-4CAA-4FC8-9551-9C888A202953}" destId="{8F74B93D-6589-4B3C-B564-98DD3AC56CFA}" srcOrd="1" destOrd="0" presId="urn:microsoft.com/office/officeart/2018/2/layout/IconVerticalSolidList"/>
    <dgm:cxn modelId="{20476B9E-172F-5240-83B7-99204E37026E}" type="presParOf" srcId="{FD9C6596-4CAA-4FC8-9551-9C888A202953}" destId="{20CA220D-2B14-490D-8708-D3D7B259090C}" srcOrd="2" destOrd="0" presId="urn:microsoft.com/office/officeart/2018/2/layout/IconVerticalSolidList"/>
    <dgm:cxn modelId="{8F11A122-BB45-D243-8EFB-68277C619DA2}" type="presParOf" srcId="{FD9C6596-4CAA-4FC8-9551-9C888A202953}" destId="{5CFF15EA-5FC4-4F9B-9A40-80CACB34764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2F0C3-92F7-4B4D-A789-DE133A0693AF}">
      <dsp:nvSpPr>
        <dsp:cNvPr id="0" name=""/>
        <dsp:cNvSpPr/>
      </dsp:nvSpPr>
      <dsp:spPr>
        <a:xfrm>
          <a:off x="0" y="1882"/>
          <a:ext cx="3672408" cy="954260"/>
        </a:xfrm>
        <a:prstGeom prst="roundRect">
          <a:avLst>
            <a:gd name="adj" fmla="val 10000"/>
          </a:avLst>
        </a:prstGeom>
        <a:solidFill>
          <a:srgbClr val="E41053"/>
        </a:solidFill>
        <a:ln>
          <a:noFill/>
        </a:ln>
        <a:effectLst/>
      </dsp:spPr>
      <dsp:style>
        <a:lnRef idx="0">
          <a:scrgbClr r="0" g="0" b="0"/>
        </a:lnRef>
        <a:fillRef idx="1">
          <a:scrgbClr r="0" g="0" b="0"/>
        </a:fillRef>
        <a:effectRef idx="0">
          <a:scrgbClr r="0" g="0" b="0"/>
        </a:effectRef>
        <a:fontRef idx="minor"/>
      </dsp:style>
    </dsp:sp>
    <dsp:sp modelId="{1ABF5079-1812-4AF2-9B06-F02047CBE9D3}">
      <dsp:nvSpPr>
        <dsp:cNvPr id="0" name=""/>
        <dsp:cNvSpPr/>
      </dsp:nvSpPr>
      <dsp:spPr>
        <a:xfrm>
          <a:off x="247474" y="193162"/>
          <a:ext cx="524843" cy="5248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01FD6A-CAFF-4D0C-8718-9CAA23816A6E}">
      <dsp:nvSpPr>
        <dsp:cNvPr id="0" name=""/>
        <dsp:cNvSpPr/>
      </dsp:nvSpPr>
      <dsp:spPr>
        <a:xfrm>
          <a:off x="1102171" y="1882"/>
          <a:ext cx="2570236" cy="95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93" tIns="100993" rIns="100993" bIns="100993" numCol="1" spcCol="1270" anchor="ctr" anchorCtr="0">
          <a:noAutofit/>
        </a:bodyPr>
        <a:lstStyle/>
        <a:p>
          <a:pPr marL="0" lvl="0" indent="0" algn="l" defTabSz="800100">
            <a:lnSpc>
              <a:spcPct val="100000"/>
            </a:lnSpc>
            <a:spcBef>
              <a:spcPct val="0"/>
            </a:spcBef>
            <a:spcAft>
              <a:spcPct val="35000"/>
            </a:spcAft>
            <a:buNone/>
          </a:pPr>
          <a:r>
            <a:rPr lang="nl-NL" sz="1800" kern="1200" dirty="0">
              <a:solidFill>
                <a:srgbClr val="002060"/>
              </a:solidFill>
            </a:rPr>
            <a:t>Bestudeer je theorieboek goed</a:t>
          </a:r>
          <a:endParaRPr lang="en-US" sz="1800" kern="1200" dirty="0">
            <a:solidFill>
              <a:srgbClr val="002060"/>
            </a:solidFill>
          </a:endParaRPr>
        </a:p>
      </dsp:txBody>
      <dsp:txXfrm>
        <a:off x="1102171" y="1882"/>
        <a:ext cx="2570236" cy="954260"/>
      </dsp:txXfrm>
    </dsp:sp>
    <dsp:sp modelId="{B685192A-7396-48A9-8E91-E869C0DD8F16}">
      <dsp:nvSpPr>
        <dsp:cNvPr id="0" name=""/>
        <dsp:cNvSpPr/>
      </dsp:nvSpPr>
      <dsp:spPr>
        <a:xfrm>
          <a:off x="0" y="1194708"/>
          <a:ext cx="3672408" cy="954260"/>
        </a:xfrm>
        <a:prstGeom prst="roundRect">
          <a:avLst>
            <a:gd name="adj" fmla="val 10000"/>
          </a:avLst>
        </a:prstGeom>
        <a:solidFill>
          <a:srgbClr val="FED23F"/>
        </a:solidFill>
        <a:ln>
          <a:noFill/>
        </a:ln>
        <a:effectLst/>
      </dsp:spPr>
      <dsp:style>
        <a:lnRef idx="0">
          <a:scrgbClr r="0" g="0" b="0"/>
        </a:lnRef>
        <a:fillRef idx="1">
          <a:scrgbClr r="0" g="0" b="0"/>
        </a:fillRef>
        <a:effectRef idx="0">
          <a:scrgbClr r="0" g="0" b="0"/>
        </a:effectRef>
        <a:fontRef idx="minor"/>
      </dsp:style>
    </dsp:sp>
    <dsp:sp modelId="{97B72672-73A3-4BE0-948F-6F94930D4A03}">
      <dsp:nvSpPr>
        <dsp:cNvPr id="0" name=""/>
        <dsp:cNvSpPr/>
      </dsp:nvSpPr>
      <dsp:spPr>
        <a:xfrm>
          <a:off x="288663" y="1409417"/>
          <a:ext cx="524843" cy="52484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24BC16-B4D3-4F75-BAA4-D0ABD3A94E90}">
      <dsp:nvSpPr>
        <dsp:cNvPr id="0" name=""/>
        <dsp:cNvSpPr/>
      </dsp:nvSpPr>
      <dsp:spPr>
        <a:xfrm>
          <a:off x="1102171" y="1194708"/>
          <a:ext cx="2570236" cy="95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93" tIns="100993" rIns="100993" bIns="100993" numCol="1" spcCol="1270" anchor="ctr" anchorCtr="0">
          <a:noAutofit/>
        </a:bodyPr>
        <a:lstStyle/>
        <a:p>
          <a:pPr marL="0" lvl="0" indent="0" algn="l" defTabSz="800100">
            <a:lnSpc>
              <a:spcPct val="100000"/>
            </a:lnSpc>
            <a:spcBef>
              <a:spcPct val="0"/>
            </a:spcBef>
            <a:spcAft>
              <a:spcPct val="35000"/>
            </a:spcAft>
            <a:buNone/>
          </a:pPr>
          <a:r>
            <a:rPr lang="nl-NL" sz="1800" kern="1200" dirty="0">
              <a:solidFill>
                <a:srgbClr val="002060"/>
              </a:solidFill>
            </a:rPr>
            <a:t>Bekijk de presentatie en de leerdoelen goed</a:t>
          </a:r>
          <a:endParaRPr lang="en-US" sz="1800" kern="1200" dirty="0">
            <a:solidFill>
              <a:srgbClr val="002060"/>
            </a:solidFill>
          </a:endParaRPr>
        </a:p>
      </dsp:txBody>
      <dsp:txXfrm>
        <a:off x="1102171" y="1194708"/>
        <a:ext cx="2570236" cy="954260"/>
      </dsp:txXfrm>
    </dsp:sp>
    <dsp:sp modelId="{DA87D148-D268-44C9-8223-0FEEA349A5F8}">
      <dsp:nvSpPr>
        <dsp:cNvPr id="0" name=""/>
        <dsp:cNvSpPr/>
      </dsp:nvSpPr>
      <dsp:spPr>
        <a:xfrm>
          <a:off x="0" y="2387534"/>
          <a:ext cx="3672408" cy="954260"/>
        </a:xfrm>
        <a:prstGeom prst="roundRect">
          <a:avLst>
            <a:gd name="adj" fmla="val 10000"/>
          </a:avLst>
        </a:prstGeom>
        <a:solidFill>
          <a:srgbClr val="20A6A8"/>
        </a:solidFill>
        <a:ln>
          <a:noFill/>
        </a:ln>
        <a:effectLst/>
      </dsp:spPr>
      <dsp:style>
        <a:lnRef idx="0">
          <a:scrgbClr r="0" g="0" b="0"/>
        </a:lnRef>
        <a:fillRef idx="1">
          <a:scrgbClr r="0" g="0" b="0"/>
        </a:fillRef>
        <a:effectRef idx="0">
          <a:scrgbClr r="0" g="0" b="0"/>
        </a:effectRef>
        <a:fontRef idx="minor"/>
      </dsp:style>
    </dsp:sp>
    <dsp:sp modelId="{0ACDDA90-2849-4834-B6B6-972CFA117604}">
      <dsp:nvSpPr>
        <dsp:cNvPr id="0" name=""/>
        <dsp:cNvSpPr/>
      </dsp:nvSpPr>
      <dsp:spPr>
        <a:xfrm>
          <a:off x="288663" y="2602243"/>
          <a:ext cx="524843" cy="5248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96D124-B687-47B3-BF6E-C8C647C74E02}">
      <dsp:nvSpPr>
        <dsp:cNvPr id="0" name=""/>
        <dsp:cNvSpPr/>
      </dsp:nvSpPr>
      <dsp:spPr>
        <a:xfrm>
          <a:off x="1102171" y="2387534"/>
          <a:ext cx="2570236" cy="95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93" tIns="100993" rIns="100993" bIns="100993" numCol="1" spcCol="1270" anchor="ctr" anchorCtr="0">
          <a:noAutofit/>
        </a:bodyPr>
        <a:lstStyle/>
        <a:p>
          <a:pPr marL="0" lvl="0" indent="0" algn="l" defTabSz="800100">
            <a:lnSpc>
              <a:spcPct val="100000"/>
            </a:lnSpc>
            <a:spcBef>
              <a:spcPct val="0"/>
            </a:spcBef>
            <a:spcAft>
              <a:spcPct val="35000"/>
            </a:spcAft>
            <a:buNone/>
          </a:pPr>
          <a:r>
            <a:rPr lang="nl-NL" sz="1800" kern="1200">
              <a:solidFill>
                <a:srgbClr val="002060"/>
              </a:solidFill>
            </a:rPr>
            <a:t>Maak de opdrachten op het leerdoelenblad</a:t>
          </a:r>
          <a:endParaRPr lang="en-US" sz="1800" kern="1200">
            <a:solidFill>
              <a:srgbClr val="002060"/>
            </a:solidFill>
          </a:endParaRPr>
        </a:p>
      </dsp:txBody>
      <dsp:txXfrm>
        <a:off x="1102171" y="2387534"/>
        <a:ext cx="2570236" cy="954260"/>
      </dsp:txXfrm>
    </dsp:sp>
    <dsp:sp modelId="{613CB982-45B9-49DB-A573-D4E315F2E25D}">
      <dsp:nvSpPr>
        <dsp:cNvPr id="0" name=""/>
        <dsp:cNvSpPr/>
      </dsp:nvSpPr>
      <dsp:spPr>
        <a:xfrm>
          <a:off x="0" y="3580360"/>
          <a:ext cx="3672408" cy="954260"/>
        </a:xfrm>
        <a:prstGeom prst="roundRect">
          <a:avLst>
            <a:gd name="adj" fmla="val 10000"/>
          </a:avLst>
        </a:prstGeom>
        <a:solidFill>
          <a:srgbClr val="2AE0DE"/>
        </a:solidFill>
        <a:ln>
          <a:noFill/>
        </a:ln>
        <a:effectLst/>
      </dsp:spPr>
      <dsp:style>
        <a:lnRef idx="0">
          <a:scrgbClr r="0" g="0" b="0"/>
        </a:lnRef>
        <a:fillRef idx="1">
          <a:scrgbClr r="0" g="0" b="0"/>
        </a:fillRef>
        <a:effectRef idx="0">
          <a:scrgbClr r="0" g="0" b="0"/>
        </a:effectRef>
        <a:fontRef idx="minor"/>
      </dsp:style>
    </dsp:sp>
    <dsp:sp modelId="{8F74B93D-6589-4B3C-B564-98DD3AC56CFA}">
      <dsp:nvSpPr>
        <dsp:cNvPr id="0" name=""/>
        <dsp:cNvSpPr/>
      </dsp:nvSpPr>
      <dsp:spPr>
        <a:xfrm>
          <a:off x="288663" y="3795069"/>
          <a:ext cx="524843" cy="5248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FF15EA-5FC4-4F9B-9A40-80CACB347642}">
      <dsp:nvSpPr>
        <dsp:cNvPr id="0" name=""/>
        <dsp:cNvSpPr/>
      </dsp:nvSpPr>
      <dsp:spPr>
        <a:xfrm>
          <a:off x="1102171" y="3580360"/>
          <a:ext cx="2570236" cy="95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93" tIns="100993" rIns="100993" bIns="100993" numCol="1" spcCol="1270" anchor="ctr" anchorCtr="0">
          <a:noAutofit/>
        </a:bodyPr>
        <a:lstStyle/>
        <a:p>
          <a:pPr marL="0" lvl="0" indent="0" algn="l" defTabSz="800100">
            <a:lnSpc>
              <a:spcPct val="100000"/>
            </a:lnSpc>
            <a:spcBef>
              <a:spcPct val="0"/>
            </a:spcBef>
            <a:spcAft>
              <a:spcPct val="35000"/>
            </a:spcAft>
            <a:buNone/>
          </a:pPr>
          <a:r>
            <a:rPr lang="nl-NL" sz="1800" kern="1200">
              <a:solidFill>
                <a:srgbClr val="002060"/>
              </a:solidFill>
            </a:rPr>
            <a:t>Bekijk de filmpjes</a:t>
          </a:r>
          <a:endParaRPr lang="en-US" sz="1800" kern="1200">
            <a:solidFill>
              <a:srgbClr val="002060"/>
            </a:solidFill>
          </a:endParaRPr>
        </a:p>
      </dsp:txBody>
      <dsp:txXfrm>
        <a:off x="1102171" y="3580360"/>
        <a:ext cx="2570236" cy="95426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954E7-35CD-C645-ACFD-DEDE177434FF}" type="datetimeFigureOut">
              <a:rPr lang="nl-NL" smtClean="0"/>
              <a:t>17-08-2020</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4DB9F9-42E0-554F-8A03-8CF3C9CC2A06}" type="slidenum">
              <a:rPr lang="nl-NL" smtClean="0"/>
              <a:t>‹nr.›</a:t>
            </a:fld>
            <a:endParaRPr lang="nl-NL"/>
          </a:p>
        </p:txBody>
      </p:sp>
    </p:spTree>
    <p:extLst>
      <p:ext uri="{BB962C8B-B14F-4D97-AF65-F5344CB8AC3E}">
        <p14:creationId xmlns:p14="http://schemas.microsoft.com/office/powerpoint/2010/main" val="75375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34DB9F9-42E0-554F-8A03-8CF3C9CC2A06}" type="slidenum">
              <a:rPr lang="nl-NL" smtClean="0"/>
              <a:t>1</a:t>
            </a:fld>
            <a:endParaRPr lang="nl-NL"/>
          </a:p>
        </p:txBody>
      </p:sp>
    </p:spTree>
    <p:extLst>
      <p:ext uri="{BB962C8B-B14F-4D97-AF65-F5344CB8AC3E}">
        <p14:creationId xmlns:p14="http://schemas.microsoft.com/office/powerpoint/2010/main" val="652977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34DB9F9-42E0-554F-8A03-8CF3C9CC2A06}" type="slidenum">
              <a:rPr lang="nl-NL" smtClean="0"/>
              <a:t>4</a:t>
            </a:fld>
            <a:endParaRPr lang="nl-NL"/>
          </a:p>
        </p:txBody>
      </p:sp>
    </p:spTree>
    <p:extLst>
      <p:ext uri="{BB962C8B-B14F-4D97-AF65-F5344CB8AC3E}">
        <p14:creationId xmlns:p14="http://schemas.microsoft.com/office/powerpoint/2010/main" val="2437919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34DB9F9-42E0-554F-8A03-8CF3C9CC2A06}" type="slidenum">
              <a:rPr lang="nl-NL" smtClean="0"/>
              <a:t>5</a:t>
            </a:fld>
            <a:endParaRPr lang="nl-NL"/>
          </a:p>
        </p:txBody>
      </p:sp>
    </p:spTree>
    <p:extLst>
      <p:ext uri="{BB962C8B-B14F-4D97-AF65-F5344CB8AC3E}">
        <p14:creationId xmlns:p14="http://schemas.microsoft.com/office/powerpoint/2010/main" val="714183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het opmaakprofiel van de modelondertitel te bewerken</a:t>
            </a:r>
          </a:p>
        </p:txBody>
      </p:sp>
      <p:sp>
        <p:nvSpPr>
          <p:cNvPr id="4" name="Rectangle 4"/>
          <p:cNvSpPr>
            <a:spLocks noGrp="1" noChangeArrowheads="1"/>
          </p:cNvSpPr>
          <p:nvPr>
            <p:ph type="dt" sz="half" idx="10"/>
          </p:nvPr>
        </p:nvSpPr>
        <p:spPr>
          <a:ln/>
        </p:spPr>
        <p:txBody>
          <a:bodyPr/>
          <a:lstStyle>
            <a:lvl1pPr>
              <a:defRPr/>
            </a:lvl1pPr>
          </a:lstStyle>
          <a:p>
            <a:fld id="{5BC169A3-3CD8-D042-8ED2-8695B64157F5}" type="datetime1">
              <a:rPr lang="nl-NL" altLang="nl-NL" smtClean="0"/>
              <a:t>17-08-2020</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805BB9BA-01EC-4B74-910A-CAD0FD13032B}" type="slidenum">
              <a:rPr lang="nl-NL" altLang="nl-NL"/>
              <a:pPr/>
              <a:t>‹nr.›</a:t>
            </a:fld>
            <a:endParaRPr lang="nl-NL" altLang="nl-NL"/>
          </a:p>
        </p:txBody>
      </p:sp>
    </p:spTree>
    <p:extLst>
      <p:ext uri="{BB962C8B-B14F-4D97-AF65-F5344CB8AC3E}">
        <p14:creationId xmlns:p14="http://schemas.microsoft.com/office/powerpoint/2010/main" val="854778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fld id="{62741A8B-CAC6-4E43-B2DC-4C6A8F12A3A6}" type="datetime1">
              <a:rPr lang="nl-NL" altLang="nl-NL" smtClean="0"/>
              <a:t>17-08-2020</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0C439A37-2D77-43A5-A567-493318F86ED4}" type="slidenum">
              <a:rPr lang="nl-NL" altLang="nl-NL"/>
              <a:pPr/>
              <a:t>‹nr.›</a:t>
            </a:fld>
            <a:endParaRPr lang="nl-NL" altLang="nl-NL"/>
          </a:p>
        </p:txBody>
      </p:sp>
    </p:spTree>
    <p:extLst>
      <p:ext uri="{BB962C8B-B14F-4D97-AF65-F5344CB8AC3E}">
        <p14:creationId xmlns:p14="http://schemas.microsoft.com/office/powerpoint/2010/main" val="281086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fld id="{D8841783-03AD-DE4B-859F-12B23CDA78AC}" type="datetime1">
              <a:rPr lang="nl-NL" altLang="nl-NL" smtClean="0"/>
              <a:t>17-08-2020</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B6012B0F-3C11-48D8-90C1-C32AA8AF085B}" type="slidenum">
              <a:rPr lang="nl-NL" altLang="nl-NL"/>
              <a:pPr/>
              <a:t>‹nr.›</a:t>
            </a:fld>
            <a:endParaRPr lang="nl-NL" altLang="nl-NL"/>
          </a:p>
        </p:txBody>
      </p:sp>
    </p:spTree>
    <p:extLst>
      <p:ext uri="{BB962C8B-B14F-4D97-AF65-F5344CB8AC3E}">
        <p14:creationId xmlns:p14="http://schemas.microsoft.com/office/powerpoint/2010/main" val="1101215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fld id="{0E61ED51-BC42-4C4A-8E9B-1F7BFF3AEAAB}" type="datetime1">
              <a:rPr lang="nl-NL" altLang="nl-NL" smtClean="0"/>
              <a:t>17-08-2020</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25B28926-11C7-46DA-8456-BDCC9C90F312}" type="slidenum">
              <a:rPr lang="nl-NL" altLang="nl-NL"/>
              <a:pPr/>
              <a:t>‹nr.›</a:t>
            </a:fld>
            <a:endParaRPr lang="nl-NL" altLang="nl-NL"/>
          </a:p>
        </p:txBody>
      </p:sp>
    </p:spTree>
    <p:extLst>
      <p:ext uri="{BB962C8B-B14F-4D97-AF65-F5344CB8AC3E}">
        <p14:creationId xmlns:p14="http://schemas.microsoft.com/office/powerpoint/2010/main" val="1037582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fld id="{661C4AD5-B2FA-C446-9108-E7687365D1BA}" type="datetime1">
              <a:rPr lang="nl-NL" altLang="nl-NL" smtClean="0"/>
              <a:t>17-08-2020</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39408E7C-CF88-4BF6-B915-F91B92DFAB3B}" type="slidenum">
              <a:rPr lang="nl-NL" altLang="nl-NL"/>
              <a:pPr/>
              <a:t>‹nr.›</a:t>
            </a:fld>
            <a:endParaRPr lang="nl-NL" altLang="nl-NL"/>
          </a:p>
        </p:txBody>
      </p:sp>
    </p:spTree>
    <p:extLst>
      <p:ext uri="{BB962C8B-B14F-4D97-AF65-F5344CB8AC3E}">
        <p14:creationId xmlns:p14="http://schemas.microsoft.com/office/powerpoint/2010/main" val="484732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fld id="{CD8A01E6-6D19-C448-8111-FCBD6D8034ED}" type="datetime1">
              <a:rPr lang="nl-NL" altLang="nl-NL" smtClean="0"/>
              <a:t>17-08-2020</a:t>
            </a:fld>
            <a:endParaRPr lang="nl-NL" alt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EC3B6E03-2DD9-4004-9575-F9BEC50925C1}" type="slidenum">
              <a:rPr lang="nl-NL" altLang="nl-NL"/>
              <a:pPr/>
              <a:t>‹nr.›</a:t>
            </a:fld>
            <a:endParaRPr lang="nl-NL" altLang="nl-NL"/>
          </a:p>
        </p:txBody>
      </p:sp>
    </p:spTree>
    <p:extLst>
      <p:ext uri="{BB962C8B-B14F-4D97-AF65-F5344CB8AC3E}">
        <p14:creationId xmlns:p14="http://schemas.microsoft.com/office/powerpoint/2010/main" val="1038837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fld id="{DE4273B4-D19F-754F-AAB2-8CF5A1B97B05}" type="datetime1">
              <a:rPr lang="nl-NL" altLang="nl-NL" smtClean="0"/>
              <a:t>17-08-2020</a:t>
            </a:fld>
            <a:endParaRPr lang="nl-NL" alt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fld id="{6A271AFB-7BF0-424E-80D1-147F71FD3375}" type="slidenum">
              <a:rPr lang="nl-NL" altLang="nl-NL"/>
              <a:pPr/>
              <a:t>‹nr.›</a:t>
            </a:fld>
            <a:endParaRPr lang="nl-NL" altLang="nl-NL"/>
          </a:p>
        </p:txBody>
      </p:sp>
    </p:spTree>
    <p:extLst>
      <p:ext uri="{BB962C8B-B14F-4D97-AF65-F5344CB8AC3E}">
        <p14:creationId xmlns:p14="http://schemas.microsoft.com/office/powerpoint/2010/main" val="3359237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p:cNvSpPr>
            <a:spLocks noGrp="1" noChangeArrowheads="1"/>
          </p:cNvSpPr>
          <p:nvPr>
            <p:ph type="dt" sz="half" idx="10"/>
          </p:nvPr>
        </p:nvSpPr>
        <p:spPr>
          <a:ln/>
        </p:spPr>
        <p:txBody>
          <a:bodyPr/>
          <a:lstStyle>
            <a:lvl1pPr>
              <a:defRPr/>
            </a:lvl1pPr>
          </a:lstStyle>
          <a:p>
            <a:fld id="{EB8F202A-A781-734C-848E-43423E299154}" type="datetime1">
              <a:rPr lang="nl-NL" altLang="nl-NL" smtClean="0"/>
              <a:t>17-08-2020</a:t>
            </a:fld>
            <a:endParaRPr lang="nl-NL" alt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fld id="{D8984613-EF0C-4107-9419-E2F9D2FD140E}" type="slidenum">
              <a:rPr lang="nl-NL" altLang="nl-NL"/>
              <a:pPr/>
              <a:t>‹nr.›</a:t>
            </a:fld>
            <a:endParaRPr lang="nl-NL" altLang="nl-NL"/>
          </a:p>
        </p:txBody>
      </p:sp>
    </p:spTree>
    <p:extLst>
      <p:ext uri="{BB962C8B-B14F-4D97-AF65-F5344CB8AC3E}">
        <p14:creationId xmlns:p14="http://schemas.microsoft.com/office/powerpoint/2010/main" val="744251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D33D74B9-ED56-9D4A-8A95-B7FA22907DF3}" type="datetime1">
              <a:rPr lang="nl-NL" altLang="nl-NL" smtClean="0"/>
              <a:t>17-08-2020</a:t>
            </a:fld>
            <a:endParaRPr lang="nl-NL" alt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fld id="{C743A66C-05BB-4A7A-BA60-CBCF9EE1333E}" type="slidenum">
              <a:rPr lang="nl-NL" altLang="nl-NL"/>
              <a:pPr/>
              <a:t>‹nr.›</a:t>
            </a:fld>
            <a:endParaRPr lang="nl-NL" altLang="nl-NL"/>
          </a:p>
        </p:txBody>
      </p:sp>
    </p:spTree>
    <p:extLst>
      <p:ext uri="{BB962C8B-B14F-4D97-AF65-F5344CB8AC3E}">
        <p14:creationId xmlns:p14="http://schemas.microsoft.com/office/powerpoint/2010/main" val="891696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fld id="{2701FA58-C378-5D4D-9714-83CA17CE6D66}" type="datetime1">
              <a:rPr lang="nl-NL" altLang="nl-NL" smtClean="0"/>
              <a:t>17-08-2020</a:t>
            </a:fld>
            <a:endParaRPr lang="nl-NL" alt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6D7EE28D-6176-4075-BB83-534B176C700D}" type="slidenum">
              <a:rPr lang="nl-NL" altLang="nl-NL"/>
              <a:pPr/>
              <a:t>‹nr.›</a:t>
            </a:fld>
            <a:endParaRPr lang="nl-NL" altLang="nl-NL"/>
          </a:p>
        </p:txBody>
      </p:sp>
    </p:spTree>
    <p:extLst>
      <p:ext uri="{BB962C8B-B14F-4D97-AF65-F5344CB8AC3E}">
        <p14:creationId xmlns:p14="http://schemas.microsoft.com/office/powerpoint/2010/main" val="3813929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fld id="{685B9507-D8A5-874D-9B70-827BE83CA9BA}" type="datetime1">
              <a:rPr lang="nl-NL" altLang="nl-NL" smtClean="0"/>
              <a:t>17-08-2020</a:t>
            </a:fld>
            <a:endParaRPr lang="nl-NL" alt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360384D2-6E22-4F64-82AB-F0A2C7237098}" type="slidenum">
              <a:rPr lang="nl-NL" altLang="nl-NL"/>
              <a:pPr/>
              <a:t>‹nr.›</a:t>
            </a:fld>
            <a:endParaRPr lang="nl-NL" altLang="nl-NL"/>
          </a:p>
        </p:txBody>
      </p:sp>
    </p:spTree>
    <p:extLst>
      <p:ext uri="{BB962C8B-B14F-4D97-AF65-F5344CB8AC3E}">
        <p14:creationId xmlns:p14="http://schemas.microsoft.com/office/powerpoint/2010/main" val="4163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fld id="{5C94C94E-8149-7D43-AD24-7AE384D39470}" type="datetime1">
              <a:rPr lang="nl-NL" altLang="nl-NL" smtClean="0"/>
              <a:t>17-08-2020</a:t>
            </a:fld>
            <a:endParaRPr lang="nl-NL" altLang="nl-NL"/>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pitchFamily="34" charset="0"/>
                <a:ea typeface="+mn-ea"/>
                <a:cs typeface="+mn-cs"/>
              </a:defRPr>
            </a:lvl1pPr>
          </a:lstStyle>
          <a:p>
            <a:pPr>
              <a:defRPr/>
            </a:pPr>
            <a:endParaRPr lang="nl-NL"/>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B1872D8F-D7A4-421A-909B-127A7ED3216C}" type="slidenum">
              <a:rPr lang="nl-NL" altLang="nl-NL"/>
              <a:pPr/>
              <a:t>‹nr.›</a:t>
            </a:fld>
            <a:endParaRPr lang="nl-NL" altLang="nl-N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1532301" y="5204715"/>
            <a:ext cx="1263701" cy="1653285"/>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p:cNvSpPr/>
          <p:nvPr/>
        </p:nvSpPr>
        <p:spPr>
          <a:xfrm>
            <a:off x="2805048" y="5190824"/>
            <a:ext cx="1240553" cy="1667176"/>
          </a:xfrm>
          <a:prstGeom prst="rect">
            <a:avLst/>
          </a:prstGeom>
          <a:solidFill>
            <a:srgbClr val="FED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5284052" y="5211082"/>
            <a:ext cx="1215636" cy="1646917"/>
          </a:xfrm>
          <a:prstGeom prst="rect">
            <a:avLst/>
          </a:prstGeom>
          <a:solidFill>
            <a:srgbClr val="29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6444208" y="5211083"/>
            <a:ext cx="1215117" cy="1646917"/>
          </a:xfrm>
          <a:prstGeom prst="rect">
            <a:avLst/>
          </a:prstGeom>
          <a:solidFill>
            <a:srgbClr val="2C5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4047107" y="5211082"/>
            <a:ext cx="1244973" cy="1646917"/>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F3B18121-A0AA-4661-BA96-583CE4C14E5A}"/>
              </a:ext>
            </a:extLst>
          </p:cNvPr>
          <p:cNvSpPr txBox="1"/>
          <p:nvPr/>
        </p:nvSpPr>
        <p:spPr>
          <a:xfrm>
            <a:off x="971600" y="1083761"/>
            <a:ext cx="7072076" cy="769441"/>
          </a:xfrm>
          <a:prstGeom prst="rect">
            <a:avLst/>
          </a:prstGeom>
          <a:noFill/>
        </p:spPr>
        <p:txBody>
          <a:bodyPr wrap="square" rtlCol="0">
            <a:spAutoFit/>
          </a:bodyPr>
          <a:lstStyle/>
          <a:p>
            <a:pPr algn="ctr"/>
            <a:r>
              <a:rPr lang="nl-NL" sz="4400" b="1" i="1" dirty="0">
                <a:solidFill>
                  <a:schemeClr val="bg1"/>
                </a:solidFill>
              </a:rPr>
              <a:t>Mengsels</a:t>
            </a:r>
            <a:r>
              <a:rPr lang="nl-NL" sz="3200" b="1" i="1" dirty="0">
                <a:solidFill>
                  <a:schemeClr val="bg1"/>
                </a:solidFill>
              </a:rPr>
              <a:t> </a:t>
            </a:r>
            <a:r>
              <a:rPr lang="nl-NL" sz="4000" b="1" i="1" dirty="0">
                <a:solidFill>
                  <a:schemeClr val="bg1"/>
                </a:solidFill>
              </a:rPr>
              <a:t>scheiden</a:t>
            </a:r>
          </a:p>
        </p:txBody>
      </p:sp>
      <p:sp>
        <p:nvSpPr>
          <p:cNvPr id="10" name="Rechthoek 9"/>
          <p:cNvSpPr/>
          <p:nvPr/>
        </p:nvSpPr>
        <p:spPr>
          <a:xfrm>
            <a:off x="3016042" y="2186324"/>
            <a:ext cx="2852063" cy="646331"/>
          </a:xfrm>
          <a:prstGeom prst="rect">
            <a:avLst/>
          </a:prstGeom>
        </p:spPr>
        <p:txBody>
          <a:bodyPr wrap="none">
            <a:spAutoFit/>
          </a:bodyPr>
          <a:lstStyle/>
          <a:p>
            <a:pPr algn="ctr"/>
            <a:r>
              <a:rPr lang="nl-NL" sz="3600" b="1" i="1" dirty="0">
                <a:solidFill>
                  <a:schemeClr val="bg1"/>
                </a:solidFill>
              </a:rPr>
              <a:t>Hoofdstuk 3</a:t>
            </a:r>
          </a:p>
        </p:txBody>
      </p:sp>
      <p:sp>
        <p:nvSpPr>
          <p:cNvPr id="13" name="Tekstvak 12"/>
          <p:cNvSpPr txBox="1"/>
          <p:nvPr/>
        </p:nvSpPr>
        <p:spPr>
          <a:xfrm>
            <a:off x="1643874" y="6291546"/>
            <a:ext cx="1001768" cy="338554"/>
          </a:xfrm>
          <a:prstGeom prst="rect">
            <a:avLst/>
          </a:prstGeom>
          <a:noFill/>
        </p:spPr>
        <p:txBody>
          <a:bodyPr wrap="square" rtlCol="0">
            <a:spAutoFit/>
          </a:bodyPr>
          <a:lstStyle/>
          <a:p>
            <a:r>
              <a:rPr lang="nl-NL" sz="1600" dirty="0">
                <a:solidFill>
                  <a:schemeClr val="bg1"/>
                </a:solidFill>
              </a:rPr>
              <a:t>Theorie</a:t>
            </a:r>
          </a:p>
        </p:txBody>
      </p:sp>
      <p:sp>
        <p:nvSpPr>
          <p:cNvPr id="14" name="Tekstvak 13"/>
          <p:cNvSpPr txBox="1"/>
          <p:nvPr/>
        </p:nvSpPr>
        <p:spPr>
          <a:xfrm>
            <a:off x="2845472" y="6262213"/>
            <a:ext cx="1001768" cy="338554"/>
          </a:xfrm>
          <a:prstGeom prst="rect">
            <a:avLst/>
          </a:prstGeom>
          <a:noFill/>
        </p:spPr>
        <p:txBody>
          <a:bodyPr wrap="square" rtlCol="0">
            <a:spAutoFit/>
          </a:bodyPr>
          <a:lstStyle/>
          <a:p>
            <a:r>
              <a:rPr lang="nl-NL" sz="1600">
                <a:solidFill>
                  <a:schemeClr val="bg1"/>
                </a:solidFill>
              </a:rPr>
              <a:t>Leerdoel</a:t>
            </a:r>
            <a:endParaRPr lang="nl-NL" sz="1600" dirty="0">
              <a:solidFill>
                <a:schemeClr val="bg1"/>
              </a:solidFill>
            </a:endParaRPr>
          </a:p>
        </p:txBody>
      </p:sp>
      <p:sp>
        <p:nvSpPr>
          <p:cNvPr id="15" name="Tekstvak 14"/>
          <p:cNvSpPr txBox="1"/>
          <p:nvPr/>
        </p:nvSpPr>
        <p:spPr>
          <a:xfrm>
            <a:off x="4077401" y="6325758"/>
            <a:ext cx="1121834" cy="338554"/>
          </a:xfrm>
          <a:prstGeom prst="rect">
            <a:avLst/>
          </a:prstGeom>
          <a:noFill/>
        </p:spPr>
        <p:txBody>
          <a:bodyPr wrap="square" rtlCol="0">
            <a:spAutoFit/>
          </a:bodyPr>
          <a:lstStyle/>
          <a:p>
            <a:r>
              <a:rPr lang="nl-NL" sz="1600" dirty="0">
                <a:solidFill>
                  <a:schemeClr val="bg1"/>
                </a:solidFill>
              </a:rPr>
              <a:t>Opdracht</a:t>
            </a:r>
          </a:p>
        </p:txBody>
      </p:sp>
      <p:sp>
        <p:nvSpPr>
          <p:cNvPr id="16" name="Tekstvak 15"/>
          <p:cNvSpPr txBox="1"/>
          <p:nvPr/>
        </p:nvSpPr>
        <p:spPr>
          <a:xfrm>
            <a:off x="5490114" y="6354423"/>
            <a:ext cx="720178" cy="338554"/>
          </a:xfrm>
          <a:prstGeom prst="rect">
            <a:avLst/>
          </a:prstGeom>
          <a:noFill/>
        </p:spPr>
        <p:txBody>
          <a:bodyPr wrap="square" rtlCol="0">
            <a:spAutoFit/>
          </a:bodyPr>
          <a:lstStyle/>
          <a:p>
            <a:r>
              <a:rPr lang="nl-NL" sz="1600" dirty="0">
                <a:solidFill>
                  <a:schemeClr val="bg1"/>
                </a:solidFill>
              </a:rPr>
              <a:t>Audio</a:t>
            </a:r>
          </a:p>
        </p:txBody>
      </p:sp>
      <p:sp>
        <p:nvSpPr>
          <p:cNvPr id="17" name="Tekstvak 16"/>
          <p:cNvSpPr txBox="1"/>
          <p:nvPr/>
        </p:nvSpPr>
        <p:spPr>
          <a:xfrm>
            <a:off x="6515838" y="6330806"/>
            <a:ext cx="1217552" cy="338554"/>
          </a:xfrm>
          <a:prstGeom prst="rect">
            <a:avLst/>
          </a:prstGeom>
          <a:noFill/>
        </p:spPr>
        <p:txBody>
          <a:bodyPr wrap="square" rtlCol="0">
            <a:spAutoFit/>
          </a:bodyPr>
          <a:lstStyle/>
          <a:p>
            <a:r>
              <a:rPr lang="nl-NL" sz="1600" dirty="0">
                <a:solidFill>
                  <a:schemeClr val="bg1"/>
                </a:solidFill>
              </a:rPr>
              <a:t>Practicum</a:t>
            </a:r>
          </a:p>
        </p:txBody>
      </p:sp>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874" y="5236370"/>
            <a:ext cx="1076796" cy="993664"/>
          </a:xfrm>
          <a:prstGeom prst="rect">
            <a:avLst/>
          </a:prstGeom>
        </p:spPr>
      </p:pic>
      <p:pic>
        <p:nvPicPr>
          <p:cNvPr id="19" name="Afbeelding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6002" y="5154804"/>
            <a:ext cx="1251105" cy="1154516"/>
          </a:xfrm>
          <a:prstGeom prst="rect">
            <a:avLst/>
          </a:prstGeom>
        </p:spPr>
      </p:pic>
      <p:pic>
        <p:nvPicPr>
          <p:cNvPr id="20" name="Afbeelding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9115" y="5142976"/>
            <a:ext cx="1147022" cy="1058468"/>
          </a:xfrm>
          <a:prstGeom prst="rect">
            <a:avLst/>
          </a:prstGeom>
        </p:spPr>
      </p:pic>
      <p:pic>
        <p:nvPicPr>
          <p:cNvPr id="22" name="Afbeelding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7949" y="5211082"/>
            <a:ext cx="1244168" cy="1148115"/>
          </a:xfrm>
          <a:prstGeom prst="rect">
            <a:avLst/>
          </a:prstGeom>
        </p:spPr>
      </p:pic>
      <p:pic>
        <p:nvPicPr>
          <p:cNvPr id="6" name="Afbeelding 5"/>
          <p:cNvPicPr>
            <a:picLocks noChangeAspect="1"/>
          </p:cNvPicPr>
          <p:nvPr/>
        </p:nvPicPr>
        <p:blipFill rotWithShape="1">
          <a:blip r:embed="rId7">
            <a:extLst>
              <a:ext uri="{28A0092B-C50C-407E-A947-70E740481C1C}">
                <a14:useLocalDpi xmlns:a14="http://schemas.microsoft.com/office/drawing/2010/main" val="0"/>
              </a:ext>
            </a:extLst>
          </a:blip>
          <a:srcRect r="10967"/>
          <a:stretch/>
        </p:blipFill>
        <p:spPr>
          <a:xfrm>
            <a:off x="5292080" y="5156967"/>
            <a:ext cx="1131291" cy="1172554"/>
          </a:xfrm>
          <a:prstGeom prst="rect">
            <a:avLst/>
          </a:prstGeom>
        </p:spPr>
      </p:pic>
      <p:sp>
        <p:nvSpPr>
          <p:cNvPr id="12" name="Tijdelijke aanduiding voor dianummer 11"/>
          <p:cNvSpPr>
            <a:spLocks noGrp="1"/>
          </p:cNvSpPr>
          <p:nvPr>
            <p:ph type="sldNum" sz="quarter" idx="12"/>
          </p:nvPr>
        </p:nvSpPr>
        <p:spPr/>
        <p:txBody>
          <a:bodyPr/>
          <a:lstStyle/>
          <a:p>
            <a:fld id="{C743A66C-05BB-4A7A-BA60-CBCF9EE1333E}" type="slidenum">
              <a:rPr lang="nl-NL" altLang="nl-NL" smtClean="0"/>
              <a:pPr/>
              <a:t>1</a:t>
            </a:fld>
            <a:endParaRPr lang="nl-NL" altLang="nl-NL"/>
          </a:p>
        </p:txBody>
      </p:sp>
    </p:spTree>
    <p:extLst>
      <p:ext uri="{BB962C8B-B14F-4D97-AF65-F5344CB8AC3E}">
        <p14:creationId xmlns:p14="http://schemas.microsoft.com/office/powerpoint/2010/main" val="41918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solidFill>
                  <a:schemeClr val="bg1"/>
                </a:solidFill>
              </a:rPr>
              <a:t>Controle toets</a:t>
            </a:r>
          </a:p>
        </p:txBody>
      </p:sp>
      <p:sp>
        <p:nvSpPr>
          <p:cNvPr id="5" name="Text Box 4"/>
          <p:cNvSpPr txBox="1">
            <a:spLocks noChangeArrowheads="1"/>
          </p:cNvSpPr>
          <p:nvPr/>
        </p:nvSpPr>
        <p:spPr bwMode="auto">
          <a:xfrm>
            <a:off x="483447" y="1412716"/>
            <a:ext cx="8321178" cy="3939540"/>
          </a:xfrm>
          <a:prstGeom prst="rect">
            <a:avLst/>
          </a:prstGeom>
          <a:solidFill>
            <a:srgbClr val="696969"/>
          </a:solidFill>
          <a:ln>
            <a:solidFill>
              <a:srgbClr val="00B0F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lvl="0" indent="-457200">
              <a:buFont typeface="+mj-lt"/>
              <a:buAutoNum type="arabicPeriod"/>
            </a:pPr>
            <a:r>
              <a:rPr lang="nl-NL" sz="2000" dirty="0">
                <a:solidFill>
                  <a:srgbClr val="92D050"/>
                </a:solidFill>
              </a:rPr>
              <a:t>Leg het begrip extraheren eens uit? </a:t>
            </a:r>
            <a:r>
              <a:rPr lang="nl-NL" sz="2000" dirty="0">
                <a:solidFill>
                  <a:schemeClr val="bg1"/>
                </a:solidFill>
              </a:rPr>
              <a:t>Maak verplicht gebruik van de woorden extractiemiddel, oplosbaarheid, oplossen, afgieten en filteren.   					  		    </a:t>
            </a:r>
            <a:r>
              <a:rPr lang="nl-NL" sz="2000" i="1" dirty="0">
                <a:solidFill>
                  <a:schemeClr val="bg1"/>
                </a:solidFill>
              </a:rPr>
              <a:t>(2pt)</a:t>
            </a:r>
            <a:endParaRPr lang="nl-NL" altLang="nl-NL" sz="2000" i="1" dirty="0">
              <a:solidFill>
                <a:schemeClr val="bg1"/>
              </a:solidFill>
            </a:endParaRPr>
          </a:p>
          <a:p>
            <a:pPr marL="514350" indent="-514350" eaLnBrk="1" hangingPunct="1">
              <a:spcBef>
                <a:spcPct val="50000"/>
              </a:spcBef>
              <a:buAutoNum type="arabicPeriod"/>
            </a:pPr>
            <a:r>
              <a:rPr lang="nl-NL" sz="2000" dirty="0">
                <a:solidFill>
                  <a:srgbClr val="92D050"/>
                </a:solidFill>
              </a:rPr>
              <a:t>Bij extraheren hebben we geleerd dat het te maken heeft met de oplosbaarheid. </a:t>
            </a:r>
            <a:r>
              <a:rPr lang="nl-NL" sz="2000" dirty="0">
                <a:solidFill>
                  <a:schemeClr val="bg1"/>
                </a:solidFill>
              </a:rPr>
              <a:t>Waarom is oplosbaarheid een stofeigenschap?   Leg uit! 							    </a:t>
            </a:r>
            <a:r>
              <a:rPr lang="nl-NL" sz="2000" i="1" dirty="0">
                <a:solidFill>
                  <a:schemeClr val="bg1"/>
                </a:solidFill>
              </a:rPr>
              <a:t>(2pt)</a:t>
            </a:r>
          </a:p>
          <a:p>
            <a:pPr marL="457200" indent="-457200" eaLnBrk="1" hangingPunct="1">
              <a:spcBef>
                <a:spcPct val="50000"/>
              </a:spcBef>
              <a:buFont typeface="+mj-lt"/>
              <a:buAutoNum type="arabicPeriod" startAt="3"/>
            </a:pPr>
            <a:r>
              <a:rPr lang="nl-NL" sz="2000" dirty="0">
                <a:solidFill>
                  <a:srgbClr val="92D050"/>
                </a:solidFill>
              </a:rPr>
              <a:t>Bij het koffiezetten maak je gebruik van twee scheidingsmethoden? </a:t>
            </a:r>
            <a:r>
              <a:rPr lang="nl-NL" sz="2000" dirty="0">
                <a:solidFill>
                  <a:schemeClr val="bg1"/>
                </a:solidFill>
              </a:rPr>
              <a:t>Welke twee zijn dat? 	</a:t>
            </a:r>
            <a:r>
              <a:rPr lang="nl-NL" sz="2000" i="1" dirty="0">
                <a:solidFill>
                  <a:schemeClr val="bg1"/>
                </a:solidFill>
              </a:rPr>
              <a:t>		  		    (2pt)</a:t>
            </a:r>
          </a:p>
          <a:p>
            <a:pPr marL="457200" indent="-457200" eaLnBrk="1" hangingPunct="1">
              <a:spcBef>
                <a:spcPct val="50000"/>
              </a:spcBef>
              <a:buAutoNum type="arabicPeriod" startAt="4"/>
            </a:pPr>
            <a:r>
              <a:rPr lang="nl-NL" altLang="nl-NL" sz="2000" i="1" dirty="0">
                <a:solidFill>
                  <a:srgbClr val="92D050"/>
                </a:solidFill>
              </a:rPr>
              <a:t>Wat wordt er bedoeld met de woorden extract en residu? </a:t>
            </a:r>
            <a:r>
              <a:rPr lang="nl-NL" altLang="nl-NL" sz="2000" i="1" dirty="0">
                <a:solidFill>
                  <a:schemeClr val="bg1"/>
                </a:solidFill>
              </a:rPr>
              <a:t>Leg uit!				   				    (2pt)</a:t>
            </a:r>
            <a:br>
              <a:rPr lang="nl-NL" altLang="nl-NL" sz="2000" dirty="0">
                <a:solidFill>
                  <a:schemeClr val="bg1"/>
                </a:solidFill>
              </a:rPr>
            </a:br>
            <a:endParaRPr lang="nl-NL" altLang="nl-NL" sz="2000" dirty="0">
              <a:solidFill>
                <a:schemeClr val="bg1"/>
              </a:solidFill>
            </a:endParaRPr>
          </a:p>
        </p:txBody>
      </p:sp>
      <p:sp>
        <p:nvSpPr>
          <p:cNvPr id="7" name="Rechthoek 6"/>
          <p:cNvSpPr/>
          <p:nvPr/>
        </p:nvSpPr>
        <p:spPr>
          <a:xfrm>
            <a:off x="179512" y="112730"/>
            <a:ext cx="1100957" cy="1228038"/>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251520" y="960982"/>
            <a:ext cx="992062" cy="307777"/>
          </a:xfrm>
          <a:prstGeom prst="rect">
            <a:avLst/>
          </a:prstGeom>
          <a:noFill/>
        </p:spPr>
        <p:txBody>
          <a:bodyPr wrap="square" rtlCol="0">
            <a:spAutoFit/>
          </a:bodyPr>
          <a:lstStyle/>
          <a:p>
            <a:r>
              <a:rPr lang="nl-NL" sz="1400">
                <a:solidFill>
                  <a:schemeClr val="bg1"/>
                </a:solidFill>
              </a:rPr>
              <a:t>Opdracht</a:t>
            </a:r>
          </a:p>
        </p:txBody>
      </p:sp>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88" y="44623"/>
            <a:ext cx="1014337" cy="936027"/>
          </a:xfrm>
          <a:prstGeom prst="rect">
            <a:avLst/>
          </a:prstGeom>
        </p:spPr>
      </p:pic>
      <p:sp>
        <p:nvSpPr>
          <p:cNvPr id="10" name="Tekstvak 9">
            <a:extLst>
              <a:ext uri="{FF2B5EF4-FFF2-40B4-BE49-F238E27FC236}">
                <a16:creationId xmlns:a16="http://schemas.microsoft.com/office/drawing/2014/main" id="{2ABBD748-5405-9D48-8E25-1325E2EA9D4C}"/>
              </a:ext>
            </a:extLst>
          </p:cNvPr>
          <p:cNvSpPr txBox="1"/>
          <p:nvPr/>
        </p:nvSpPr>
        <p:spPr>
          <a:xfrm>
            <a:off x="1822591" y="6309320"/>
            <a:ext cx="5981125" cy="307777"/>
          </a:xfrm>
          <a:prstGeom prst="rect">
            <a:avLst/>
          </a:prstGeom>
          <a:noFill/>
        </p:spPr>
        <p:txBody>
          <a:bodyPr wrap="none" rtlCol="0">
            <a:spAutoFit/>
          </a:bodyPr>
          <a:lstStyle/>
          <a:p>
            <a:r>
              <a:rPr lang="nl-NL" sz="1400" dirty="0">
                <a:solidFill>
                  <a:schemeClr val="bg1"/>
                </a:solidFill>
              </a:rPr>
              <a:t>Behaalde punten: 5 punten of lager onvoldoende ; 6pt of meer voldoende</a:t>
            </a:r>
          </a:p>
        </p:txBody>
      </p:sp>
    </p:spTree>
    <p:extLst>
      <p:ext uri="{BB962C8B-B14F-4D97-AF65-F5344CB8AC3E}">
        <p14:creationId xmlns:p14="http://schemas.microsoft.com/office/powerpoint/2010/main" val="261510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solidFill>
                  <a:schemeClr val="bg1"/>
                </a:solidFill>
              </a:rPr>
              <a:t>Antwoorden controle toets</a:t>
            </a:r>
          </a:p>
        </p:txBody>
      </p:sp>
      <p:sp>
        <p:nvSpPr>
          <p:cNvPr id="5" name="Text Box 4"/>
          <p:cNvSpPr txBox="1">
            <a:spLocks noChangeArrowheads="1"/>
          </p:cNvSpPr>
          <p:nvPr/>
        </p:nvSpPr>
        <p:spPr bwMode="auto">
          <a:xfrm>
            <a:off x="483447" y="1529958"/>
            <a:ext cx="8321178" cy="3323987"/>
          </a:xfrm>
          <a:prstGeom prst="rect">
            <a:avLst/>
          </a:prstGeom>
          <a:solidFill>
            <a:srgbClr val="696969"/>
          </a:solidFill>
          <a:ln>
            <a:solidFill>
              <a:srgbClr val="00B0F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lvl="0" indent="-457200">
              <a:buFont typeface="+mj-lt"/>
              <a:buAutoNum type="arabicPeriod"/>
            </a:pPr>
            <a:r>
              <a:rPr lang="nl-NL" sz="2000" dirty="0">
                <a:solidFill>
                  <a:srgbClr val="92D050"/>
                </a:solidFill>
              </a:rPr>
              <a:t>Het begrip extraheren betekent? </a:t>
            </a:r>
            <a:r>
              <a:rPr lang="nl-NL" sz="2000" dirty="0">
                <a:solidFill>
                  <a:schemeClr val="bg1"/>
                </a:solidFill>
              </a:rPr>
              <a:t>Bij een mengsel van vaste stoffen wordt een extractiemiddel toegevoegd, door een verschil in oplosbaarheid, zal één stof oplossen en de ander niet, door het mengsel daarna afgieten of te filteren krijg je een scheiding van de stoffen.		   				 	  (2pt) </a:t>
            </a:r>
            <a:endParaRPr lang="nl-NL" altLang="nl-NL" sz="2000" dirty="0">
              <a:solidFill>
                <a:schemeClr val="bg1"/>
              </a:solidFill>
            </a:endParaRPr>
          </a:p>
          <a:p>
            <a:pPr marL="514350" indent="-514350" eaLnBrk="1" hangingPunct="1">
              <a:spcBef>
                <a:spcPct val="50000"/>
              </a:spcBef>
              <a:buAutoNum type="arabicPeriod"/>
            </a:pPr>
            <a:r>
              <a:rPr lang="nl-NL" sz="2000" dirty="0">
                <a:solidFill>
                  <a:srgbClr val="92D050"/>
                </a:solidFill>
              </a:rPr>
              <a:t>Waarom is oplosbaarheid een stofeigenschap? Leg uit!              </a:t>
            </a:r>
            <a:r>
              <a:rPr lang="nl-NL" sz="2000" dirty="0">
                <a:solidFill>
                  <a:schemeClr val="bg1"/>
                </a:solidFill>
              </a:rPr>
              <a:t>Elke stof heeft zijn eigen mate van oplosbaarheid, daarom is het een stofeigenschap. Dit is ook afhankelijk van het type oplosmiddel dat wordt toevoegt. </a:t>
            </a:r>
            <a:r>
              <a:rPr lang="nl-NL" sz="2000" dirty="0">
                <a:solidFill>
                  <a:schemeClr val="accent6">
                    <a:lumMod val="20000"/>
                    <a:lumOff val="80000"/>
                  </a:schemeClr>
                </a:solidFill>
              </a:rPr>
              <a:t>Zo lost zout op in water, maar niet in ethanol. 								  </a:t>
            </a:r>
            <a:r>
              <a:rPr lang="nl-NL" sz="2000" dirty="0">
                <a:solidFill>
                  <a:schemeClr val="bg1"/>
                </a:solidFill>
              </a:rPr>
              <a:t>(2pt) </a:t>
            </a:r>
            <a:endParaRPr lang="nl-NL" sz="2000" i="1" dirty="0">
              <a:solidFill>
                <a:schemeClr val="bg1"/>
              </a:solidFill>
              <a:latin typeface="+mj-lt"/>
            </a:endParaRPr>
          </a:p>
        </p:txBody>
      </p:sp>
      <p:sp>
        <p:nvSpPr>
          <p:cNvPr id="7" name="Rechthoek 6"/>
          <p:cNvSpPr/>
          <p:nvPr/>
        </p:nvSpPr>
        <p:spPr>
          <a:xfrm>
            <a:off x="179512" y="112730"/>
            <a:ext cx="1100957" cy="1228038"/>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251520" y="960982"/>
            <a:ext cx="992062" cy="307777"/>
          </a:xfrm>
          <a:prstGeom prst="rect">
            <a:avLst/>
          </a:prstGeom>
          <a:noFill/>
        </p:spPr>
        <p:txBody>
          <a:bodyPr wrap="square" rtlCol="0">
            <a:spAutoFit/>
          </a:bodyPr>
          <a:lstStyle/>
          <a:p>
            <a:r>
              <a:rPr lang="nl-NL" sz="1400">
                <a:solidFill>
                  <a:schemeClr val="bg1"/>
                </a:solidFill>
              </a:rPr>
              <a:t>Opdracht</a:t>
            </a:r>
          </a:p>
        </p:txBody>
      </p:sp>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88" y="44623"/>
            <a:ext cx="1014337" cy="936027"/>
          </a:xfrm>
          <a:prstGeom prst="rect">
            <a:avLst/>
          </a:prstGeom>
        </p:spPr>
      </p:pic>
      <p:sp>
        <p:nvSpPr>
          <p:cNvPr id="11" name="Tekstvak 10">
            <a:extLst>
              <a:ext uri="{FF2B5EF4-FFF2-40B4-BE49-F238E27FC236}">
                <a16:creationId xmlns:a16="http://schemas.microsoft.com/office/drawing/2014/main" id="{339FA4F4-6567-ED4B-B492-DAB6E48851A4}"/>
              </a:ext>
            </a:extLst>
          </p:cNvPr>
          <p:cNvSpPr txBox="1"/>
          <p:nvPr/>
        </p:nvSpPr>
        <p:spPr>
          <a:xfrm>
            <a:off x="1822591" y="6309320"/>
            <a:ext cx="5981125" cy="307777"/>
          </a:xfrm>
          <a:prstGeom prst="rect">
            <a:avLst/>
          </a:prstGeom>
          <a:noFill/>
        </p:spPr>
        <p:txBody>
          <a:bodyPr wrap="none" rtlCol="0">
            <a:spAutoFit/>
          </a:bodyPr>
          <a:lstStyle/>
          <a:p>
            <a:r>
              <a:rPr lang="nl-NL" sz="1400" dirty="0">
                <a:solidFill>
                  <a:schemeClr val="bg1"/>
                </a:solidFill>
              </a:rPr>
              <a:t>Behaalde punten: 5 punten of lager onvoldoende ; 6pt of meer voldoende</a:t>
            </a:r>
          </a:p>
        </p:txBody>
      </p:sp>
    </p:spTree>
    <p:extLst>
      <p:ext uri="{BB962C8B-B14F-4D97-AF65-F5344CB8AC3E}">
        <p14:creationId xmlns:p14="http://schemas.microsoft.com/office/powerpoint/2010/main" val="71412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solidFill>
                  <a:schemeClr val="bg1"/>
                </a:solidFill>
              </a:rPr>
              <a:t>Antwoorden controle toets</a:t>
            </a:r>
          </a:p>
        </p:txBody>
      </p:sp>
      <p:sp>
        <p:nvSpPr>
          <p:cNvPr id="5" name="Text Box 4"/>
          <p:cNvSpPr txBox="1">
            <a:spLocks noChangeArrowheads="1"/>
          </p:cNvSpPr>
          <p:nvPr/>
        </p:nvSpPr>
        <p:spPr bwMode="auto">
          <a:xfrm>
            <a:off x="483447" y="1529958"/>
            <a:ext cx="8321178" cy="2708434"/>
          </a:xfrm>
          <a:prstGeom prst="rect">
            <a:avLst/>
          </a:prstGeom>
          <a:solidFill>
            <a:srgbClr val="696969"/>
          </a:solidFill>
          <a:ln>
            <a:solidFill>
              <a:srgbClr val="00B0F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lvl="0" indent="-457200">
              <a:buFont typeface="+mj-lt"/>
              <a:buAutoNum type="arabicPeriod" startAt="3"/>
            </a:pPr>
            <a:r>
              <a:rPr lang="nl-NL" sz="2000" dirty="0">
                <a:solidFill>
                  <a:srgbClr val="92D050"/>
                </a:solidFill>
              </a:rPr>
              <a:t>Bij het koffiezetten maak je gebruik van twee scheidingsmethoden? Welke twee zijn dat? </a:t>
            </a:r>
            <a:r>
              <a:rPr lang="nl-NL" sz="2000" dirty="0">
                <a:solidFill>
                  <a:schemeClr val="bg1"/>
                </a:solidFill>
              </a:rPr>
              <a:t>Eerst extractie, daarna filteren.		    (2pt) </a:t>
            </a:r>
            <a:endParaRPr lang="nl-NL" altLang="nl-NL" sz="2000" dirty="0">
              <a:solidFill>
                <a:schemeClr val="bg1"/>
              </a:solidFill>
            </a:endParaRPr>
          </a:p>
          <a:p>
            <a:pPr marL="514350" indent="-514350" eaLnBrk="1" hangingPunct="1">
              <a:spcBef>
                <a:spcPct val="50000"/>
              </a:spcBef>
              <a:buAutoNum type="arabicPeriod" startAt="3"/>
            </a:pPr>
            <a:r>
              <a:rPr lang="nl-NL" altLang="nl-NL" sz="2000" dirty="0">
                <a:solidFill>
                  <a:srgbClr val="92D050"/>
                </a:solidFill>
              </a:rPr>
              <a:t>Wat wordt er bedoeld met de woorden extract en residu? </a:t>
            </a:r>
            <a:r>
              <a:rPr lang="nl-NL" altLang="nl-NL" sz="2000" dirty="0">
                <a:solidFill>
                  <a:schemeClr val="bg1"/>
                </a:solidFill>
              </a:rPr>
              <a:t>Leg uit! Het extract bestaat uit het oplosmiddel en de vaste stoffen die zijn opgelost in het oplosmiddel. Het residu zijn de stoffen die niet zijn opgelost. 							   </a:t>
            </a:r>
            <a:r>
              <a:rPr lang="nl-NL" sz="2000" dirty="0">
                <a:solidFill>
                  <a:schemeClr val="bg1"/>
                </a:solidFill>
              </a:rPr>
              <a:t>(2pt) </a:t>
            </a:r>
            <a:r>
              <a:rPr lang="nl-NL" sz="2000" dirty="0">
                <a:solidFill>
                  <a:schemeClr val="accent6">
                    <a:lumMod val="20000"/>
                    <a:lumOff val="80000"/>
                  </a:schemeClr>
                </a:solidFill>
              </a:rPr>
              <a:t>Bij koffie zou dan het doorgelopen water met de koffie, het extract zijn en wat achterblijf in het filter, de koffiedrab, het residu.</a:t>
            </a:r>
            <a:endParaRPr lang="nl-NL" sz="2000" i="1" dirty="0">
              <a:solidFill>
                <a:schemeClr val="accent6">
                  <a:lumMod val="20000"/>
                  <a:lumOff val="80000"/>
                </a:schemeClr>
              </a:solidFill>
              <a:latin typeface="+mj-lt"/>
            </a:endParaRPr>
          </a:p>
        </p:txBody>
      </p:sp>
      <p:sp>
        <p:nvSpPr>
          <p:cNvPr id="7" name="Rechthoek 6"/>
          <p:cNvSpPr/>
          <p:nvPr/>
        </p:nvSpPr>
        <p:spPr>
          <a:xfrm>
            <a:off x="179512" y="112730"/>
            <a:ext cx="1100957" cy="1228038"/>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251520" y="960982"/>
            <a:ext cx="992062" cy="307777"/>
          </a:xfrm>
          <a:prstGeom prst="rect">
            <a:avLst/>
          </a:prstGeom>
          <a:noFill/>
        </p:spPr>
        <p:txBody>
          <a:bodyPr wrap="square" rtlCol="0">
            <a:spAutoFit/>
          </a:bodyPr>
          <a:lstStyle/>
          <a:p>
            <a:r>
              <a:rPr lang="nl-NL" sz="1400">
                <a:solidFill>
                  <a:schemeClr val="bg1"/>
                </a:solidFill>
              </a:rPr>
              <a:t>Opdracht</a:t>
            </a:r>
          </a:p>
        </p:txBody>
      </p:sp>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88" y="44623"/>
            <a:ext cx="1014337" cy="936027"/>
          </a:xfrm>
          <a:prstGeom prst="rect">
            <a:avLst/>
          </a:prstGeom>
        </p:spPr>
      </p:pic>
      <p:sp>
        <p:nvSpPr>
          <p:cNvPr id="11" name="Tekstvak 10">
            <a:extLst>
              <a:ext uri="{FF2B5EF4-FFF2-40B4-BE49-F238E27FC236}">
                <a16:creationId xmlns:a16="http://schemas.microsoft.com/office/drawing/2014/main" id="{A198CD18-28A1-0C40-8B10-38B105819DAB}"/>
              </a:ext>
            </a:extLst>
          </p:cNvPr>
          <p:cNvSpPr txBox="1"/>
          <p:nvPr/>
        </p:nvSpPr>
        <p:spPr>
          <a:xfrm>
            <a:off x="1822591" y="6309320"/>
            <a:ext cx="5981125" cy="307777"/>
          </a:xfrm>
          <a:prstGeom prst="rect">
            <a:avLst/>
          </a:prstGeom>
          <a:noFill/>
        </p:spPr>
        <p:txBody>
          <a:bodyPr wrap="none" rtlCol="0">
            <a:spAutoFit/>
          </a:bodyPr>
          <a:lstStyle/>
          <a:p>
            <a:r>
              <a:rPr lang="nl-NL" sz="1400" dirty="0">
                <a:solidFill>
                  <a:schemeClr val="bg1"/>
                </a:solidFill>
              </a:rPr>
              <a:t>Behaalde punten: 5 punten of lager onvoldoende ; 6pt of meer voldoende</a:t>
            </a:r>
          </a:p>
        </p:txBody>
      </p:sp>
    </p:spTree>
    <p:extLst>
      <p:ext uri="{BB962C8B-B14F-4D97-AF65-F5344CB8AC3E}">
        <p14:creationId xmlns:p14="http://schemas.microsoft.com/office/powerpoint/2010/main" val="312248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5"/>
          <p:cNvSpPr txBox="1">
            <a:spLocks noChangeArrowheads="1"/>
          </p:cNvSpPr>
          <p:nvPr/>
        </p:nvSpPr>
        <p:spPr bwMode="auto">
          <a:xfrm>
            <a:off x="2939480" y="431775"/>
            <a:ext cx="4680520" cy="501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nl-NL" altLang="nl-NL" sz="2800" b="1" dirty="0">
                <a:solidFill>
                  <a:schemeClr val="bg1"/>
                </a:solidFill>
                <a:latin typeface="+mj-lt"/>
                <a:ea typeface="ＭＳ Ｐゴシック" charset="0"/>
                <a:cs typeface="ＭＳ Ｐゴシック" charset="0"/>
              </a:rPr>
              <a:t>§3.3 Extraheren</a:t>
            </a:r>
          </a:p>
        </p:txBody>
      </p:sp>
      <p:sp>
        <p:nvSpPr>
          <p:cNvPr id="3" name="Tijdelijke aanduiding voor dianummer 2"/>
          <p:cNvSpPr>
            <a:spLocks noGrp="1"/>
          </p:cNvSpPr>
          <p:nvPr>
            <p:ph type="sldNum" sz="quarter" idx="12"/>
          </p:nvPr>
        </p:nvSpPr>
        <p:spPr>
          <a:xfrm>
            <a:off x="6553200" y="6245225"/>
            <a:ext cx="2133600" cy="476250"/>
          </a:xfrm>
        </p:spPr>
        <p:txBody>
          <a:bodyPr vert="horz" wrap="square" lIns="91440" tIns="45720" rIns="91440" bIns="45720" numCol="1" anchor="t" anchorCtr="0" compatLnSpc="1">
            <a:prstTxWarp prst="textNoShape">
              <a:avLst/>
            </a:prstTxWarp>
            <a:normAutofit/>
          </a:bodyPr>
          <a:lstStyle/>
          <a:p>
            <a:pPr>
              <a:spcAft>
                <a:spcPts val="600"/>
              </a:spcAft>
            </a:pPr>
            <a:fld id="{C743A66C-05BB-4A7A-BA60-CBCF9EE1333E}" type="slidenum">
              <a:rPr lang="nl-NL" altLang="nl-NL" kern="1200">
                <a:latin typeface="Arial" panose="020B0604020202020204" pitchFamily="34" charset="0"/>
                <a:ea typeface="ＭＳ Ｐゴシック" charset="-128"/>
                <a:cs typeface="+mn-cs"/>
              </a:rPr>
              <a:pPr>
                <a:spcAft>
                  <a:spcPts val="600"/>
                </a:spcAft>
              </a:pPr>
              <a:t>2</a:t>
            </a:fld>
            <a:endParaRPr lang="nl-NL" altLang="nl-NL" kern="1200">
              <a:latin typeface="Arial" panose="020B0604020202020204" pitchFamily="34" charset="0"/>
              <a:ea typeface="ＭＳ Ｐゴシック" charset="-128"/>
              <a:cs typeface="+mn-cs"/>
            </a:endParaRPr>
          </a:p>
        </p:txBody>
      </p:sp>
      <p:graphicFrame>
        <p:nvGraphicFramePr>
          <p:cNvPr id="15" name="Tekstvak 6">
            <a:extLst>
              <a:ext uri="{FF2B5EF4-FFF2-40B4-BE49-F238E27FC236}">
                <a16:creationId xmlns:a16="http://schemas.microsoft.com/office/drawing/2014/main" id="{5CB31497-EBA1-4EDB-8A1C-D68684478F95}"/>
              </a:ext>
            </a:extLst>
          </p:cNvPr>
          <p:cNvGraphicFramePr/>
          <p:nvPr/>
        </p:nvGraphicFramePr>
        <p:xfrm>
          <a:off x="4067944" y="1412776"/>
          <a:ext cx="3672408"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Pijl links 5">
            <a:extLst>
              <a:ext uri="{FF2B5EF4-FFF2-40B4-BE49-F238E27FC236}">
                <a16:creationId xmlns:a16="http://schemas.microsoft.com/office/drawing/2014/main" id="{C3F2EEF8-B402-AD48-924E-2494A47EED37}"/>
              </a:ext>
            </a:extLst>
          </p:cNvPr>
          <p:cNvSpPr/>
          <p:nvPr/>
        </p:nvSpPr>
        <p:spPr>
          <a:xfrm>
            <a:off x="1691680" y="1628800"/>
            <a:ext cx="1872208" cy="501426"/>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6580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0" accel="50000" decel="50000" autoRev="1" fill="remove" grpId="0" nodeType="withEffect">
                                  <p:stCondLst>
                                    <p:cond delay="0"/>
                                  </p:stCondLst>
                                  <p:childTnLst>
                                    <p:animMotion origin="layout" path="M 3.61111E-6 -4.07407E-6 L 3.61111E-6 0.53033 " pathEditMode="relative" rAng="0" ptsTypes="AA">
                                      <p:cBhvr>
                                        <p:cTn id="6" dur="3000" fill="hold"/>
                                        <p:tgtEl>
                                          <p:spTgt spid="6"/>
                                        </p:tgtEl>
                                        <p:attrNameLst>
                                          <p:attrName>ppt_x</p:attrName>
                                          <p:attrName>ppt_y</p:attrName>
                                        </p:attrNameLst>
                                      </p:cBhvr>
                                      <p:rCtr x="0" y="26505"/>
                                    </p:animMotion>
                                  </p:childTnLst>
                                </p:cTn>
                              </p:par>
                            </p:childTnLst>
                          </p:cTn>
                        </p:par>
                      </p:childTnLst>
                    </p:cTn>
                  </p:par>
                </p:childTnLst>
              </p:cTn>
              <p:prevCondLst>
                <p:cond evt="onPrev" delay="0">
                  <p:tgtEl>
                    <p:sldTgt/>
                  </p:tgtEl>
                </p:cond>
              </p:prevCondLst>
              <p:nextCondLst>
                <p:cond evt="onNext" delay="0">
                  <p:tgtEl>
                    <p:sldTgt/>
                  </p:tgtEl>
                </p:cond>
              </p:nextCondLst>
            </p:seq>
            <p:par>
              <p:cTn id="7"/>
            </p:par>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P H3.3 inleiding extraheren-1080p.mp4" descr="PP H3.3 inleiding extraheren-1080p.mp4">
            <a:hlinkClick r:id="" action="ppaction://media"/>
            <a:extLst>
              <a:ext uri="{FF2B5EF4-FFF2-40B4-BE49-F238E27FC236}">
                <a16:creationId xmlns:a16="http://schemas.microsoft.com/office/drawing/2014/main" id="{FA6E2ED9-549E-AA44-8435-1731E1DD03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12" y="589756"/>
            <a:ext cx="9144000" cy="5143500"/>
          </a:xfrm>
          <a:prstGeom prst="rect">
            <a:avLst/>
          </a:prstGeom>
        </p:spPr>
      </p:pic>
      <p:sp>
        <p:nvSpPr>
          <p:cNvPr id="2" name="Tijdelijke aanduiding voor dianummer 1">
            <a:extLst>
              <a:ext uri="{FF2B5EF4-FFF2-40B4-BE49-F238E27FC236}">
                <a16:creationId xmlns:a16="http://schemas.microsoft.com/office/drawing/2014/main" id="{6C692265-488C-3143-A234-76CB38644CBB}"/>
              </a:ext>
            </a:extLst>
          </p:cNvPr>
          <p:cNvSpPr>
            <a:spLocks noGrp="1"/>
          </p:cNvSpPr>
          <p:nvPr>
            <p:ph type="sldNum" sz="quarter" idx="12"/>
          </p:nvPr>
        </p:nvSpPr>
        <p:spPr/>
        <p:txBody>
          <a:bodyPr/>
          <a:lstStyle/>
          <a:p>
            <a:fld id="{C743A66C-05BB-4A7A-BA60-CBCF9EE1333E}" type="slidenum">
              <a:rPr lang="nl-NL" altLang="nl-NL" smtClean="0"/>
              <a:pPr/>
              <a:t>3</a:t>
            </a:fld>
            <a:endParaRPr lang="nl-NL" altLang="nl-NL"/>
          </a:p>
        </p:txBody>
      </p:sp>
      <p:grpSp>
        <p:nvGrpSpPr>
          <p:cNvPr id="3" name="Groeperen 21">
            <a:extLst>
              <a:ext uri="{FF2B5EF4-FFF2-40B4-BE49-F238E27FC236}">
                <a16:creationId xmlns:a16="http://schemas.microsoft.com/office/drawing/2014/main" id="{04A688F5-99EC-7549-9D76-2F585DB73D5C}"/>
              </a:ext>
            </a:extLst>
          </p:cNvPr>
          <p:cNvGrpSpPr/>
          <p:nvPr/>
        </p:nvGrpSpPr>
        <p:grpSpPr>
          <a:xfrm>
            <a:off x="251520" y="5452958"/>
            <a:ext cx="907854" cy="1109334"/>
            <a:chOff x="251520" y="5452958"/>
            <a:chExt cx="907854" cy="1109334"/>
          </a:xfrm>
        </p:grpSpPr>
        <p:grpSp>
          <p:nvGrpSpPr>
            <p:cNvPr id="4" name="Groeperen 22">
              <a:extLst>
                <a:ext uri="{FF2B5EF4-FFF2-40B4-BE49-F238E27FC236}">
                  <a16:creationId xmlns:a16="http://schemas.microsoft.com/office/drawing/2014/main" id="{F0D7F041-3FBA-B741-8D85-8DACEA8A31E7}"/>
                </a:ext>
              </a:extLst>
            </p:cNvPr>
            <p:cNvGrpSpPr/>
            <p:nvPr/>
          </p:nvGrpSpPr>
          <p:grpSpPr>
            <a:xfrm>
              <a:off x="251520" y="5452958"/>
              <a:ext cx="907854" cy="1109334"/>
              <a:chOff x="7791350" y="5422494"/>
              <a:chExt cx="933132" cy="1109334"/>
            </a:xfrm>
          </p:grpSpPr>
          <p:sp>
            <p:nvSpPr>
              <p:cNvPr id="6" name="Rechthoek 5">
                <a:extLst>
                  <a:ext uri="{FF2B5EF4-FFF2-40B4-BE49-F238E27FC236}">
                    <a16:creationId xmlns:a16="http://schemas.microsoft.com/office/drawing/2014/main" id="{3A57B28D-540F-9E42-88B3-C67DC7C26856}"/>
                  </a:ext>
                </a:extLst>
              </p:cNvPr>
              <p:cNvSpPr/>
              <p:nvPr/>
            </p:nvSpPr>
            <p:spPr>
              <a:xfrm>
                <a:off x="7791350" y="5422494"/>
                <a:ext cx="933132" cy="1109334"/>
              </a:xfrm>
              <a:prstGeom prst="rect">
                <a:avLst/>
              </a:prstGeom>
              <a:solidFill>
                <a:srgbClr val="29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7" name="Tekstvak 6">
                <a:extLst>
                  <a:ext uri="{FF2B5EF4-FFF2-40B4-BE49-F238E27FC236}">
                    <a16:creationId xmlns:a16="http://schemas.microsoft.com/office/drawing/2014/main" id="{1E4D6B41-0384-BD49-9C58-69F39B858913}"/>
                  </a:ext>
                </a:extLst>
              </p:cNvPr>
              <p:cNvSpPr txBox="1"/>
              <p:nvPr/>
            </p:nvSpPr>
            <p:spPr>
              <a:xfrm>
                <a:off x="7913832" y="6142574"/>
                <a:ext cx="688168" cy="307777"/>
              </a:xfrm>
              <a:prstGeom prst="rect">
                <a:avLst/>
              </a:prstGeom>
              <a:noFill/>
            </p:spPr>
            <p:txBody>
              <a:bodyPr wrap="square" rtlCol="0">
                <a:spAutoFit/>
              </a:bodyPr>
              <a:lstStyle/>
              <a:p>
                <a:r>
                  <a:rPr lang="nl-NL" sz="1400" dirty="0">
                    <a:solidFill>
                      <a:schemeClr val="bg1"/>
                    </a:solidFill>
                  </a:rPr>
                  <a:t>Audio</a:t>
                </a:r>
              </a:p>
            </p:txBody>
          </p:sp>
        </p:grpSp>
        <p:pic>
          <p:nvPicPr>
            <p:cNvPr id="5" name="Afbeelding 4">
              <a:extLst>
                <a:ext uri="{FF2B5EF4-FFF2-40B4-BE49-F238E27FC236}">
                  <a16:creationId xmlns:a16="http://schemas.microsoft.com/office/drawing/2014/main" id="{181F917F-86FD-BF41-8639-40FEC1FA60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649" y="5452959"/>
              <a:ext cx="805207" cy="818448"/>
            </a:xfrm>
            <a:prstGeom prst="rect">
              <a:avLst/>
            </a:prstGeom>
          </p:spPr>
        </p:pic>
      </p:grpSp>
    </p:spTree>
    <p:extLst>
      <p:ext uri="{BB962C8B-B14F-4D97-AF65-F5344CB8AC3E}">
        <p14:creationId xmlns:p14="http://schemas.microsoft.com/office/powerpoint/2010/main" val="89504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P H3.3 leerdoelen-1080p.mp4" descr="PP H3.3 leerdoelen-1080p.mp4">
            <a:hlinkClick r:id="" action="ppaction://media"/>
            <a:extLst>
              <a:ext uri="{FF2B5EF4-FFF2-40B4-BE49-F238E27FC236}">
                <a16:creationId xmlns:a16="http://schemas.microsoft.com/office/drawing/2014/main" id="{614447FD-649A-C74E-9D33-15584611F15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2040" y="963593"/>
            <a:ext cx="8084760" cy="4547678"/>
          </a:xfrm>
          <a:prstGeom prst="rect">
            <a:avLst/>
          </a:prstGeom>
        </p:spPr>
      </p:pic>
      <p:grpSp>
        <p:nvGrpSpPr>
          <p:cNvPr id="6" name="Groeperen 5"/>
          <p:cNvGrpSpPr/>
          <p:nvPr/>
        </p:nvGrpSpPr>
        <p:grpSpPr>
          <a:xfrm>
            <a:off x="195514" y="260647"/>
            <a:ext cx="1208133" cy="1251281"/>
            <a:chOff x="2716734" y="5357602"/>
            <a:chExt cx="1288818" cy="1264992"/>
          </a:xfrm>
        </p:grpSpPr>
        <p:sp>
          <p:nvSpPr>
            <p:cNvPr id="2" name="Rechthoek 1"/>
            <p:cNvSpPr/>
            <p:nvPr/>
          </p:nvSpPr>
          <p:spPr>
            <a:xfrm>
              <a:off x="2776486" y="5373215"/>
              <a:ext cx="1075434" cy="1249379"/>
            </a:xfrm>
            <a:prstGeom prst="rect">
              <a:avLst/>
            </a:prstGeom>
            <a:solidFill>
              <a:srgbClr val="FED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 name="Tekstvak 2"/>
            <p:cNvSpPr txBox="1"/>
            <p:nvPr/>
          </p:nvSpPr>
          <p:spPr>
            <a:xfrm>
              <a:off x="2716734" y="6252492"/>
              <a:ext cx="1288818" cy="311150"/>
            </a:xfrm>
            <a:prstGeom prst="rect">
              <a:avLst/>
            </a:prstGeom>
            <a:noFill/>
          </p:spPr>
          <p:txBody>
            <a:bodyPr wrap="square" rtlCol="0">
              <a:spAutoFit/>
            </a:bodyPr>
            <a:lstStyle/>
            <a:p>
              <a:r>
                <a:rPr lang="nl-NL" sz="1400" dirty="0">
                  <a:solidFill>
                    <a:schemeClr val="bg1"/>
                  </a:solidFill>
                </a:rPr>
                <a:t>Leerdoelen</a:t>
              </a:r>
            </a:p>
          </p:txBody>
        </p:sp>
        <p:pic>
          <p:nvPicPr>
            <p:cNvPr id="4" name="Afbeelding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6231" y="5357602"/>
              <a:ext cx="1015689" cy="965318"/>
            </a:xfrm>
            <a:prstGeom prst="rect">
              <a:avLst/>
            </a:prstGeom>
          </p:spPr>
        </p:pic>
      </p:grpSp>
      <p:sp>
        <p:nvSpPr>
          <p:cNvPr id="5" name="Tijdelijke aanduiding voor dianummer 4"/>
          <p:cNvSpPr>
            <a:spLocks noGrp="1"/>
          </p:cNvSpPr>
          <p:nvPr>
            <p:ph type="sldNum" sz="quarter" idx="12"/>
          </p:nvPr>
        </p:nvSpPr>
        <p:spPr/>
        <p:txBody>
          <a:bodyPr/>
          <a:lstStyle/>
          <a:p>
            <a:fld id="{C743A66C-05BB-4A7A-BA60-CBCF9EE1333E}" type="slidenum">
              <a:rPr lang="nl-NL" altLang="nl-NL" smtClean="0"/>
              <a:pPr/>
              <a:t>4</a:t>
            </a:fld>
            <a:endParaRPr lang="nl-NL" altLang="nl-NL"/>
          </a:p>
        </p:txBody>
      </p:sp>
      <p:grpSp>
        <p:nvGrpSpPr>
          <p:cNvPr id="24" name="Groeperen 23"/>
          <p:cNvGrpSpPr/>
          <p:nvPr/>
        </p:nvGrpSpPr>
        <p:grpSpPr>
          <a:xfrm>
            <a:off x="251520" y="5452958"/>
            <a:ext cx="907854" cy="1109334"/>
            <a:chOff x="251520" y="5452958"/>
            <a:chExt cx="907854" cy="1109334"/>
          </a:xfrm>
        </p:grpSpPr>
        <p:grpSp>
          <p:nvGrpSpPr>
            <p:cNvPr id="25" name="Groeperen 24"/>
            <p:cNvGrpSpPr/>
            <p:nvPr/>
          </p:nvGrpSpPr>
          <p:grpSpPr>
            <a:xfrm>
              <a:off x="251520" y="5452958"/>
              <a:ext cx="907854" cy="1109334"/>
              <a:chOff x="7791350" y="5422494"/>
              <a:chExt cx="933132" cy="1109334"/>
            </a:xfrm>
          </p:grpSpPr>
          <p:sp>
            <p:nvSpPr>
              <p:cNvPr id="27" name="Rechthoek 26"/>
              <p:cNvSpPr/>
              <p:nvPr/>
            </p:nvSpPr>
            <p:spPr>
              <a:xfrm>
                <a:off x="7791350" y="5422494"/>
                <a:ext cx="933132" cy="1109334"/>
              </a:xfrm>
              <a:prstGeom prst="rect">
                <a:avLst/>
              </a:prstGeom>
              <a:solidFill>
                <a:srgbClr val="29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8" name="Tekstvak 27"/>
              <p:cNvSpPr txBox="1"/>
              <p:nvPr/>
            </p:nvSpPr>
            <p:spPr>
              <a:xfrm>
                <a:off x="7913832" y="6142574"/>
                <a:ext cx="688168" cy="307777"/>
              </a:xfrm>
              <a:prstGeom prst="rect">
                <a:avLst/>
              </a:prstGeom>
              <a:noFill/>
            </p:spPr>
            <p:txBody>
              <a:bodyPr wrap="square" rtlCol="0">
                <a:spAutoFit/>
              </a:bodyPr>
              <a:lstStyle/>
              <a:p>
                <a:r>
                  <a:rPr lang="nl-NL" sz="1400" dirty="0">
                    <a:solidFill>
                      <a:schemeClr val="bg1"/>
                    </a:solidFill>
                  </a:rPr>
                  <a:t>Audio</a:t>
                </a:r>
              </a:p>
            </p:txBody>
          </p:sp>
        </p:grpSp>
        <p:pic>
          <p:nvPicPr>
            <p:cNvPr id="26" name="Afbeelding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649" y="5452959"/>
              <a:ext cx="805207" cy="818448"/>
            </a:xfrm>
            <a:prstGeom prst="rect">
              <a:avLst/>
            </a:prstGeom>
          </p:spPr>
        </p:pic>
      </p:grpSp>
    </p:spTree>
    <p:extLst>
      <p:ext uri="{BB962C8B-B14F-4D97-AF65-F5344CB8AC3E}">
        <p14:creationId xmlns:p14="http://schemas.microsoft.com/office/powerpoint/2010/main" val="379717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video>
              <p:cMediaNode vol="80000">
                <p:cTn id="8" fill="hold" display="0">
                  <p:stCondLst>
                    <p:cond delay="indefinite"/>
                  </p:stCondLst>
                </p:cTn>
                <p:tgtEl>
                  <p:spTgt spid="7"/>
                </p:tgtEl>
              </p:cMediaNode>
            </p:video>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eren 5"/>
          <p:cNvGrpSpPr/>
          <p:nvPr/>
        </p:nvGrpSpPr>
        <p:grpSpPr>
          <a:xfrm>
            <a:off x="195514" y="260647"/>
            <a:ext cx="1208133" cy="1251281"/>
            <a:chOff x="2716734" y="5357602"/>
            <a:chExt cx="1288818" cy="1264992"/>
          </a:xfrm>
        </p:grpSpPr>
        <p:sp>
          <p:nvSpPr>
            <p:cNvPr id="2" name="Rechthoek 1"/>
            <p:cNvSpPr/>
            <p:nvPr/>
          </p:nvSpPr>
          <p:spPr>
            <a:xfrm>
              <a:off x="2776486" y="5373215"/>
              <a:ext cx="1075434" cy="1249379"/>
            </a:xfrm>
            <a:prstGeom prst="rect">
              <a:avLst/>
            </a:prstGeom>
            <a:solidFill>
              <a:srgbClr val="FED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 name="Tekstvak 2"/>
            <p:cNvSpPr txBox="1"/>
            <p:nvPr/>
          </p:nvSpPr>
          <p:spPr>
            <a:xfrm>
              <a:off x="2716734" y="6252492"/>
              <a:ext cx="1288818" cy="311150"/>
            </a:xfrm>
            <a:prstGeom prst="rect">
              <a:avLst/>
            </a:prstGeom>
            <a:noFill/>
          </p:spPr>
          <p:txBody>
            <a:bodyPr wrap="square" rtlCol="0">
              <a:spAutoFit/>
            </a:bodyPr>
            <a:lstStyle/>
            <a:p>
              <a:r>
                <a:rPr lang="nl-NL" sz="1400" dirty="0">
                  <a:solidFill>
                    <a:schemeClr val="bg1"/>
                  </a:solidFill>
                </a:rPr>
                <a:t>Leerdoelen</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6231" y="5357602"/>
              <a:ext cx="1015689" cy="965318"/>
            </a:xfrm>
            <a:prstGeom prst="rect">
              <a:avLst/>
            </a:prstGeom>
          </p:spPr>
        </p:pic>
      </p:grpSp>
      <p:sp>
        <p:nvSpPr>
          <p:cNvPr id="5" name="Tijdelijke aanduiding voor dianummer 4"/>
          <p:cNvSpPr>
            <a:spLocks noGrp="1"/>
          </p:cNvSpPr>
          <p:nvPr>
            <p:ph type="sldNum" sz="quarter" idx="12"/>
          </p:nvPr>
        </p:nvSpPr>
        <p:spPr/>
        <p:txBody>
          <a:bodyPr/>
          <a:lstStyle/>
          <a:p>
            <a:fld id="{C743A66C-05BB-4A7A-BA60-CBCF9EE1333E}" type="slidenum">
              <a:rPr lang="nl-NL" altLang="nl-NL" smtClean="0"/>
              <a:pPr/>
              <a:t>5</a:t>
            </a:fld>
            <a:endParaRPr lang="nl-NL" altLang="nl-NL"/>
          </a:p>
        </p:txBody>
      </p:sp>
      <p:grpSp>
        <p:nvGrpSpPr>
          <p:cNvPr id="24" name="Groeperen 23"/>
          <p:cNvGrpSpPr/>
          <p:nvPr/>
        </p:nvGrpSpPr>
        <p:grpSpPr>
          <a:xfrm>
            <a:off x="251520" y="5452958"/>
            <a:ext cx="907854" cy="1109334"/>
            <a:chOff x="251520" y="5452958"/>
            <a:chExt cx="907854" cy="1109334"/>
          </a:xfrm>
        </p:grpSpPr>
        <p:grpSp>
          <p:nvGrpSpPr>
            <p:cNvPr id="25" name="Groeperen 24"/>
            <p:cNvGrpSpPr/>
            <p:nvPr/>
          </p:nvGrpSpPr>
          <p:grpSpPr>
            <a:xfrm>
              <a:off x="251520" y="5452958"/>
              <a:ext cx="907854" cy="1109334"/>
              <a:chOff x="7791350" y="5422494"/>
              <a:chExt cx="933132" cy="1109334"/>
            </a:xfrm>
          </p:grpSpPr>
          <p:sp>
            <p:nvSpPr>
              <p:cNvPr id="27" name="Rechthoek 26"/>
              <p:cNvSpPr/>
              <p:nvPr/>
            </p:nvSpPr>
            <p:spPr>
              <a:xfrm>
                <a:off x="7791350" y="5422494"/>
                <a:ext cx="933132" cy="1109334"/>
              </a:xfrm>
              <a:prstGeom prst="rect">
                <a:avLst/>
              </a:prstGeom>
              <a:solidFill>
                <a:srgbClr val="29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8" name="Tekstvak 27"/>
              <p:cNvSpPr txBox="1"/>
              <p:nvPr/>
            </p:nvSpPr>
            <p:spPr>
              <a:xfrm>
                <a:off x="7913832" y="6142574"/>
                <a:ext cx="688168" cy="307777"/>
              </a:xfrm>
              <a:prstGeom prst="rect">
                <a:avLst/>
              </a:prstGeom>
              <a:noFill/>
            </p:spPr>
            <p:txBody>
              <a:bodyPr wrap="square" rtlCol="0">
                <a:spAutoFit/>
              </a:bodyPr>
              <a:lstStyle/>
              <a:p>
                <a:r>
                  <a:rPr lang="nl-NL" sz="1400" dirty="0">
                    <a:solidFill>
                      <a:schemeClr val="bg1"/>
                    </a:solidFill>
                  </a:rPr>
                  <a:t>Audio</a:t>
                </a:r>
              </a:p>
            </p:txBody>
          </p:sp>
        </p:grpSp>
        <p:pic>
          <p:nvPicPr>
            <p:cNvPr id="26" name="Afbeelding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649" y="5452959"/>
              <a:ext cx="805207" cy="818448"/>
            </a:xfrm>
            <a:prstGeom prst="rect">
              <a:avLst/>
            </a:prstGeom>
          </p:spPr>
        </p:pic>
      </p:grpSp>
      <p:sp>
        <p:nvSpPr>
          <p:cNvPr id="14" name="Rechthoek 13">
            <a:extLst>
              <a:ext uri="{FF2B5EF4-FFF2-40B4-BE49-F238E27FC236}">
                <a16:creationId xmlns:a16="http://schemas.microsoft.com/office/drawing/2014/main" id="{3E236154-6812-7549-863B-5381092C01A7}"/>
              </a:ext>
            </a:extLst>
          </p:cNvPr>
          <p:cNvSpPr/>
          <p:nvPr/>
        </p:nvSpPr>
        <p:spPr>
          <a:xfrm>
            <a:off x="1378462" y="1996609"/>
            <a:ext cx="5372995" cy="2708434"/>
          </a:xfrm>
          <a:prstGeom prst="rect">
            <a:avLst/>
          </a:prstGeom>
          <a:solidFill>
            <a:srgbClr val="FED23F"/>
          </a:solidFill>
          <a:ln>
            <a:solidFill>
              <a:srgbClr val="FED23F"/>
            </a:solidFill>
          </a:ln>
        </p:spPr>
        <p:txBody>
          <a:bodyPr wrap="square">
            <a:spAutoFit/>
          </a:bodyPr>
          <a:lstStyle/>
          <a:p>
            <a:pPr marL="342900" lvl="0" indent="-342900">
              <a:buFont typeface="+mj-lt"/>
              <a:buAutoNum type="arabicPeriod"/>
            </a:pPr>
            <a:r>
              <a:rPr lang="nl-NL" sz="1700" dirty="0"/>
              <a:t>Welk soort mengsel kan je gebruiken voor extraheren?</a:t>
            </a:r>
          </a:p>
          <a:p>
            <a:pPr marL="342900" lvl="0" indent="-342900">
              <a:buFont typeface="+mj-lt"/>
              <a:buAutoNum type="arabicPeriod"/>
            </a:pPr>
            <a:r>
              <a:rPr lang="nl-NL" sz="1700" dirty="0"/>
              <a:t>Kunnen uitleggen waarom er bij extraheren stoffen gescheiden worden.</a:t>
            </a:r>
          </a:p>
          <a:p>
            <a:pPr marL="342900" lvl="0" indent="-342900">
              <a:buFont typeface="+mj-lt"/>
              <a:buAutoNum type="arabicPeriod"/>
            </a:pPr>
            <a:r>
              <a:rPr lang="nl-NL" sz="1700" dirty="0"/>
              <a:t>Weten wat er bedoeld wordt met een extractiemiddel.</a:t>
            </a:r>
          </a:p>
          <a:p>
            <a:pPr marL="342900" lvl="0" indent="-342900">
              <a:buFont typeface="+mj-lt"/>
              <a:buAutoNum type="arabicPeriod"/>
            </a:pPr>
            <a:r>
              <a:rPr lang="nl-NL" sz="1700" dirty="0"/>
              <a:t>Weten welk verschil in stofeigenschap er moet zijn om te kunnen extraheren.</a:t>
            </a:r>
          </a:p>
          <a:p>
            <a:pPr marL="342900" lvl="0" indent="-342900">
              <a:buFont typeface="+mj-lt"/>
              <a:buAutoNum type="arabicPeriod"/>
            </a:pPr>
            <a:r>
              <a:rPr lang="nl-NL" sz="1700" dirty="0"/>
              <a:t>Voorbeelden kunnen noemen van extractie.</a:t>
            </a:r>
          </a:p>
          <a:p>
            <a:pPr marL="342900" lvl="0" indent="-342900">
              <a:buFont typeface="+mj-lt"/>
              <a:buAutoNum type="arabicPeriod"/>
            </a:pPr>
            <a:endParaRPr lang="nl-NL" sz="1700" dirty="0"/>
          </a:p>
        </p:txBody>
      </p:sp>
      <p:sp>
        <p:nvSpPr>
          <p:cNvPr id="15" name="Rechthoek 14">
            <a:extLst>
              <a:ext uri="{FF2B5EF4-FFF2-40B4-BE49-F238E27FC236}">
                <a16:creationId xmlns:a16="http://schemas.microsoft.com/office/drawing/2014/main" id="{855C2645-135F-F945-95C9-63C0495E70D3}"/>
              </a:ext>
            </a:extLst>
          </p:cNvPr>
          <p:cNvSpPr/>
          <p:nvPr/>
        </p:nvSpPr>
        <p:spPr>
          <a:xfrm>
            <a:off x="6842852" y="1995161"/>
            <a:ext cx="1714988" cy="2708434"/>
          </a:xfrm>
          <a:prstGeom prst="rect">
            <a:avLst/>
          </a:prstGeom>
          <a:solidFill>
            <a:srgbClr val="FED23F"/>
          </a:solidFill>
          <a:ln>
            <a:solidFill>
              <a:srgbClr val="FED23F"/>
            </a:solidFill>
          </a:ln>
        </p:spPr>
        <p:txBody>
          <a:bodyPr wrap="square">
            <a:spAutoFit/>
          </a:bodyPr>
          <a:lstStyle/>
          <a:p>
            <a:pPr lvl="0"/>
            <a:endParaRPr lang="nl-NL" sz="1700" dirty="0"/>
          </a:p>
          <a:p>
            <a:pPr lvl="0"/>
            <a:endParaRPr lang="nl-NL" sz="1700" dirty="0"/>
          </a:p>
          <a:p>
            <a:pPr lvl="0"/>
            <a:r>
              <a:rPr lang="nl-NL" sz="1700" dirty="0"/>
              <a:t>34, 39, 41, 42</a:t>
            </a:r>
          </a:p>
          <a:p>
            <a:pPr lvl="0"/>
            <a:endParaRPr lang="nl-NL" sz="1700" dirty="0"/>
          </a:p>
          <a:p>
            <a:pPr lvl="0"/>
            <a:r>
              <a:rPr lang="nl-NL" sz="1700" dirty="0"/>
              <a:t>35, 41</a:t>
            </a:r>
          </a:p>
          <a:p>
            <a:pPr lvl="0"/>
            <a:endParaRPr lang="nl-NL" sz="1700" dirty="0"/>
          </a:p>
          <a:p>
            <a:pPr lvl="0"/>
            <a:r>
              <a:rPr lang="nl-NL" sz="1700" dirty="0"/>
              <a:t>34, 37</a:t>
            </a:r>
          </a:p>
          <a:p>
            <a:pPr lvl="0"/>
            <a:endParaRPr lang="nl-NL" sz="1700" dirty="0"/>
          </a:p>
          <a:p>
            <a:pPr lvl="0"/>
            <a:r>
              <a:rPr lang="nl-NL" sz="1700" dirty="0"/>
              <a:t>36, 37, 40, 43, 44</a:t>
            </a:r>
          </a:p>
        </p:txBody>
      </p:sp>
      <p:sp>
        <p:nvSpPr>
          <p:cNvPr id="16" name="Rechthoek 15">
            <a:extLst>
              <a:ext uri="{FF2B5EF4-FFF2-40B4-BE49-F238E27FC236}">
                <a16:creationId xmlns:a16="http://schemas.microsoft.com/office/drawing/2014/main" id="{E391894F-A147-754F-A9CA-6CDA44223AA8}"/>
              </a:ext>
            </a:extLst>
          </p:cNvPr>
          <p:cNvSpPr/>
          <p:nvPr/>
        </p:nvSpPr>
        <p:spPr>
          <a:xfrm>
            <a:off x="6842852" y="1466618"/>
            <a:ext cx="1714988" cy="456535"/>
          </a:xfrm>
          <a:prstGeom prst="rect">
            <a:avLst/>
          </a:prstGeom>
          <a:noFill/>
          <a:ln>
            <a:solidFill>
              <a:srgbClr val="FED23F"/>
            </a:solidFill>
          </a:ln>
        </p:spPr>
        <p:txBody>
          <a:bodyPr wrap="square">
            <a:spAutoFit/>
          </a:bodyPr>
          <a:lstStyle/>
          <a:p>
            <a:pPr lvl="0">
              <a:lnSpc>
                <a:spcPct val="150000"/>
              </a:lnSpc>
            </a:pPr>
            <a:r>
              <a:rPr lang="nl-NL" dirty="0">
                <a:solidFill>
                  <a:schemeClr val="bg1"/>
                </a:solidFill>
              </a:rPr>
              <a:t>Werkboek </a:t>
            </a:r>
            <a:r>
              <a:rPr lang="nl-NL" dirty="0" err="1">
                <a:solidFill>
                  <a:schemeClr val="bg1"/>
                </a:solidFill>
              </a:rPr>
              <a:t>vrg</a:t>
            </a:r>
            <a:r>
              <a:rPr lang="nl-NL" dirty="0">
                <a:solidFill>
                  <a:schemeClr val="bg1"/>
                </a:solidFill>
              </a:rPr>
              <a:t>.</a:t>
            </a:r>
          </a:p>
        </p:txBody>
      </p:sp>
    </p:spTree>
    <p:extLst>
      <p:ext uri="{BB962C8B-B14F-4D97-AF65-F5344CB8AC3E}">
        <p14:creationId xmlns:p14="http://schemas.microsoft.com/office/powerpoint/2010/main" val="710966483"/>
      </p:ext>
    </p:extLst>
  </p:cSld>
  <p:clrMapOvr>
    <a:masterClrMapping/>
  </p:clrMapOvr>
  <p:timing>
    <p:tnLst>
      <p:par>
        <p:cTn id="1" dur="indefinite" restart="never" nodeType="tmRoot">
          <p:childTnLst>
            <p:par>
              <p:cTn id="2"/>
            </p:par>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P H3.3 extraheren-1080p.mp4" descr="PP H3.3 extraheren-1080p.mp4">
            <a:hlinkClick r:id="" action="ppaction://media"/>
            <a:extLst>
              <a:ext uri="{FF2B5EF4-FFF2-40B4-BE49-F238E27FC236}">
                <a16:creationId xmlns:a16="http://schemas.microsoft.com/office/drawing/2014/main" id="{6CB48C49-E7F5-9842-A324-B8B53B2B09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33772"/>
            <a:ext cx="9144000" cy="5143500"/>
          </a:xfrm>
          <a:prstGeom prst="rect">
            <a:avLst/>
          </a:prstGeom>
        </p:spPr>
      </p:pic>
      <p:sp>
        <p:nvSpPr>
          <p:cNvPr id="2" name="Tijdelijke aanduiding voor dianummer 1"/>
          <p:cNvSpPr>
            <a:spLocks noGrp="1"/>
          </p:cNvSpPr>
          <p:nvPr>
            <p:ph type="sldNum" sz="quarter" idx="12"/>
          </p:nvPr>
        </p:nvSpPr>
        <p:spPr/>
        <p:txBody>
          <a:bodyPr/>
          <a:lstStyle/>
          <a:p>
            <a:fld id="{C743A66C-05BB-4A7A-BA60-CBCF9EE1333E}" type="slidenum">
              <a:rPr lang="nl-NL" altLang="nl-NL" smtClean="0"/>
              <a:pPr/>
              <a:t>6</a:t>
            </a:fld>
            <a:endParaRPr lang="nl-NL" altLang="nl-NL"/>
          </a:p>
        </p:txBody>
      </p:sp>
      <p:grpSp>
        <p:nvGrpSpPr>
          <p:cNvPr id="16" name="Groeperen 15"/>
          <p:cNvGrpSpPr/>
          <p:nvPr/>
        </p:nvGrpSpPr>
        <p:grpSpPr>
          <a:xfrm>
            <a:off x="251520" y="5452958"/>
            <a:ext cx="907854" cy="1109334"/>
            <a:chOff x="251520" y="5452958"/>
            <a:chExt cx="907854" cy="1109334"/>
          </a:xfrm>
        </p:grpSpPr>
        <p:grpSp>
          <p:nvGrpSpPr>
            <p:cNvPr id="8" name="Groeperen 7"/>
            <p:cNvGrpSpPr/>
            <p:nvPr/>
          </p:nvGrpSpPr>
          <p:grpSpPr>
            <a:xfrm>
              <a:off x="251520" y="5452958"/>
              <a:ext cx="907854" cy="1109334"/>
              <a:chOff x="7791350" y="5422494"/>
              <a:chExt cx="933132" cy="1109334"/>
            </a:xfrm>
          </p:grpSpPr>
          <p:sp>
            <p:nvSpPr>
              <p:cNvPr id="10" name="Rechthoek 9"/>
              <p:cNvSpPr/>
              <p:nvPr/>
            </p:nvSpPr>
            <p:spPr>
              <a:xfrm>
                <a:off x="7791350" y="5422494"/>
                <a:ext cx="933132" cy="1109334"/>
              </a:xfrm>
              <a:prstGeom prst="rect">
                <a:avLst/>
              </a:prstGeom>
              <a:solidFill>
                <a:srgbClr val="29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11" name="Tekstvak 10"/>
              <p:cNvSpPr txBox="1"/>
              <p:nvPr/>
            </p:nvSpPr>
            <p:spPr>
              <a:xfrm>
                <a:off x="7913832" y="6142574"/>
                <a:ext cx="688168" cy="307777"/>
              </a:xfrm>
              <a:prstGeom prst="rect">
                <a:avLst/>
              </a:prstGeom>
              <a:noFill/>
            </p:spPr>
            <p:txBody>
              <a:bodyPr wrap="square" rtlCol="0">
                <a:spAutoFit/>
              </a:bodyPr>
              <a:lstStyle/>
              <a:p>
                <a:r>
                  <a:rPr lang="nl-NL" sz="1400" dirty="0">
                    <a:solidFill>
                      <a:schemeClr val="bg1"/>
                    </a:solidFill>
                  </a:rPr>
                  <a:t>Audio</a:t>
                </a:r>
              </a:p>
            </p:txBody>
          </p:sp>
        </p:grpSp>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649" y="5452959"/>
              <a:ext cx="805207" cy="818448"/>
            </a:xfrm>
            <a:prstGeom prst="rect">
              <a:avLst/>
            </a:prstGeom>
          </p:spPr>
        </p:pic>
      </p:grpSp>
      <p:grpSp>
        <p:nvGrpSpPr>
          <p:cNvPr id="12" name="Groeperen 11"/>
          <p:cNvGrpSpPr/>
          <p:nvPr/>
        </p:nvGrpSpPr>
        <p:grpSpPr>
          <a:xfrm>
            <a:off x="251520" y="141195"/>
            <a:ext cx="936104" cy="1224136"/>
            <a:chOff x="554843" y="4236380"/>
            <a:chExt cx="1246461" cy="1496876"/>
          </a:xfrm>
        </p:grpSpPr>
        <p:sp>
          <p:nvSpPr>
            <p:cNvPr id="13" name="Rechthoek 12"/>
            <p:cNvSpPr/>
            <p:nvPr/>
          </p:nvSpPr>
          <p:spPr>
            <a:xfrm>
              <a:off x="554843" y="4293096"/>
              <a:ext cx="1208845" cy="1440160"/>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14" name="Tekstvak 13"/>
            <p:cNvSpPr txBox="1"/>
            <p:nvPr/>
          </p:nvSpPr>
          <p:spPr>
            <a:xfrm>
              <a:off x="645560" y="5241757"/>
              <a:ext cx="1155744" cy="376350"/>
            </a:xfrm>
            <a:prstGeom prst="rect">
              <a:avLst/>
            </a:prstGeom>
            <a:noFill/>
          </p:spPr>
          <p:txBody>
            <a:bodyPr wrap="square" rtlCol="0">
              <a:spAutoFit/>
            </a:bodyPr>
            <a:lstStyle/>
            <a:p>
              <a:r>
                <a:rPr lang="nl-NL" sz="1400" dirty="0">
                  <a:solidFill>
                    <a:schemeClr val="bg1"/>
                  </a:solidFill>
                </a:rPr>
                <a:t>Theorie</a:t>
              </a:r>
            </a:p>
          </p:txBody>
        </p:sp>
        <p:pic>
          <p:nvPicPr>
            <p:cNvPr id="15" name="Afbeelding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751" y="4236380"/>
              <a:ext cx="1136836" cy="1136836"/>
            </a:xfrm>
            <a:prstGeom prst="rect">
              <a:avLst/>
            </a:prstGeom>
          </p:spPr>
        </p:pic>
      </p:grpSp>
    </p:spTree>
    <p:extLst>
      <p:ext uri="{BB962C8B-B14F-4D97-AF65-F5344CB8AC3E}">
        <p14:creationId xmlns:p14="http://schemas.microsoft.com/office/powerpoint/2010/main" val="106398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7" name="Freeform 63"/>
          <p:cNvSpPr>
            <a:spLocks/>
          </p:cNvSpPr>
          <p:nvPr/>
        </p:nvSpPr>
        <p:spPr bwMode="auto">
          <a:xfrm>
            <a:off x="2149475" y="3233738"/>
            <a:ext cx="4270375" cy="2459037"/>
          </a:xfrm>
          <a:custGeom>
            <a:avLst/>
            <a:gdLst>
              <a:gd name="T0" fmla="*/ 0 w 1632"/>
              <a:gd name="T1" fmla="*/ 0 h 870"/>
              <a:gd name="T2" fmla="*/ 0 w 1632"/>
              <a:gd name="T3" fmla="*/ 2147483646 h 870"/>
              <a:gd name="T4" fmla="*/ 2147483646 w 1632"/>
              <a:gd name="T5" fmla="*/ 2147483646 h 870"/>
              <a:gd name="T6" fmla="*/ 2147483646 w 1632"/>
              <a:gd name="T7" fmla="*/ 2147483646 h 870"/>
              <a:gd name="T8" fmla="*/ 2147483646 w 1632"/>
              <a:gd name="T9" fmla="*/ 2147483646 h 870"/>
              <a:gd name="T10" fmla="*/ 2147483646 w 1632"/>
              <a:gd name="T11" fmla="*/ 0 h 870"/>
              <a:gd name="T12" fmla="*/ 0 w 1632"/>
              <a:gd name="T13" fmla="*/ 0 h 8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870">
                <a:moveTo>
                  <a:pt x="0" y="0"/>
                </a:moveTo>
                <a:lnTo>
                  <a:pt x="0" y="780"/>
                </a:lnTo>
                <a:lnTo>
                  <a:pt x="45" y="870"/>
                </a:lnTo>
                <a:lnTo>
                  <a:pt x="1587" y="870"/>
                </a:lnTo>
                <a:lnTo>
                  <a:pt x="1632" y="780"/>
                </a:lnTo>
                <a:lnTo>
                  <a:pt x="1632" y="0"/>
                </a:lnTo>
                <a:lnTo>
                  <a:pt x="0" y="0"/>
                </a:lnTo>
                <a:close/>
              </a:path>
            </a:pathLst>
          </a:custGeom>
          <a:solidFill>
            <a:srgbClr val="BBFE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6177" name="Freeform 33"/>
          <p:cNvSpPr>
            <a:spLocks/>
          </p:cNvSpPr>
          <p:nvPr/>
        </p:nvSpPr>
        <p:spPr bwMode="auto">
          <a:xfrm>
            <a:off x="2138363" y="3222625"/>
            <a:ext cx="4270375" cy="2459038"/>
          </a:xfrm>
          <a:custGeom>
            <a:avLst/>
            <a:gdLst>
              <a:gd name="T0" fmla="*/ 0 w 1632"/>
              <a:gd name="T1" fmla="*/ 0 h 870"/>
              <a:gd name="T2" fmla="*/ 0 w 1632"/>
              <a:gd name="T3" fmla="*/ 2147483646 h 870"/>
              <a:gd name="T4" fmla="*/ 2147483646 w 1632"/>
              <a:gd name="T5" fmla="*/ 2147483646 h 870"/>
              <a:gd name="T6" fmla="*/ 2147483646 w 1632"/>
              <a:gd name="T7" fmla="*/ 2147483646 h 870"/>
              <a:gd name="T8" fmla="*/ 2147483646 w 1632"/>
              <a:gd name="T9" fmla="*/ 2147483646 h 870"/>
              <a:gd name="T10" fmla="*/ 2147483646 w 1632"/>
              <a:gd name="T11" fmla="*/ 0 h 870"/>
              <a:gd name="T12" fmla="*/ 0 w 1632"/>
              <a:gd name="T13" fmla="*/ 0 h 8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870">
                <a:moveTo>
                  <a:pt x="0" y="0"/>
                </a:moveTo>
                <a:lnTo>
                  <a:pt x="0" y="780"/>
                </a:lnTo>
                <a:lnTo>
                  <a:pt x="45" y="870"/>
                </a:lnTo>
                <a:lnTo>
                  <a:pt x="1587" y="870"/>
                </a:lnTo>
                <a:lnTo>
                  <a:pt x="1632" y="780"/>
                </a:lnTo>
                <a:lnTo>
                  <a:pt x="1632" y="0"/>
                </a:lnTo>
                <a:lnTo>
                  <a:pt x="0" y="0"/>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pSp>
        <p:nvGrpSpPr>
          <p:cNvPr id="23555" name="Group 62"/>
          <p:cNvGrpSpPr>
            <a:grpSpLocks/>
          </p:cNvGrpSpPr>
          <p:nvPr/>
        </p:nvGrpSpPr>
        <p:grpSpPr bwMode="auto">
          <a:xfrm>
            <a:off x="2274888" y="4884738"/>
            <a:ext cx="4017962" cy="746125"/>
            <a:chOff x="2128" y="3696"/>
            <a:chExt cx="1536" cy="264"/>
          </a:xfrm>
        </p:grpSpPr>
        <p:sp>
          <p:nvSpPr>
            <p:cNvPr id="23592" name="Oval 5"/>
            <p:cNvSpPr>
              <a:spLocks noChangeArrowheads="1"/>
            </p:cNvSpPr>
            <p:nvPr/>
          </p:nvSpPr>
          <p:spPr bwMode="auto">
            <a:xfrm>
              <a:off x="3432" y="3872"/>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93" name="Oval 6"/>
            <p:cNvSpPr>
              <a:spLocks noChangeArrowheads="1"/>
            </p:cNvSpPr>
            <p:nvPr/>
          </p:nvSpPr>
          <p:spPr bwMode="auto">
            <a:xfrm>
              <a:off x="2592" y="3864"/>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94" name="Oval 7"/>
            <p:cNvSpPr>
              <a:spLocks noChangeArrowheads="1"/>
            </p:cNvSpPr>
            <p:nvPr/>
          </p:nvSpPr>
          <p:spPr bwMode="auto">
            <a:xfrm>
              <a:off x="2472" y="3872"/>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95" name="Oval 8"/>
            <p:cNvSpPr>
              <a:spLocks noChangeArrowheads="1"/>
            </p:cNvSpPr>
            <p:nvPr/>
          </p:nvSpPr>
          <p:spPr bwMode="auto">
            <a:xfrm>
              <a:off x="2128" y="3864"/>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96" name="Oval 9"/>
            <p:cNvSpPr>
              <a:spLocks noChangeArrowheads="1"/>
            </p:cNvSpPr>
            <p:nvPr/>
          </p:nvSpPr>
          <p:spPr bwMode="auto">
            <a:xfrm>
              <a:off x="3512" y="3864"/>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97" name="Oval 10"/>
            <p:cNvSpPr>
              <a:spLocks noChangeArrowheads="1"/>
            </p:cNvSpPr>
            <p:nvPr/>
          </p:nvSpPr>
          <p:spPr bwMode="auto">
            <a:xfrm>
              <a:off x="3592" y="3872"/>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98" name="Oval 11"/>
            <p:cNvSpPr>
              <a:spLocks noChangeArrowheads="1"/>
            </p:cNvSpPr>
            <p:nvPr/>
          </p:nvSpPr>
          <p:spPr bwMode="auto">
            <a:xfrm>
              <a:off x="2276" y="3798"/>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99" name="Oval 12"/>
            <p:cNvSpPr>
              <a:spLocks noChangeArrowheads="1"/>
            </p:cNvSpPr>
            <p:nvPr/>
          </p:nvSpPr>
          <p:spPr bwMode="auto">
            <a:xfrm>
              <a:off x="2176" y="3776"/>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600" name="Oval 13"/>
            <p:cNvSpPr>
              <a:spLocks noChangeArrowheads="1"/>
            </p:cNvSpPr>
            <p:nvPr/>
          </p:nvSpPr>
          <p:spPr bwMode="auto">
            <a:xfrm>
              <a:off x="2640" y="3800"/>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601" name="Oval 14"/>
            <p:cNvSpPr>
              <a:spLocks noChangeArrowheads="1"/>
            </p:cNvSpPr>
            <p:nvPr/>
          </p:nvSpPr>
          <p:spPr bwMode="auto">
            <a:xfrm>
              <a:off x="3328" y="3856"/>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602" name="Oval 15"/>
            <p:cNvSpPr>
              <a:spLocks noChangeArrowheads="1"/>
            </p:cNvSpPr>
            <p:nvPr/>
          </p:nvSpPr>
          <p:spPr bwMode="auto">
            <a:xfrm>
              <a:off x="2600" y="3712"/>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603" name="Oval 16"/>
            <p:cNvSpPr>
              <a:spLocks noChangeArrowheads="1"/>
            </p:cNvSpPr>
            <p:nvPr/>
          </p:nvSpPr>
          <p:spPr bwMode="auto">
            <a:xfrm>
              <a:off x="3032" y="3752"/>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604" name="Oval 17"/>
            <p:cNvSpPr>
              <a:spLocks noChangeArrowheads="1"/>
            </p:cNvSpPr>
            <p:nvPr/>
          </p:nvSpPr>
          <p:spPr bwMode="auto">
            <a:xfrm>
              <a:off x="3024" y="3872"/>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605" name="Oval 18"/>
            <p:cNvSpPr>
              <a:spLocks noChangeArrowheads="1"/>
            </p:cNvSpPr>
            <p:nvPr/>
          </p:nvSpPr>
          <p:spPr bwMode="auto">
            <a:xfrm>
              <a:off x="2736" y="3872"/>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606" name="Oval 19"/>
            <p:cNvSpPr>
              <a:spLocks noChangeArrowheads="1"/>
            </p:cNvSpPr>
            <p:nvPr/>
          </p:nvSpPr>
          <p:spPr bwMode="auto">
            <a:xfrm>
              <a:off x="2784" y="3768"/>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607" name="Oval 20"/>
            <p:cNvSpPr>
              <a:spLocks noChangeArrowheads="1"/>
            </p:cNvSpPr>
            <p:nvPr/>
          </p:nvSpPr>
          <p:spPr bwMode="auto">
            <a:xfrm>
              <a:off x="3400" y="3768"/>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608" name="Oval 21"/>
            <p:cNvSpPr>
              <a:spLocks noChangeArrowheads="1"/>
            </p:cNvSpPr>
            <p:nvPr/>
          </p:nvSpPr>
          <p:spPr bwMode="auto">
            <a:xfrm>
              <a:off x="2492" y="3696"/>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609" name="Oval 22"/>
            <p:cNvSpPr>
              <a:spLocks noChangeArrowheads="1"/>
            </p:cNvSpPr>
            <p:nvPr/>
          </p:nvSpPr>
          <p:spPr bwMode="auto">
            <a:xfrm>
              <a:off x="3288" y="3744"/>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610" name="Oval 23"/>
            <p:cNvSpPr>
              <a:spLocks noChangeArrowheads="1"/>
            </p:cNvSpPr>
            <p:nvPr/>
          </p:nvSpPr>
          <p:spPr bwMode="auto">
            <a:xfrm>
              <a:off x="3232" y="3888"/>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611" name="Oval 24"/>
            <p:cNvSpPr>
              <a:spLocks noChangeArrowheads="1"/>
            </p:cNvSpPr>
            <p:nvPr/>
          </p:nvSpPr>
          <p:spPr bwMode="auto">
            <a:xfrm>
              <a:off x="3128" y="3864"/>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612" name="Oval 25"/>
            <p:cNvSpPr>
              <a:spLocks noChangeArrowheads="1"/>
            </p:cNvSpPr>
            <p:nvPr/>
          </p:nvSpPr>
          <p:spPr bwMode="auto">
            <a:xfrm>
              <a:off x="2408" y="3744"/>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613" name="Oval 26"/>
            <p:cNvSpPr>
              <a:spLocks noChangeArrowheads="1"/>
            </p:cNvSpPr>
            <p:nvPr/>
          </p:nvSpPr>
          <p:spPr bwMode="auto">
            <a:xfrm>
              <a:off x="2936" y="3800"/>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614" name="Oval 27"/>
            <p:cNvSpPr>
              <a:spLocks noChangeArrowheads="1"/>
            </p:cNvSpPr>
            <p:nvPr/>
          </p:nvSpPr>
          <p:spPr bwMode="auto">
            <a:xfrm>
              <a:off x="3152" y="3776"/>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615" name="Oval 28"/>
            <p:cNvSpPr>
              <a:spLocks noChangeArrowheads="1"/>
            </p:cNvSpPr>
            <p:nvPr/>
          </p:nvSpPr>
          <p:spPr bwMode="auto">
            <a:xfrm>
              <a:off x="2810" y="3840"/>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616" name="Oval 29"/>
            <p:cNvSpPr>
              <a:spLocks noChangeArrowheads="1"/>
            </p:cNvSpPr>
            <p:nvPr/>
          </p:nvSpPr>
          <p:spPr bwMode="auto">
            <a:xfrm>
              <a:off x="2920" y="3888"/>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617" name="Oval 30"/>
            <p:cNvSpPr>
              <a:spLocks noChangeArrowheads="1"/>
            </p:cNvSpPr>
            <p:nvPr/>
          </p:nvSpPr>
          <p:spPr bwMode="auto">
            <a:xfrm>
              <a:off x="2360" y="3802"/>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618" name="Oval 31"/>
            <p:cNvSpPr>
              <a:spLocks noChangeArrowheads="1"/>
            </p:cNvSpPr>
            <p:nvPr/>
          </p:nvSpPr>
          <p:spPr bwMode="auto">
            <a:xfrm>
              <a:off x="2248" y="3864"/>
              <a:ext cx="72" cy="72"/>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grpSp>
      <p:sp>
        <p:nvSpPr>
          <p:cNvPr id="23556" name="Freeform 32"/>
          <p:cNvSpPr>
            <a:spLocks/>
          </p:cNvSpPr>
          <p:nvPr/>
        </p:nvSpPr>
        <p:spPr bwMode="auto">
          <a:xfrm>
            <a:off x="1900238" y="1838325"/>
            <a:ext cx="4746625" cy="3843338"/>
          </a:xfrm>
          <a:custGeom>
            <a:avLst/>
            <a:gdLst>
              <a:gd name="T0" fmla="*/ 0 w 1814"/>
              <a:gd name="T1" fmla="*/ 0 h 1360"/>
              <a:gd name="T2" fmla="*/ 2147483646 w 1814"/>
              <a:gd name="T3" fmla="*/ 2147483646 h 1360"/>
              <a:gd name="T4" fmla="*/ 2147483646 w 1814"/>
              <a:gd name="T5" fmla="*/ 2147483646 h 1360"/>
              <a:gd name="T6" fmla="*/ 2147483646 w 1814"/>
              <a:gd name="T7" fmla="*/ 2147483646 h 1360"/>
              <a:gd name="T8" fmla="*/ 2147483646 w 1814"/>
              <a:gd name="T9" fmla="*/ 2147483646 h 1360"/>
              <a:gd name="T10" fmla="*/ 2147483646 w 1814"/>
              <a:gd name="T11" fmla="*/ 2147483646 h 1360"/>
              <a:gd name="T12" fmla="*/ 2147483646 w 1814"/>
              <a:gd name="T13" fmla="*/ 2147483646 h 1360"/>
              <a:gd name="T14" fmla="*/ 2147483646 w 1814"/>
              <a:gd name="T15" fmla="*/ 0 h 13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14" h="1360">
                <a:moveTo>
                  <a:pt x="0" y="0"/>
                </a:moveTo>
                <a:lnTo>
                  <a:pt x="91" y="136"/>
                </a:lnTo>
                <a:lnTo>
                  <a:pt x="91" y="1270"/>
                </a:lnTo>
                <a:lnTo>
                  <a:pt x="136" y="1360"/>
                </a:lnTo>
                <a:lnTo>
                  <a:pt x="1678" y="1360"/>
                </a:lnTo>
                <a:lnTo>
                  <a:pt x="1723" y="1270"/>
                </a:lnTo>
                <a:lnTo>
                  <a:pt x="1723" y="136"/>
                </a:lnTo>
                <a:lnTo>
                  <a:pt x="1814"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pSp>
        <p:nvGrpSpPr>
          <p:cNvPr id="6205" name="Group 61"/>
          <p:cNvGrpSpPr>
            <a:grpSpLocks/>
          </p:cNvGrpSpPr>
          <p:nvPr/>
        </p:nvGrpSpPr>
        <p:grpSpPr bwMode="auto">
          <a:xfrm rot="-128775">
            <a:off x="2222500" y="4776788"/>
            <a:ext cx="3951288" cy="904875"/>
            <a:chOff x="2116" y="3650"/>
            <a:chExt cx="1510" cy="320"/>
          </a:xfrm>
        </p:grpSpPr>
        <p:sp>
          <p:nvSpPr>
            <p:cNvPr id="23565" name="Oval 34"/>
            <p:cNvSpPr>
              <a:spLocks noChangeArrowheads="1"/>
            </p:cNvSpPr>
            <p:nvPr/>
          </p:nvSpPr>
          <p:spPr bwMode="auto">
            <a:xfrm>
              <a:off x="3340" y="3794"/>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66" name="Oval 35"/>
            <p:cNvSpPr>
              <a:spLocks noChangeArrowheads="1"/>
            </p:cNvSpPr>
            <p:nvPr/>
          </p:nvSpPr>
          <p:spPr bwMode="auto">
            <a:xfrm>
              <a:off x="2671" y="3720"/>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67" name="Oval 36"/>
            <p:cNvSpPr>
              <a:spLocks noChangeArrowheads="1"/>
            </p:cNvSpPr>
            <p:nvPr/>
          </p:nvSpPr>
          <p:spPr bwMode="auto">
            <a:xfrm>
              <a:off x="2481" y="3780"/>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68" name="Oval 37"/>
            <p:cNvSpPr>
              <a:spLocks noChangeArrowheads="1"/>
            </p:cNvSpPr>
            <p:nvPr/>
          </p:nvSpPr>
          <p:spPr bwMode="auto">
            <a:xfrm>
              <a:off x="2264" y="3716"/>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69" name="Oval 38"/>
            <p:cNvSpPr>
              <a:spLocks noChangeArrowheads="1"/>
            </p:cNvSpPr>
            <p:nvPr/>
          </p:nvSpPr>
          <p:spPr bwMode="auto">
            <a:xfrm>
              <a:off x="3442" y="3814"/>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70" name="Oval 39"/>
            <p:cNvSpPr>
              <a:spLocks noChangeArrowheads="1"/>
            </p:cNvSpPr>
            <p:nvPr/>
          </p:nvSpPr>
          <p:spPr bwMode="auto">
            <a:xfrm>
              <a:off x="3553" y="3810"/>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71" name="Oval 40"/>
            <p:cNvSpPr>
              <a:spLocks noChangeArrowheads="1"/>
            </p:cNvSpPr>
            <p:nvPr/>
          </p:nvSpPr>
          <p:spPr bwMode="auto">
            <a:xfrm>
              <a:off x="2398" y="3866"/>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72" name="Oval 41"/>
            <p:cNvSpPr>
              <a:spLocks noChangeArrowheads="1"/>
            </p:cNvSpPr>
            <p:nvPr/>
          </p:nvSpPr>
          <p:spPr bwMode="auto">
            <a:xfrm>
              <a:off x="2116" y="3780"/>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73" name="Oval 42"/>
            <p:cNvSpPr>
              <a:spLocks noChangeArrowheads="1"/>
            </p:cNvSpPr>
            <p:nvPr/>
          </p:nvSpPr>
          <p:spPr bwMode="auto">
            <a:xfrm>
              <a:off x="2556" y="3650"/>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74" name="Oval 43"/>
            <p:cNvSpPr>
              <a:spLocks noChangeArrowheads="1"/>
            </p:cNvSpPr>
            <p:nvPr/>
          </p:nvSpPr>
          <p:spPr bwMode="auto">
            <a:xfrm>
              <a:off x="3178" y="3890"/>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75" name="Oval 44"/>
            <p:cNvSpPr>
              <a:spLocks noChangeArrowheads="1"/>
            </p:cNvSpPr>
            <p:nvPr/>
          </p:nvSpPr>
          <p:spPr bwMode="auto">
            <a:xfrm>
              <a:off x="2543" y="3867"/>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76" name="Oval 45"/>
            <p:cNvSpPr>
              <a:spLocks noChangeArrowheads="1"/>
            </p:cNvSpPr>
            <p:nvPr/>
          </p:nvSpPr>
          <p:spPr bwMode="auto">
            <a:xfrm>
              <a:off x="2859" y="3876"/>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77" name="Oval 46"/>
            <p:cNvSpPr>
              <a:spLocks noChangeArrowheads="1"/>
            </p:cNvSpPr>
            <p:nvPr/>
          </p:nvSpPr>
          <p:spPr bwMode="auto">
            <a:xfrm>
              <a:off x="2958" y="3714"/>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78" name="Oval 47"/>
            <p:cNvSpPr>
              <a:spLocks noChangeArrowheads="1"/>
            </p:cNvSpPr>
            <p:nvPr/>
          </p:nvSpPr>
          <p:spPr bwMode="auto">
            <a:xfrm>
              <a:off x="2716" y="3784"/>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79" name="Oval 48"/>
            <p:cNvSpPr>
              <a:spLocks noChangeArrowheads="1"/>
            </p:cNvSpPr>
            <p:nvPr/>
          </p:nvSpPr>
          <p:spPr bwMode="auto">
            <a:xfrm>
              <a:off x="3080" y="3806"/>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80" name="Oval 49"/>
            <p:cNvSpPr>
              <a:spLocks noChangeArrowheads="1"/>
            </p:cNvSpPr>
            <p:nvPr/>
          </p:nvSpPr>
          <p:spPr bwMode="auto">
            <a:xfrm>
              <a:off x="3488" y="3766"/>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81" name="Oval 50"/>
            <p:cNvSpPr>
              <a:spLocks noChangeArrowheads="1"/>
            </p:cNvSpPr>
            <p:nvPr/>
          </p:nvSpPr>
          <p:spPr bwMode="auto">
            <a:xfrm>
              <a:off x="2326" y="3860"/>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82" name="Oval 51"/>
            <p:cNvSpPr>
              <a:spLocks noChangeArrowheads="1"/>
            </p:cNvSpPr>
            <p:nvPr/>
          </p:nvSpPr>
          <p:spPr bwMode="auto">
            <a:xfrm>
              <a:off x="3376" y="3898"/>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83" name="Oval 52"/>
            <p:cNvSpPr>
              <a:spLocks noChangeArrowheads="1"/>
            </p:cNvSpPr>
            <p:nvPr/>
          </p:nvSpPr>
          <p:spPr bwMode="auto">
            <a:xfrm>
              <a:off x="3212" y="3728"/>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84" name="Oval 53"/>
            <p:cNvSpPr>
              <a:spLocks noChangeArrowheads="1"/>
            </p:cNvSpPr>
            <p:nvPr/>
          </p:nvSpPr>
          <p:spPr bwMode="auto">
            <a:xfrm>
              <a:off x="3228" y="3798"/>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85" name="Oval 54"/>
            <p:cNvSpPr>
              <a:spLocks noChangeArrowheads="1"/>
            </p:cNvSpPr>
            <p:nvPr/>
          </p:nvSpPr>
          <p:spPr bwMode="auto">
            <a:xfrm>
              <a:off x="2200" y="3856"/>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86" name="Oval 55"/>
            <p:cNvSpPr>
              <a:spLocks noChangeArrowheads="1"/>
            </p:cNvSpPr>
            <p:nvPr/>
          </p:nvSpPr>
          <p:spPr bwMode="auto">
            <a:xfrm>
              <a:off x="2344" y="3720"/>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87" name="Oval 56"/>
            <p:cNvSpPr>
              <a:spLocks noChangeArrowheads="1"/>
            </p:cNvSpPr>
            <p:nvPr/>
          </p:nvSpPr>
          <p:spPr bwMode="auto">
            <a:xfrm>
              <a:off x="3106" y="3720"/>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88" name="Oval 57"/>
            <p:cNvSpPr>
              <a:spLocks noChangeArrowheads="1"/>
            </p:cNvSpPr>
            <p:nvPr/>
          </p:nvSpPr>
          <p:spPr bwMode="auto">
            <a:xfrm>
              <a:off x="2666" y="3868"/>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89" name="Oval 58"/>
            <p:cNvSpPr>
              <a:spLocks noChangeArrowheads="1"/>
            </p:cNvSpPr>
            <p:nvPr/>
          </p:nvSpPr>
          <p:spPr bwMode="auto">
            <a:xfrm>
              <a:off x="2864" y="3760"/>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90" name="Oval 59"/>
            <p:cNvSpPr>
              <a:spLocks noChangeArrowheads="1"/>
            </p:cNvSpPr>
            <p:nvPr/>
          </p:nvSpPr>
          <p:spPr bwMode="auto">
            <a:xfrm>
              <a:off x="2566" y="3778"/>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3591" name="Oval 60"/>
            <p:cNvSpPr>
              <a:spLocks noChangeArrowheads="1"/>
            </p:cNvSpPr>
            <p:nvPr/>
          </p:nvSpPr>
          <p:spPr bwMode="auto">
            <a:xfrm>
              <a:off x="2188" y="3690"/>
              <a:ext cx="72" cy="72"/>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grpSp>
      <p:sp>
        <p:nvSpPr>
          <p:cNvPr id="23558" name="Text Box 64"/>
          <p:cNvSpPr txBox="1">
            <a:spLocks noChangeArrowheads="1"/>
          </p:cNvSpPr>
          <p:nvPr/>
        </p:nvSpPr>
        <p:spPr bwMode="auto">
          <a:xfrm>
            <a:off x="1187624" y="546100"/>
            <a:ext cx="173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nl-NL" altLang="nl-NL" sz="2400" b="0">
                <a:solidFill>
                  <a:schemeClr val="bg1"/>
                </a:solidFill>
              </a:rPr>
              <a:t>Extraheren</a:t>
            </a:r>
          </a:p>
        </p:txBody>
      </p:sp>
      <p:sp>
        <p:nvSpPr>
          <p:cNvPr id="6209" name="Oval 65"/>
          <p:cNvSpPr>
            <a:spLocks noChangeArrowheads="1"/>
          </p:cNvSpPr>
          <p:nvPr/>
        </p:nvSpPr>
        <p:spPr bwMode="auto">
          <a:xfrm>
            <a:off x="920750" y="6051550"/>
            <a:ext cx="234950" cy="234950"/>
          </a:xfrm>
          <a:prstGeom prst="ellipse">
            <a:avLst/>
          </a:prstGeom>
          <a:solidFill>
            <a:srgbClr val="5674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6211" name="Text Box 67"/>
          <p:cNvSpPr txBox="1">
            <a:spLocks noChangeArrowheads="1"/>
          </p:cNvSpPr>
          <p:nvPr/>
        </p:nvSpPr>
        <p:spPr bwMode="auto">
          <a:xfrm>
            <a:off x="1327150" y="5949950"/>
            <a:ext cx="2171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nl-NL" altLang="nl-NL" sz="2400" b="0"/>
              <a:t>= oplosbaar</a:t>
            </a:r>
          </a:p>
        </p:txBody>
      </p:sp>
      <p:sp>
        <p:nvSpPr>
          <p:cNvPr id="6212" name="Oval 68"/>
          <p:cNvSpPr>
            <a:spLocks noChangeArrowheads="1"/>
          </p:cNvSpPr>
          <p:nvPr/>
        </p:nvSpPr>
        <p:spPr bwMode="auto">
          <a:xfrm>
            <a:off x="4495800" y="6038850"/>
            <a:ext cx="234950" cy="234950"/>
          </a:xfrm>
          <a:prstGeom prst="ellipse">
            <a:avLst/>
          </a:prstGeom>
          <a:solidFill>
            <a:srgbClr val="FF0000"/>
          </a:solidFill>
          <a:ln w="9525">
            <a:solidFill>
              <a:schemeClr val="tx1"/>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6213" name="Text Box 69"/>
          <p:cNvSpPr txBox="1">
            <a:spLocks noChangeArrowheads="1"/>
          </p:cNvSpPr>
          <p:nvPr/>
        </p:nvSpPr>
        <p:spPr bwMode="auto">
          <a:xfrm>
            <a:off x="4914900" y="5937250"/>
            <a:ext cx="302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nl-NL" altLang="nl-NL" sz="2400" b="0"/>
              <a:t>= niet oplosbaar</a:t>
            </a:r>
          </a:p>
        </p:txBody>
      </p:sp>
      <p:sp>
        <p:nvSpPr>
          <p:cNvPr id="6214" name="AutoShape 70"/>
          <p:cNvSpPr>
            <a:spLocks noChangeArrowheads="1"/>
          </p:cNvSpPr>
          <p:nvPr/>
        </p:nvSpPr>
        <p:spPr bwMode="auto">
          <a:xfrm>
            <a:off x="3810000" y="764704"/>
            <a:ext cx="2870200" cy="1076796"/>
          </a:xfrm>
          <a:prstGeom prst="wedgeRoundRectCallout">
            <a:avLst>
              <a:gd name="adj1" fmla="val -18694"/>
              <a:gd name="adj2" fmla="val 137620"/>
              <a:gd name="adj3" fmla="val 16667"/>
            </a:avLst>
          </a:prstGeom>
          <a:solidFill>
            <a:srgbClr val="FB757F"/>
          </a:solidFill>
          <a:ln w="9525">
            <a:solidFill>
              <a:schemeClr val="tx1"/>
            </a:solidFill>
            <a:miter lim="800000"/>
            <a:headEnd/>
            <a:tailEnd/>
          </a:ln>
        </p:spPr>
        <p:txBody>
          <a:bodyP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spcBef>
                <a:spcPct val="0"/>
              </a:spcBef>
            </a:pPr>
            <a:r>
              <a:rPr lang="nl-NL" altLang="nl-NL" sz="2000" b="0" dirty="0">
                <a:solidFill>
                  <a:schemeClr val="bg1"/>
                </a:solidFill>
              </a:rPr>
              <a:t>Oplosmiddel trekt groene stof uit mengsel</a:t>
            </a:r>
          </a:p>
        </p:txBody>
      </p:sp>
      <p:sp>
        <p:nvSpPr>
          <p:cNvPr id="6215" name="AutoShape 71"/>
          <p:cNvSpPr>
            <a:spLocks noChangeArrowheads="1"/>
          </p:cNvSpPr>
          <p:nvPr/>
        </p:nvSpPr>
        <p:spPr bwMode="auto">
          <a:xfrm>
            <a:off x="6729164" y="3789040"/>
            <a:ext cx="2019300" cy="826120"/>
          </a:xfrm>
          <a:prstGeom prst="wedgeRoundRectCallout">
            <a:avLst>
              <a:gd name="adj1" fmla="val -72171"/>
              <a:gd name="adj2" fmla="val 128301"/>
              <a:gd name="adj3" fmla="val 16667"/>
            </a:avLst>
          </a:prstGeom>
          <a:solidFill>
            <a:srgbClr val="FB757F"/>
          </a:solidFill>
          <a:ln w="9525">
            <a:solidFill>
              <a:schemeClr val="tx1"/>
            </a:solidFill>
            <a:miter lim="800000"/>
            <a:headEnd/>
            <a:tailEnd/>
          </a:ln>
        </p:spPr>
        <p:txBody>
          <a:bodyP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spcBef>
                <a:spcPct val="0"/>
              </a:spcBef>
            </a:pPr>
            <a:r>
              <a:rPr lang="nl-NL" altLang="nl-NL" sz="2000" b="0">
                <a:solidFill>
                  <a:schemeClr val="bg1"/>
                </a:solidFill>
              </a:rPr>
              <a:t>Rode stof lost niet op</a:t>
            </a:r>
          </a:p>
        </p:txBody>
      </p:sp>
      <p:grpSp>
        <p:nvGrpSpPr>
          <p:cNvPr id="68" name="Groeperen 67"/>
          <p:cNvGrpSpPr/>
          <p:nvPr/>
        </p:nvGrpSpPr>
        <p:grpSpPr>
          <a:xfrm>
            <a:off x="251520" y="141195"/>
            <a:ext cx="936104" cy="1224136"/>
            <a:chOff x="554843" y="4236380"/>
            <a:chExt cx="1246461" cy="1496876"/>
          </a:xfrm>
        </p:grpSpPr>
        <p:sp>
          <p:nvSpPr>
            <p:cNvPr id="69" name="Rechthoek 68"/>
            <p:cNvSpPr/>
            <p:nvPr/>
          </p:nvSpPr>
          <p:spPr>
            <a:xfrm>
              <a:off x="554843" y="4293096"/>
              <a:ext cx="1208845" cy="1440160"/>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70" name="Tekstvak 69"/>
            <p:cNvSpPr txBox="1"/>
            <p:nvPr/>
          </p:nvSpPr>
          <p:spPr>
            <a:xfrm>
              <a:off x="645560" y="5241757"/>
              <a:ext cx="1155744" cy="376350"/>
            </a:xfrm>
            <a:prstGeom prst="rect">
              <a:avLst/>
            </a:prstGeom>
            <a:noFill/>
          </p:spPr>
          <p:txBody>
            <a:bodyPr wrap="square" rtlCol="0">
              <a:spAutoFit/>
            </a:bodyPr>
            <a:lstStyle/>
            <a:p>
              <a:r>
                <a:rPr lang="nl-NL" sz="1400" dirty="0">
                  <a:solidFill>
                    <a:schemeClr val="bg1"/>
                  </a:solidFill>
                </a:rPr>
                <a:t>Theorie</a:t>
              </a:r>
            </a:p>
          </p:txBody>
        </p:sp>
        <p:pic>
          <p:nvPicPr>
            <p:cNvPr id="71" name="Afbeelding 7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751" y="4236380"/>
              <a:ext cx="1136836" cy="1136836"/>
            </a:xfrm>
            <a:prstGeom prst="rect">
              <a:avLst/>
            </a:prstGeom>
          </p:spPr>
        </p:pic>
      </p:grpSp>
    </p:spTree>
    <p:extLst>
      <p:ext uri="{BB962C8B-B14F-4D97-AF65-F5344CB8AC3E}">
        <p14:creationId xmlns:p14="http://schemas.microsoft.com/office/powerpoint/2010/main" val="1079351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1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7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207"/>
                                        </p:tgtEl>
                                        <p:attrNameLst>
                                          <p:attrName>style.visibility</p:attrName>
                                        </p:attrNameLst>
                                      </p:cBhvr>
                                      <p:to>
                                        <p:strVal val="visible"/>
                                      </p:to>
                                    </p:set>
                                  </p:childTnLst>
                                </p:cTn>
                              </p:par>
                              <p:par>
                                <p:cTn id="21" presetID="9" presetClass="entr" presetSubtype="0" fill="hold" grpId="0" nodeType="withEffect">
                                  <p:stCondLst>
                                    <p:cond delay="0"/>
                                  </p:stCondLst>
                                  <p:childTnLst>
                                    <p:set>
                                      <p:cBhvr>
                                        <p:cTn id="22" dur="1" fill="hold">
                                          <p:stCondLst>
                                            <p:cond delay="0"/>
                                          </p:stCondLst>
                                        </p:cTn>
                                        <p:tgtEl>
                                          <p:spTgt spid="6214"/>
                                        </p:tgtEl>
                                        <p:attrNameLst>
                                          <p:attrName>style.visibility</p:attrName>
                                        </p:attrNameLst>
                                      </p:cBhvr>
                                      <p:to>
                                        <p:strVal val="visible"/>
                                      </p:to>
                                    </p:set>
                                    <p:animEffect transition="in" filter="dissolve">
                                      <p:cBhvr>
                                        <p:cTn id="23" dur="500"/>
                                        <p:tgtEl>
                                          <p:spTgt spid="6214"/>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215"/>
                                        </p:tgtEl>
                                        <p:attrNameLst>
                                          <p:attrName>style.visibility</p:attrName>
                                        </p:attrNameLst>
                                      </p:cBhvr>
                                      <p:to>
                                        <p:strVal val="visible"/>
                                      </p:to>
                                    </p:set>
                                    <p:animEffect transition="in" filter="dissolve">
                                      <p:cBhvr>
                                        <p:cTn id="26" dur="500"/>
                                        <p:tgtEl>
                                          <p:spTgt spid="621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xit" presetSubtype="0" fill="hold" nodeType="clickEffect">
                                  <p:stCondLst>
                                    <p:cond delay="0"/>
                                  </p:stCondLst>
                                  <p:childTnLst>
                                    <p:animEffect transition="out" filter="dissolve">
                                      <p:cBhvr>
                                        <p:cTn id="30" dur="5000"/>
                                        <p:tgtEl>
                                          <p:spTgt spid="6205"/>
                                        </p:tgtEl>
                                      </p:cBhvr>
                                    </p:animEffect>
                                    <p:set>
                                      <p:cBhvr>
                                        <p:cTn id="31" dur="1" fill="hold">
                                          <p:stCondLst>
                                            <p:cond delay="4999"/>
                                          </p:stCondLst>
                                        </p:cTn>
                                        <p:tgtEl>
                                          <p:spTgt spid="6205"/>
                                        </p:tgtEl>
                                        <p:attrNameLst>
                                          <p:attrName>style.visibility</p:attrName>
                                        </p:attrNameLst>
                                      </p:cBhvr>
                                      <p:to>
                                        <p:strVal val="hidden"/>
                                      </p:to>
                                    </p:set>
                                  </p:childTnLst>
                                </p:cTn>
                              </p:par>
                              <p:par>
                                <p:cTn id="32" presetID="9" presetClass="exit" presetSubtype="0" fill="hold" grpId="1" nodeType="withEffect">
                                  <p:stCondLst>
                                    <p:cond delay="0"/>
                                  </p:stCondLst>
                                  <p:childTnLst>
                                    <p:animEffect transition="out" filter="dissolve">
                                      <p:cBhvr>
                                        <p:cTn id="33" dur="5000"/>
                                        <p:tgtEl>
                                          <p:spTgt spid="6177"/>
                                        </p:tgtEl>
                                      </p:cBhvr>
                                    </p:animEffect>
                                    <p:set>
                                      <p:cBhvr>
                                        <p:cTn id="34" dur="1" fill="hold">
                                          <p:stCondLst>
                                            <p:cond delay="4999"/>
                                          </p:stCondLst>
                                        </p:cTn>
                                        <p:tgtEl>
                                          <p:spTgt spid="61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7" grpId="0" animBg="1"/>
      <p:bldP spid="6177" grpId="0" animBg="1"/>
      <p:bldP spid="6177" grpId="1" animBg="1"/>
      <p:bldP spid="6209" grpId="0" animBg="1"/>
      <p:bldP spid="6211" grpId="0"/>
      <p:bldP spid="6212" grpId="0" animBg="1"/>
      <p:bldP spid="6213" grpId="0"/>
      <p:bldP spid="6214" grpId="0" animBg="1"/>
      <p:bldP spid="62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P H3.3 extraheren deel 2-1080p.mp4" descr="PP H3.3 extraheren deel 2-1080p.mp4">
            <a:hlinkClick r:id="" action="ppaction://media"/>
            <a:extLst>
              <a:ext uri="{FF2B5EF4-FFF2-40B4-BE49-F238E27FC236}">
                <a16:creationId xmlns:a16="http://schemas.microsoft.com/office/drawing/2014/main" id="{C7410BC0-1EAD-5C4D-9DD7-4CB022D317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156" y="718683"/>
            <a:ext cx="9144000" cy="5143500"/>
          </a:xfrm>
          <a:prstGeom prst="rect">
            <a:avLst/>
          </a:prstGeom>
        </p:spPr>
      </p:pic>
      <p:sp>
        <p:nvSpPr>
          <p:cNvPr id="2" name="Tijdelijke aanduiding voor dianummer 1"/>
          <p:cNvSpPr>
            <a:spLocks noGrp="1"/>
          </p:cNvSpPr>
          <p:nvPr>
            <p:ph type="sldNum" sz="quarter" idx="12"/>
          </p:nvPr>
        </p:nvSpPr>
        <p:spPr/>
        <p:txBody>
          <a:bodyPr/>
          <a:lstStyle/>
          <a:p>
            <a:fld id="{C743A66C-05BB-4A7A-BA60-CBCF9EE1333E}" type="slidenum">
              <a:rPr lang="nl-NL" altLang="nl-NL" smtClean="0"/>
              <a:pPr/>
              <a:t>8</a:t>
            </a:fld>
            <a:endParaRPr lang="nl-NL" altLang="nl-NL"/>
          </a:p>
        </p:txBody>
      </p:sp>
      <p:grpSp>
        <p:nvGrpSpPr>
          <p:cNvPr id="12" name="Groeperen 11"/>
          <p:cNvGrpSpPr/>
          <p:nvPr/>
        </p:nvGrpSpPr>
        <p:grpSpPr>
          <a:xfrm>
            <a:off x="251520" y="141195"/>
            <a:ext cx="936104" cy="1224136"/>
            <a:chOff x="554843" y="4236380"/>
            <a:chExt cx="1246461" cy="1496876"/>
          </a:xfrm>
        </p:grpSpPr>
        <p:sp>
          <p:nvSpPr>
            <p:cNvPr id="13" name="Rechthoek 12"/>
            <p:cNvSpPr/>
            <p:nvPr/>
          </p:nvSpPr>
          <p:spPr>
            <a:xfrm>
              <a:off x="554843" y="4293096"/>
              <a:ext cx="1208845" cy="1440160"/>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14" name="Tekstvak 13"/>
            <p:cNvSpPr txBox="1"/>
            <p:nvPr/>
          </p:nvSpPr>
          <p:spPr>
            <a:xfrm>
              <a:off x="645560" y="5241757"/>
              <a:ext cx="1155744" cy="376350"/>
            </a:xfrm>
            <a:prstGeom prst="rect">
              <a:avLst/>
            </a:prstGeom>
            <a:noFill/>
          </p:spPr>
          <p:txBody>
            <a:bodyPr wrap="square" rtlCol="0">
              <a:spAutoFit/>
            </a:bodyPr>
            <a:lstStyle/>
            <a:p>
              <a:r>
                <a:rPr lang="nl-NL" sz="1400" dirty="0">
                  <a:solidFill>
                    <a:schemeClr val="bg1"/>
                  </a:solidFill>
                </a:rPr>
                <a:t>Theorie</a:t>
              </a:r>
            </a:p>
          </p:txBody>
        </p:sp>
        <p:pic>
          <p:nvPicPr>
            <p:cNvPr id="15" name="Afbeelding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751" y="4236380"/>
              <a:ext cx="1136836" cy="1136836"/>
            </a:xfrm>
            <a:prstGeom prst="rect">
              <a:avLst/>
            </a:prstGeom>
          </p:spPr>
        </p:pic>
      </p:grpSp>
      <p:grpSp>
        <p:nvGrpSpPr>
          <p:cNvPr id="16" name="Groeperen 15"/>
          <p:cNvGrpSpPr/>
          <p:nvPr/>
        </p:nvGrpSpPr>
        <p:grpSpPr>
          <a:xfrm>
            <a:off x="251520" y="5452958"/>
            <a:ext cx="907854" cy="1109334"/>
            <a:chOff x="251520" y="5452958"/>
            <a:chExt cx="907854" cy="1109334"/>
          </a:xfrm>
        </p:grpSpPr>
        <p:grpSp>
          <p:nvGrpSpPr>
            <p:cNvPr id="17" name="Groeperen 16"/>
            <p:cNvGrpSpPr/>
            <p:nvPr/>
          </p:nvGrpSpPr>
          <p:grpSpPr>
            <a:xfrm>
              <a:off x="251520" y="5452958"/>
              <a:ext cx="907854" cy="1109334"/>
              <a:chOff x="7791350" y="5422494"/>
              <a:chExt cx="933132" cy="1109334"/>
            </a:xfrm>
          </p:grpSpPr>
          <p:sp>
            <p:nvSpPr>
              <p:cNvPr id="19" name="Rechthoek 18"/>
              <p:cNvSpPr/>
              <p:nvPr/>
            </p:nvSpPr>
            <p:spPr>
              <a:xfrm>
                <a:off x="7791350" y="5422494"/>
                <a:ext cx="933132" cy="1109334"/>
              </a:xfrm>
              <a:prstGeom prst="rect">
                <a:avLst/>
              </a:prstGeom>
              <a:solidFill>
                <a:srgbClr val="29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0" name="Tekstvak 19"/>
              <p:cNvSpPr txBox="1"/>
              <p:nvPr/>
            </p:nvSpPr>
            <p:spPr>
              <a:xfrm>
                <a:off x="7913832" y="6142574"/>
                <a:ext cx="688168" cy="307777"/>
              </a:xfrm>
              <a:prstGeom prst="rect">
                <a:avLst/>
              </a:prstGeom>
              <a:noFill/>
            </p:spPr>
            <p:txBody>
              <a:bodyPr wrap="square" rtlCol="0">
                <a:spAutoFit/>
              </a:bodyPr>
              <a:lstStyle/>
              <a:p>
                <a:r>
                  <a:rPr lang="nl-NL" sz="1400" dirty="0">
                    <a:solidFill>
                      <a:schemeClr val="bg1"/>
                    </a:solidFill>
                  </a:rPr>
                  <a:t>Audio</a:t>
                </a:r>
              </a:p>
            </p:txBody>
          </p:sp>
        </p:grpSp>
        <p:pic>
          <p:nvPicPr>
            <p:cNvPr id="18" name="Afbeelding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649" y="5452959"/>
              <a:ext cx="805207" cy="818448"/>
            </a:xfrm>
            <a:prstGeom prst="rect">
              <a:avLst/>
            </a:prstGeom>
          </p:spPr>
        </p:pic>
      </p:grpSp>
    </p:spTree>
    <p:extLst>
      <p:ext uri="{BB962C8B-B14F-4D97-AF65-F5344CB8AC3E}">
        <p14:creationId xmlns:p14="http://schemas.microsoft.com/office/powerpoint/2010/main" val="102300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C743A66C-05BB-4A7A-BA60-CBCF9EE1333E}" type="slidenum">
              <a:rPr lang="nl-NL" altLang="nl-NL" smtClean="0"/>
              <a:pPr/>
              <a:t>9</a:t>
            </a:fld>
            <a:endParaRPr lang="nl-NL" altLang="nl-NL"/>
          </a:p>
        </p:txBody>
      </p:sp>
      <p:sp>
        <p:nvSpPr>
          <p:cNvPr id="3" name="Tekstvak 2"/>
          <p:cNvSpPr txBox="1"/>
          <p:nvPr/>
        </p:nvSpPr>
        <p:spPr>
          <a:xfrm>
            <a:off x="703374" y="836712"/>
            <a:ext cx="7469025" cy="4108817"/>
          </a:xfrm>
          <a:prstGeom prst="rect">
            <a:avLst/>
          </a:prstGeom>
          <a:solidFill>
            <a:srgbClr val="696969"/>
          </a:solidFill>
          <a:ln>
            <a:solidFill>
              <a:srgbClr val="00B0F0"/>
            </a:solidFill>
          </a:ln>
        </p:spPr>
        <p:txBody>
          <a:bodyPr wrap="square" rtlCol="0">
            <a:spAutoFit/>
          </a:bodyPr>
          <a:lstStyle/>
          <a:p>
            <a:pPr>
              <a:lnSpc>
                <a:spcPct val="150000"/>
              </a:lnSpc>
            </a:pPr>
            <a:r>
              <a:rPr lang="nl-NL" u="sng" dirty="0">
                <a:solidFill>
                  <a:schemeClr val="accent3">
                    <a:lumMod val="95000"/>
                  </a:schemeClr>
                </a:solidFill>
              </a:rPr>
              <a:t>Maak de vraag op je werkblad:</a:t>
            </a:r>
          </a:p>
          <a:p>
            <a:pPr marL="342900" indent="-342900">
              <a:lnSpc>
                <a:spcPct val="150000"/>
              </a:lnSpc>
              <a:buFont typeface="+mj-lt"/>
              <a:buAutoNum type="arabicPeriod"/>
            </a:pPr>
            <a:r>
              <a:rPr lang="nl-NL" dirty="0">
                <a:solidFill>
                  <a:schemeClr val="accent3">
                    <a:lumMod val="95000"/>
                  </a:schemeClr>
                </a:solidFill>
              </a:rPr>
              <a:t>Wat voor soort mengsel kan je gebruiken om te extraheren?</a:t>
            </a:r>
          </a:p>
          <a:p>
            <a:pPr marL="342900" lvl="0" indent="-342900">
              <a:lnSpc>
                <a:spcPct val="150000"/>
              </a:lnSpc>
              <a:buFont typeface="+mj-lt"/>
              <a:buAutoNum type="arabicPeriod"/>
            </a:pPr>
            <a:r>
              <a:rPr lang="nl-NL" dirty="0">
                <a:solidFill>
                  <a:schemeClr val="accent3">
                    <a:lumMod val="95000"/>
                  </a:schemeClr>
                </a:solidFill>
              </a:rPr>
              <a:t>Hiernaast zie je de extractie van thee. </a:t>
            </a:r>
          </a:p>
          <a:p>
            <a:pPr lvl="0">
              <a:lnSpc>
                <a:spcPct val="150000"/>
              </a:lnSpc>
            </a:pPr>
            <a:r>
              <a:rPr lang="nl-NL" dirty="0">
                <a:solidFill>
                  <a:schemeClr val="accent3">
                    <a:lumMod val="95000"/>
                  </a:schemeClr>
                </a:solidFill>
              </a:rPr>
              <a:t>     Wat bedoelen we met de scheidingsmethode extraheren?</a:t>
            </a:r>
          </a:p>
          <a:p>
            <a:pPr marL="342900" lvl="0" indent="-342900">
              <a:lnSpc>
                <a:spcPct val="150000"/>
              </a:lnSpc>
              <a:buFont typeface="+mj-lt"/>
              <a:buAutoNum type="arabicPeriod" startAt="3"/>
            </a:pPr>
            <a:r>
              <a:rPr lang="nl-NL" dirty="0">
                <a:solidFill>
                  <a:schemeClr val="accent3">
                    <a:lumMod val="95000"/>
                  </a:schemeClr>
                </a:solidFill>
              </a:rPr>
              <a:t>Wat bedoelen we met een extractiemiddel? </a:t>
            </a:r>
          </a:p>
          <a:p>
            <a:pPr marL="342900" indent="-342900">
              <a:lnSpc>
                <a:spcPct val="150000"/>
              </a:lnSpc>
              <a:buFont typeface="+mj-lt"/>
              <a:buAutoNum type="arabicPeriod" startAt="3"/>
            </a:pPr>
            <a:r>
              <a:rPr lang="nl-NL" dirty="0">
                <a:solidFill>
                  <a:schemeClr val="accent3">
                    <a:lumMod val="95000"/>
                  </a:schemeClr>
                </a:solidFill>
              </a:rPr>
              <a:t>Welk verschil in stofeigenschap moet er zijn om te kunnen extraheren?</a:t>
            </a:r>
          </a:p>
          <a:p>
            <a:pPr marL="342900" indent="-342900">
              <a:lnSpc>
                <a:spcPct val="150000"/>
              </a:lnSpc>
              <a:buFont typeface="+mj-lt"/>
              <a:buAutoNum type="arabicPeriod" startAt="3"/>
            </a:pPr>
            <a:r>
              <a:rPr lang="nl-NL" dirty="0">
                <a:solidFill>
                  <a:schemeClr val="accent3">
                    <a:lumMod val="95000"/>
                  </a:schemeClr>
                </a:solidFill>
              </a:rPr>
              <a:t>Noem nog eens een ander voorbeeld van extractie dan thee of koffiezetten?</a:t>
            </a:r>
          </a:p>
          <a:p>
            <a:endParaRPr lang="nl-NL" dirty="0">
              <a:solidFill>
                <a:schemeClr val="accent3">
                  <a:lumMod val="95000"/>
                </a:schemeClr>
              </a:solidFill>
            </a:endParaRPr>
          </a:p>
        </p:txBody>
      </p:sp>
      <p:grpSp>
        <p:nvGrpSpPr>
          <p:cNvPr id="4" name="Groeperen 3"/>
          <p:cNvGrpSpPr/>
          <p:nvPr/>
        </p:nvGrpSpPr>
        <p:grpSpPr>
          <a:xfrm>
            <a:off x="242906" y="5373216"/>
            <a:ext cx="984877" cy="1281995"/>
            <a:chOff x="183501" y="5229200"/>
            <a:chExt cx="984877" cy="1281995"/>
          </a:xfrm>
        </p:grpSpPr>
        <p:sp>
          <p:nvSpPr>
            <p:cNvPr id="5" name="Rechthoek 4"/>
            <p:cNvSpPr/>
            <p:nvPr/>
          </p:nvSpPr>
          <p:spPr>
            <a:xfrm>
              <a:off x="183501" y="5258983"/>
              <a:ext cx="920939" cy="1252212"/>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253547" y="6143954"/>
              <a:ext cx="809885" cy="276999"/>
            </a:xfrm>
            <a:prstGeom prst="rect">
              <a:avLst/>
            </a:prstGeom>
            <a:noFill/>
          </p:spPr>
          <p:txBody>
            <a:bodyPr wrap="square" rtlCol="0">
              <a:spAutoFit/>
            </a:bodyPr>
            <a:lstStyle/>
            <a:p>
              <a:r>
                <a:rPr lang="nl-NL" sz="1200" dirty="0">
                  <a:solidFill>
                    <a:schemeClr val="bg1"/>
                  </a:solidFill>
                </a:rPr>
                <a:t>O</a:t>
              </a:r>
              <a:r>
                <a:rPr lang="nl-NL" sz="1200">
                  <a:solidFill>
                    <a:schemeClr val="bg1"/>
                  </a:solidFill>
                </a:rPr>
                <a:t>pdracht</a:t>
              </a:r>
              <a:endParaRPr lang="nl-NL" sz="1200" dirty="0">
                <a:solidFill>
                  <a:schemeClr val="bg1"/>
                </a:solidFill>
              </a:endParaRP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02" y="5229200"/>
              <a:ext cx="984876" cy="965712"/>
            </a:xfrm>
            <a:prstGeom prst="rect">
              <a:avLst/>
            </a:prstGeom>
          </p:spPr>
        </p:pic>
      </p:grpSp>
      <p:pic>
        <p:nvPicPr>
          <p:cNvPr id="8" name="Afbeelding 7" descr="/Users/h3dverh/Desktop/extratie thee.jpeg"/>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236296" y="1700808"/>
            <a:ext cx="1800200" cy="1406321"/>
          </a:xfrm>
          <a:prstGeom prst="rect">
            <a:avLst/>
          </a:prstGeom>
          <a:noFill/>
          <a:ln>
            <a:noFill/>
          </a:ln>
        </p:spPr>
      </p:pic>
      <p:sp>
        <p:nvSpPr>
          <p:cNvPr id="9" name="Tekstvak 8"/>
          <p:cNvSpPr txBox="1"/>
          <p:nvPr/>
        </p:nvSpPr>
        <p:spPr>
          <a:xfrm>
            <a:off x="7379240" y="2858453"/>
            <a:ext cx="1657256" cy="153888"/>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nl-NL" sz="1000" i="1">
                <a:effectLst/>
                <a:latin typeface="Calibri" charset="0"/>
                <a:ea typeface="Calibri" charset="0"/>
                <a:cs typeface="Times New Roman" charset="0"/>
              </a:rPr>
              <a:t>Afbeelding 1 extractie van thee</a:t>
            </a:r>
          </a:p>
        </p:txBody>
      </p:sp>
    </p:spTree>
    <p:extLst>
      <p:ext uri="{BB962C8B-B14F-4D97-AF65-F5344CB8AC3E}">
        <p14:creationId xmlns:p14="http://schemas.microsoft.com/office/powerpoint/2010/main" val="150266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Standaardontwerp">
  <a:themeElements>
    <a:clrScheme name="1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andaardontwerp">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41373</TotalTime>
  <Words>613</Words>
  <Application>Microsoft Macintosh PowerPoint</Application>
  <PresentationFormat>Diavoorstelling (4:3)</PresentationFormat>
  <Paragraphs>79</Paragraphs>
  <Slides>12</Slides>
  <Notes>3</Notes>
  <HiddenSlides>0</HiddenSlides>
  <MMClips>4</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12</vt:i4>
      </vt:variant>
    </vt:vector>
  </HeadingPairs>
  <TitlesOfParts>
    <vt:vector size="15" baseType="lpstr">
      <vt:lpstr>Arial</vt:lpstr>
      <vt:lpstr>Calibri</vt:lpstr>
      <vt:lpstr>1_Standaardontwerp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Controle toets</vt:lpstr>
      <vt:lpstr>Antwoorden controle toets</vt:lpstr>
      <vt:lpstr>Antwoorden controle toets</vt:lpstr>
    </vt:vector>
  </TitlesOfParts>
  <Manager/>
  <Company>Verhoeven-Nieuwstraten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§3.1 bezinken en filtreren</dc:title>
  <dc:subject/>
  <dc:creator>D.M. Verhoeven</dc:creator>
  <cp:keywords/>
  <dc:description/>
  <cp:lastModifiedBy>Verhoeven, D.M.</cp:lastModifiedBy>
  <cp:revision>324</cp:revision>
  <dcterms:created xsi:type="dcterms:W3CDTF">2009-09-18T07:55:59Z</dcterms:created>
  <dcterms:modified xsi:type="dcterms:W3CDTF">2020-08-17T10:04:51Z</dcterms:modified>
  <cp:category/>
</cp:coreProperties>
</file>