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93" r:id="rId2"/>
    <p:sldId id="325" r:id="rId3"/>
    <p:sldId id="292" r:id="rId4"/>
    <p:sldId id="326" r:id="rId5"/>
    <p:sldId id="294" r:id="rId6"/>
    <p:sldId id="327" r:id="rId7"/>
    <p:sldId id="306" r:id="rId8"/>
    <p:sldId id="318" r:id="rId9"/>
    <p:sldId id="328" r:id="rId10"/>
    <p:sldId id="319" r:id="rId11"/>
    <p:sldId id="329" r:id="rId12"/>
    <p:sldId id="320" r:id="rId13"/>
    <p:sldId id="330" r:id="rId14"/>
    <p:sldId id="321" r:id="rId15"/>
    <p:sldId id="322" r:id="rId16"/>
    <p:sldId id="323" r:id="rId17"/>
    <p:sldId id="324" r:id="rId18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D9D7"/>
    <a:srgbClr val="FED23F"/>
    <a:srgbClr val="20A6A8"/>
    <a:srgbClr val="E41053"/>
    <a:srgbClr val="EF578E"/>
    <a:srgbClr val="696969"/>
    <a:srgbClr val="4FD0FF"/>
    <a:srgbClr val="FB757F"/>
    <a:srgbClr val="28CFCC"/>
    <a:srgbClr val="FFE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12"/>
    <p:restoredTop sz="91413"/>
  </p:normalViewPr>
  <p:slideViewPr>
    <p:cSldViewPr>
      <p:cViewPr>
        <p:scale>
          <a:sx n="57" d="100"/>
          <a:sy n="57" d="100"/>
        </p:scale>
        <p:origin x="584" y="1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461B-9298-4371-BEE1-483FB49B2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95FBCB-C949-4F89-A776-A92A6B52F8E2}">
      <dgm:prSet/>
      <dgm:spPr/>
      <dgm:t>
        <a:bodyPr/>
        <a:lstStyle/>
        <a:p>
          <a:r>
            <a:rPr lang="nl-NL" dirty="0">
              <a:solidFill>
                <a:srgbClr val="002060"/>
              </a:solidFill>
            </a:rPr>
            <a:t>Neem de presentatie helemaal door</a:t>
          </a:r>
          <a:endParaRPr lang="en-US" dirty="0">
            <a:solidFill>
              <a:srgbClr val="002060"/>
            </a:solidFill>
          </a:endParaRPr>
        </a:p>
      </dgm:t>
    </dgm:pt>
    <dgm:pt modelId="{8E785944-F8AB-4D9B-AEBE-BB7CB3AB66B5}" type="parTrans" cxnId="{03691FB2-3D20-4A5F-8C3B-3F85D318F93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697CE38-E850-47BC-85DE-99B28C8741F5}" type="sibTrans" cxnId="{03691FB2-3D20-4A5F-8C3B-3F85D318F931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FC5B8C82-7591-43F0-A1DF-387BDBA696E1}">
      <dgm:prSet/>
      <dgm:spPr/>
      <dgm:t>
        <a:bodyPr/>
        <a:lstStyle/>
        <a:p>
          <a:r>
            <a:rPr lang="nl-NL" dirty="0">
              <a:solidFill>
                <a:srgbClr val="002060"/>
              </a:solidFill>
            </a:rPr>
            <a:t>Bekijk de filmpjes</a:t>
          </a:r>
          <a:endParaRPr lang="en-US" dirty="0">
            <a:solidFill>
              <a:srgbClr val="002060"/>
            </a:solidFill>
          </a:endParaRPr>
        </a:p>
      </dgm:t>
    </dgm:pt>
    <dgm:pt modelId="{84ABB78B-C0BB-49A6-9366-225589250F54}" type="parTrans" cxnId="{D312A8D0-1818-4315-B25D-859BB2DC4F4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B29AEB5B-8113-4591-AB85-FC617A84500A}" type="sibTrans" cxnId="{D312A8D0-1818-4315-B25D-859BB2DC4F4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27E75148-6D63-4B7E-ACD1-CBF77C16FC05}">
      <dgm:prSet/>
      <dgm:spPr/>
      <dgm:t>
        <a:bodyPr/>
        <a:lstStyle/>
        <a:p>
          <a:r>
            <a:rPr lang="nl-NL" dirty="0">
              <a:solidFill>
                <a:srgbClr val="002060"/>
              </a:solidFill>
            </a:rPr>
            <a:t>Maak de opdrachten op het leerdoelenblad</a:t>
          </a:r>
          <a:endParaRPr lang="en-US" dirty="0">
            <a:solidFill>
              <a:srgbClr val="002060"/>
            </a:solidFill>
          </a:endParaRPr>
        </a:p>
      </dgm:t>
    </dgm:pt>
    <dgm:pt modelId="{75DEDCC5-40AC-480C-A1F9-F8DA1493A999}" type="parTrans" cxnId="{F1B0CAD1-BBC2-487B-8D44-DEC7A2237E6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D991FD7-7095-44A7-8A64-8CB5449AE952}" type="sibTrans" cxnId="{F1B0CAD1-BBC2-487B-8D44-DEC7A2237E6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6DE5AE4-D50E-4B3C-B943-6C914356A852}">
      <dgm:prSet/>
      <dgm:spPr/>
      <dgm:t>
        <a:bodyPr/>
        <a:lstStyle/>
        <a:p>
          <a:r>
            <a:rPr lang="nl-NL" dirty="0">
              <a:solidFill>
                <a:srgbClr val="002060"/>
              </a:solidFill>
            </a:rPr>
            <a:t>Bestudeer je theorieboek goed</a:t>
          </a:r>
          <a:endParaRPr lang="en-US" dirty="0">
            <a:solidFill>
              <a:srgbClr val="002060"/>
            </a:solidFill>
          </a:endParaRPr>
        </a:p>
      </dgm:t>
    </dgm:pt>
    <dgm:pt modelId="{68951BFC-5557-4C97-BF91-EDEFD59E7199}" type="parTrans" cxnId="{8C575E10-23D1-4C9C-A2B1-5098DF87874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CB0223A-DA60-4555-92C0-1270B37561C2}" type="sibTrans" cxnId="{8C575E10-23D1-4C9C-A2B1-5098DF878744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898F3B2B-093B-4EBE-B149-C2EFD6E53826}" type="pres">
      <dgm:prSet presAssocID="{4907461B-9298-4371-BEE1-483FB49B28EA}" presName="root" presStyleCnt="0">
        <dgm:presLayoutVars>
          <dgm:dir/>
          <dgm:resizeHandles val="exact"/>
        </dgm:presLayoutVars>
      </dgm:prSet>
      <dgm:spPr/>
    </dgm:pt>
    <dgm:pt modelId="{4F0F964C-EFA2-45DD-9F0E-1CCCE52E63BA}" type="pres">
      <dgm:prSet presAssocID="{5295FBCB-C949-4F89-A776-A92A6B52F8E2}" presName="compNode" presStyleCnt="0"/>
      <dgm:spPr/>
    </dgm:pt>
    <dgm:pt modelId="{2232F0C3-92F7-4B4D-A789-DE133A0693AF}" type="pres">
      <dgm:prSet presAssocID="{5295FBCB-C949-4F89-A776-A92A6B52F8E2}" presName="bgRect" presStyleLbl="bgShp" presStyleIdx="0" presStyleCnt="4" custLinFactNeighborX="-1882"/>
      <dgm:spPr>
        <a:solidFill>
          <a:srgbClr val="E41053"/>
        </a:solidFill>
      </dgm:spPr>
    </dgm:pt>
    <dgm:pt modelId="{1ABF5079-1812-4AF2-9B06-F02047CBE9D3}" type="pres">
      <dgm:prSet presAssocID="{5295FBCB-C949-4F89-A776-A92A6B52F8E2}" presName="iconRect" presStyleLbl="node1" presStyleIdx="0" presStyleCnt="4" custLinFactNeighborX="-7848" custLinFactNeighborY="-4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"/>
        </a:ext>
      </dgm:extLst>
    </dgm:pt>
    <dgm:pt modelId="{B172B113-BFBB-4CD9-AC92-9849565430D6}" type="pres">
      <dgm:prSet presAssocID="{5295FBCB-C949-4F89-A776-A92A6B52F8E2}" presName="spaceRect" presStyleCnt="0"/>
      <dgm:spPr/>
    </dgm:pt>
    <dgm:pt modelId="{F501FD6A-CAFF-4D0C-8718-9CAA23816A6E}" type="pres">
      <dgm:prSet presAssocID="{5295FBCB-C949-4F89-A776-A92A6B52F8E2}" presName="parTx" presStyleLbl="revTx" presStyleIdx="0" presStyleCnt="4">
        <dgm:presLayoutVars>
          <dgm:chMax val="0"/>
          <dgm:chPref val="0"/>
        </dgm:presLayoutVars>
      </dgm:prSet>
      <dgm:spPr/>
    </dgm:pt>
    <dgm:pt modelId="{8DE70DFA-7369-4D15-947E-774CA00B347A}" type="pres">
      <dgm:prSet presAssocID="{B697CE38-E850-47BC-85DE-99B28C8741F5}" presName="sibTrans" presStyleCnt="0"/>
      <dgm:spPr/>
    </dgm:pt>
    <dgm:pt modelId="{5674CC1C-F29E-4AB1-8C60-D9756BB9633E}" type="pres">
      <dgm:prSet presAssocID="{FC5B8C82-7591-43F0-A1DF-387BDBA696E1}" presName="compNode" presStyleCnt="0"/>
      <dgm:spPr/>
    </dgm:pt>
    <dgm:pt modelId="{B685192A-7396-48A9-8E91-E869C0DD8F16}" type="pres">
      <dgm:prSet presAssocID="{FC5B8C82-7591-43F0-A1DF-387BDBA696E1}" presName="bgRect" presStyleLbl="bgShp" presStyleIdx="1" presStyleCnt="4"/>
      <dgm:spPr>
        <a:solidFill>
          <a:srgbClr val="FED23F"/>
        </a:solidFill>
      </dgm:spPr>
    </dgm:pt>
    <dgm:pt modelId="{97B72672-73A3-4BE0-948F-6F94930D4A03}" type="pres">
      <dgm:prSet presAssocID="{FC5B8C82-7591-43F0-A1DF-387BDBA69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len"/>
        </a:ext>
      </dgm:extLst>
    </dgm:pt>
    <dgm:pt modelId="{A3BD9B11-ACB0-46DF-BB3D-F063E53B5F0D}" type="pres">
      <dgm:prSet presAssocID="{FC5B8C82-7591-43F0-A1DF-387BDBA696E1}" presName="spaceRect" presStyleCnt="0"/>
      <dgm:spPr/>
    </dgm:pt>
    <dgm:pt modelId="{6324BC16-B4D3-4F75-BAA4-D0ABD3A94E90}" type="pres">
      <dgm:prSet presAssocID="{FC5B8C82-7591-43F0-A1DF-387BDBA696E1}" presName="parTx" presStyleLbl="revTx" presStyleIdx="1" presStyleCnt="4">
        <dgm:presLayoutVars>
          <dgm:chMax val="0"/>
          <dgm:chPref val="0"/>
        </dgm:presLayoutVars>
      </dgm:prSet>
      <dgm:spPr/>
    </dgm:pt>
    <dgm:pt modelId="{9FCDBF7E-D901-42BC-913C-40A55D9AD058}" type="pres">
      <dgm:prSet presAssocID="{B29AEB5B-8113-4591-AB85-FC617A84500A}" presName="sibTrans" presStyleCnt="0"/>
      <dgm:spPr/>
    </dgm:pt>
    <dgm:pt modelId="{7CC2DC83-47DB-4DD0-8CBA-908B62C5D1F2}" type="pres">
      <dgm:prSet presAssocID="{27E75148-6D63-4B7E-ACD1-CBF77C16FC05}" presName="compNode" presStyleCnt="0"/>
      <dgm:spPr/>
    </dgm:pt>
    <dgm:pt modelId="{DA87D148-D268-44C9-8223-0FEEA349A5F8}" type="pres">
      <dgm:prSet presAssocID="{27E75148-6D63-4B7E-ACD1-CBF77C16FC05}" presName="bgRect" presStyleLbl="bgShp" presStyleIdx="2" presStyleCnt="4"/>
      <dgm:spPr>
        <a:solidFill>
          <a:srgbClr val="20A6A8"/>
        </a:solidFill>
      </dgm:spPr>
    </dgm:pt>
    <dgm:pt modelId="{0ACDDA90-2849-4834-B6B6-972CFA117604}" type="pres">
      <dgm:prSet presAssocID="{27E75148-6D63-4B7E-ACD1-CBF77C16FC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CD362F69-FA17-47D4-ADCA-BF60FA7E06CD}" type="pres">
      <dgm:prSet presAssocID="{27E75148-6D63-4B7E-ACD1-CBF77C16FC05}" presName="spaceRect" presStyleCnt="0"/>
      <dgm:spPr/>
    </dgm:pt>
    <dgm:pt modelId="{5C96D124-B687-47B3-BF6E-C8C647C74E02}" type="pres">
      <dgm:prSet presAssocID="{27E75148-6D63-4B7E-ACD1-CBF77C16FC05}" presName="parTx" presStyleLbl="revTx" presStyleIdx="2" presStyleCnt="4">
        <dgm:presLayoutVars>
          <dgm:chMax val="0"/>
          <dgm:chPref val="0"/>
        </dgm:presLayoutVars>
      </dgm:prSet>
      <dgm:spPr/>
    </dgm:pt>
    <dgm:pt modelId="{454E9523-6A2A-4D36-AAD8-EDF1A0E84482}" type="pres">
      <dgm:prSet presAssocID="{CD991FD7-7095-44A7-8A64-8CB5449AE952}" presName="sibTrans" presStyleCnt="0"/>
      <dgm:spPr/>
    </dgm:pt>
    <dgm:pt modelId="{FD9C6596-4CAA-4FC8-9551-9C888A202953}" type="pres">
      <dgm:prSet presAssocID="{C6DE5AE4-D50E-4B3C-B943-6C914356A852}" presName="compNode" presStyleCnt="0"/>
      <dgm:spPr/>
    </dgm:pt>
    <dgm:pt modelId="{613CB982-45B9-49DB-A573-D4E315F2E25D}" type="pres">
      <dgm:prSet presAssocID="{C6DE5AE4-D50E-4B3C-B943-6C914356A852}" presName="bgRect" presStyleLbl="bgShp" presStyleIdx="3" presStyleCnt="4"/>
      <dgm:spPr>
        <a:solidFill>
          <a:srgbClr val="29D9D7"/>
        </a:solidFill>
      </dgm:spPr>
    </dgm:pt>
    <dgm:pt modelId="{8F74B93D-6589-4B3C-B564-98DD3AC56CFA}" type="pres">
      <dgm:prSet presAssocID="{C6DE5AE4-D50E-4B3C-B943-6C914356A8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20CA220D-2B14-490D-8708-D3D7B259090C}" type="pres">
      <dgm:prSet presAssocID="{C6DE5AE4-D50E-4B3C-B943-6C914356A852}" presName="spaceRect" presStyleCnt="0"/>
      <dgm:spPr/>
    </dgm:pt>
    <dgm:pt modelId="{5CFF15EA-5FC4-4F9B-9A40-80CACB347642}" type="pres">
      <dgm:prSet presAssocID="{C6DE5AE4-D50E-4B3C-B943-6C914356A8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575E10-23D1-4C9C-A2B1-5098DF878744}" srcId="{4907461B-9298-4371-BEE1-483FB49B28EA}" destId="{C6DE5AE4-D50E-4B3C-B943-6C914356A852}" srcOrd="3" destOrd="0" parTransId="{68951BFC-5557-4C97-BF91-EDEFD59E7199}" sibTransId="{DCB0223A-DA60-4555-92C0-1270B37561C2}"/>
    <dgm:cxn modelId="{6B459034-ED01-4B52-97EB-015D325BE10D}" type="presOf" srcId="{5295FBCB-C949-4F89-A776-A92A6B52F8E2}" destId="{F501FD6A-CAFF-4D0C-8718-9CAA23816A6E}" srcOrd="0" destOrd="0" presId="urn:microsoft.com/office/officeart/2018/2/layout/IconVerticalSolidList"/>
    <dgm:cxn modelId="{BDD7C675-2714-4BF4-B246-193FA807DBFF}" type="presOf" srcId="{27E75148-6D63-4B7E-ACD1-CBF77C16FC05}" destId="{5C96D124-B687-47B3-BF6E-C8C647C74E02}" srcOrd="0" destOrd="0" presId="urn:microsoft.com/office/officeart/2018/2/layout/IconVerticalSolidList"/>
    <dgm:cxn modelId="{EF2BEEAF-4137-4872-AB28-CCBB9B95DC49}" type="presOf" srcId="{4907461B-9298-4371-BEE1-483FB49B28EA}" destId="{898F3B2B-093B-4EBE-B149-C2EFD6E53826}" srcOrd="0" destOrd="0" presId="urn:microsoft.com/office/officeart/2018/2/layout/IconVerticalSolidList"/>
    <dgm:cxn modelId="{03691FB2-3D20-4A5F-8C3B-3F85D318F931}" srcId="{4907461B-9298-4371-BEE1-483FB49B28EA}" destId="{5295FBCB-C949-4F89-A776-A92A6B52F8E2}" srcOrd="0" destOrd="0" parTransId="{8E785944-F8AB-4D9B-AEBE-BB7CB3AB66B5}" sibTransId="{B697CE38-E850-47BC-85DE-99B28C8741F5}"/>
    <dgm:cxn modelId="{D312A8D0-1818-4315-B25D-859BB2DC4F42}" srcId="{4907461B-9298-4371-BEE1-483FB49B28EA}" destId="{FC5B8C82-7591-43F0-A1DF-387BDBA696E1}" srcOrd="1" destOrd="0" parTransId="{84ABB78B-C0BB-49A6-9366-225589250F54}" sibTransId="{B29AEB5B-8113-4591-AB85-FC617A84500A}"/>
    <dgm:cxn modelId="{F1B0CAD1-BBC2-487B-8D44-DEC7A2237E65}" srcId="{4907461B-9298-4371-BEE1-483FB49B28EA}" destId="{27E75148-6D63-4B7E-ACD1-CBF77C16FC05}" srcOrd="2" destOrd="0" parTransId="{75DEDCC5-40AC-480C-A1F9-F8DA1493A999}" sibTransId="{CD991FD7-7095-44A7-8A64-8CB5449AE952}"/>
    <dgm:cxn modelId="{5B125AFA-38D0-4F31-A1DE-7C5C71980EE5}" type="presOf" srcId="{FC5B8C82-7591-43F0-A1DF-387BDBA696E1}" destId="{6324BC16-B4D3-4F75-BAA4-D0ABD3A94E90}" srcOrd="0" destOrd="0" presId="urn:microsoft.com/office/officeart/2018/2/layout/IconVerticalSolidList"/>
    <dgm:cxn modelId="{9D1B99FD-13F6-4032-9F67-4006B7F758FC}" type="presOf" srcId="{C6DE5AE4-D50E-4B3C-B943-6C914356A852}" destId="{5CFF15EA-5FC4-4F9B-9A40-80CACB347642}" srcOrd="0" destOrd="0" presId="urn:microsoft.com/office/officeart/2018/2/layout/IconVerticalSolidList"/>
    <dgm:cxn modelId="{D1CFB7BD-9F84-4E17-A869-5D1B13D158C6}" type="presParOf" srcId="{898F3B2B-093B-4EBE-B149-C2EFD6E53826}" destId="{4F0F964C-EFA2-45DD-9F0E-1CCCE52E63BA}" srcOrd="0" destOrd="0" presId="urn:microsoft.com/office/officeart/2018/2/layout/IconVerticalSolidList"/>
    <dgm:cxn modelId="{029627F9-A72E-4F55-A702-4514F7FF8CF1}" type="presParOf" srcId="{4F0F964C-EFA2-45DD-9F0E-1CCCE52E63BA}" destId="{2232F0C3-92F7-4B4D-A789-DE133A0693AF}" srcOrd="0" destOrd="0" presId="urn:microsoft.com/office/officeart/2018/2/layout/IconVerticalSolidList"/>
    <dgm:cxn modelId="{8021A0EF-672B-4CDB-9B12-2D4A77D84297}" type="presParOf" srcId="{4F0F964C-EFA2-45DD-9F0E-1CCCE52E63BA}" destId="{1ABF5079-1812-4AF2-9B06-F02047CBE9D3}" srcOrd="1" destOrd="0" presId="urn:microsoft.com/office/officeart/2018/2/layout/IconVerticalSolidList"/>
    <dgm:cxn modelId="{6F958DF1-9875-4206-B1CF-497BDDD37CD4}" type="presParOf" srcId="{4F0F964C-EFA2-45DD-9F0E-1CCCE52E63BA}" destId="{B172B113-BFBB-4CD9-AC92-9849565430D6}" srcOrd="2" destOrd="0" presId="urn:microsoft.com/office/officeart/2018/2/layout/IconVerticalSolidList"/>
    <dgm:cxn modelId="{CDC158D8-2668-4ACD-BE24-795ACA5B1D98}" type="presParOf" srcId="{4F0F964C-EFA2-45DD-9F0E-1CCCE52E63BA}" destId="{F501FD6A-CAFF-4D0C-8718-9CAA23816A6E}" srcOrd="3" destOrd="0" presId="urn:microsoft.com/office/officeart/2018/2/layout/IconVerticalSolidList"/>
    <dgm:cxn modelId="{A2D77CEF-7ABE-4124-AF70-1A5D8F91C9C7}" type="presParOf" srcId="{898F3B2B-093B-4EBE-B149-C2EFD6E53826}" destId="{8DE70DFA-7369-4D15-947E-774CA00B347A}" srcOrd="1" destOrd="0" presId="urn:microsoft.com/office/officeart/2018/2/layout/IconVerticalSolidList"/>
    <dgm:cxn modelId="{D5E5F8C3-D778-4C6E-8C41-EA2009DE6FB2}" type="presParOf" srcId="{898F3B2B-093B-4EBE-B149-C2EFD6E53826}" destId="{5674CC1C-F29E-4AB1-8C60-D9756BB9633E}" srcOrd="2" destOrd="0" presId="urn:microsoft.com/office/officeart/2018/2/layout/IconVerticalSolidList"/>
    <dgm:cxn modelId="{C4F5D808-5753-491A-B25F-82CE9E4C50CB}" type="presParOf" srcId="{5674CC1C-F29E-4AB1-8C60-D9756BB9633E}" destId="{B685192A-7396-48A9-8E91-E869C0DD8F16}" srcOrd="0" destOrd="0" presId="urn:microsoft.com/office/officeart/2018/2/layout/IconVerticalSolidList"/>
    <dgm:cxn modelId="{430B7B40-F2CF-49B0-904D-2DDF873FBA7C}" type="presParOf" srcId="{5674CC1C-F29E-4AB1-8C60-D9756BB9633E}" destId="{97B72672-73A3-4BE0-948F-6F94930D4A03}" srcOrd="1" destOrd="0" presId="urn:microsoft.com/office/officeart/2018/2/layout/IconVerticalSolidList"/>
    <dgm:cxn modelId="{EF0F40BB-63A4-464D-B404-CE963F7D1D67}" type="presParOf" srcId="{5674CC1C-F29E-4AB1-8C60-D9756BB9633E}" destId="{A3BD9B11-ACB0-46DF-BB3D-F063E53B5F0D}" srcOrd="2" destOrd="0" presId="urn:microsoft.com/office/officeart/2018/2/layout/IconVerticalSolidList"/>
    <dgm:cxn modelId="{5015F883-804E-4B2E-8EDB-EFB016932909}" type="presParOf" srcId="{5674CC1C-F29E-4AB1-8C60-D9756BB9633E}" destId="{6324BC16-B4D3-4F75-BAA4-D0ABD3A94E90}" srcOrd="3" destOrd="0" presId="urn:microsoft.com/office/officeart/2018/2/layout/IconVerticalSolidList"/>
    <dgm:cxn modelId="{A9D2D70B-EA7D-46A4-842A-FC0D32035EBA}" type="presParOf" srcId="{898F3B2B-093B-4EBE-B149-C2EFD6E53826}" destId="{9FCDBF7E-D901-42BC-913C-40A55D9AD058}" srcOrd="3" destOrd="0" presId="urn:microsoft.com/office/officeart/2018/2/layout/IconVerticalSolidList"/>
    <dgm:cxn modelId="{B7B71637-0144-49FC-9316-4A18DAFD645E}" type="presParOf" srcId="{898F3B2B-093B-4EBE-B149-C2EFD6E53826}" destId="{7CC2DC83-47DB-4DD0-8CBA-908B62C5D1F2}" srcOrd="4" destOrd="0" presId="urn:microsoft.com/office/officeart/2018/2/layout/IconVerticalSolidList"/>
    <dgm:cxn modelId="{FE42C36F-1BAF-44A2-B78A-03A28714712B}" type="presParOf" srcId="{7CC2DC83-47DB-4DD0-8CBA-908B62C5D1F2}" destId="{DA87D148-D268-44C9-8223-0FEEA349A5F8}" srcOrd="0" destOrd="0" presId="urn:microsoft.com/office/officeart/2018/2/layout/IconVerticalSolidList"/>
    <dgm:cxn modelId="{A38D4134-9510-4F23-97F4-72C75CDB843F}" type="presParOf" srcId="{7CC2DC83-47DB-4DD0-8CBA-908B62C5D1F2}" destId="{0ACDDA90-2849-4834-B6B6-972CFA117604}" srcOrd="1" destOrd="0" presId="urn:microsoft.com/office/officeart/2018/2/layout/IconVerticalSolidList"/>
    <dgm:cxn modelId="{4AC121AD-8127-4757-BC0E-06C0C7A41288}" type="presParOf" srcId="{7CC2DC83-47DB-4DD0-8CBA-908B62C5D1F2}" destId="{CD362F69-FA17-47D4-ADCA-BF60FA7E06CD}" srcOrd="2" destOrd="0" presId="urn:microsoft.com/office/officeart/2018/2/layout/IconVerticalSolidList"/>
    <dgm:cxn modelId="{185918C7-8ED1-4312-B714-DD18BBA82A3C}" type="presParOf" srcId="{7CC2DC83-47DB-4DD0-8CBA-908B62C5D1F2}" destId="{5C96D124-B687-47B3-BF6E-C8C647C74E02}" srcOrd="3" destOrd="0" presId="urn:microsoft.com/office/officeart/2018/2/layout/IconVerticalSolidList"/>
    <dgm:cxn modelId="{40A3B7D7-2C5C-4918-A660-4C1CBCC1E23F}" type="presParOf" srcId="{898F3B2B-093B-4EBE-B149-C2EFD6E53826}" destId="{454E9523-6A2A-4D36-AAD8-EDF1A0E84482}" srcOrd="5" destOrd="0" presId="urn:microsoft.com/office/officeart/2018/2/layout/IconVerticalSolidList"/>
    <dgm:cxn modelId="{2C87C8CF-6D6F-4558-B349-FB9D5EC4D7FB}" type="presParOf" srcId="{898F3B2B-093B-4EBE-B149-C2EFD6E53826}" destId="{FD9C6596-4CAA-4FC8-9551-9C888A202953}" srcOrd="6" destOrd="0" presId="urn:microsoft.com/office/officeart/2018/2/layout/IconVerticalSolidList"/>
    <dgm:cxn modelId="{39730A9F-6B63-44F9-BE3B-5A9BFB0949A4}" type="presParOf" srcId="{FD9C6596-4CAA-4FC8-9551-9C888A202953}" destId="{613CB982-45B9-49DB-A573-D4E315F2E25D}" srcOrd="0" destOrd="0" presId="urn:microsoft.com/office/officeart/2018/2/layout/IconVerticalSolidList"/>
    <dgm:cxn modelId="{F2776E2B-E091-4B63-BB33-F3AE85A7A793}" type="presParOf" srcId="{FD9C6596-4CAA-4FC8-9551-9C888A202953}" destId="{8F74B93D-6589-4B3C-B564-98DD3AC56CFA}" srcOrd="1" destOrd="0" presId="urn:microsoft.com/office/officeart/2018/2/layout/IconVerticalSolidList"/>
    <dgm:cxn modelId="{01E15CC7-4A06-48A7-BB9F-1434A1B9419C}" type="presParOf" srcId="{FD9C6596-4CAA-4FC8-9551-9C888A202953}" destId="{20CA220D-2B14-490D-8708-D3D7B259090C}" srcOrd="2" destOrd="0" presId="urn:microsoft.com/office/officeart/2018/2/layout/IconVerticalSolidList"/>
    <dgm:cxn modelId="{E3BF3FCB-53EC-44F2-9CCA-28492982FA53}" type="presParOf" srcId="{FD9C6596-4CAA-4FC8-9551-9C888A202953}" destId="{5CFF15EA-5FC4-4F9B-9A40-80CACB3476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2F0C3-92F7-4B4D-A789-DE133A0693AF}">
      <dsp:nvSpPr>
        <dsp:cNvPr id="0" name=""/>
        <dsp:cNvSpPr/>
      </dsp:nvSpPr>
      <dsp:spPr>
        <a:xfrm>
          <a:off x="0" y="1857"/>
          <a:ext cx="3826768" cy="941546"/>
        </a:xfrm>
        <a:prstGeom prst="roundRect">
          <a:avLst>
            <a:gd name="adj" fmla="val 10000"/>
          </a:avLst>
        </a:prstGeom>
        <a:solidFill>
          <a:srgbClr val="E410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5079-1812-4AF2-9B06-F02047CBE9D3}">
      <dsp:nvSpPr>
        <dsp:cNvPr id="0" name=""/>
        <dsp:cNvSpPr/>
      </dsp:nvSpPr>
      <dsp:spPr>
        <a:xfrm>
          <a:off x="244176" y="190588"/>
          <a:ext cx="517850" cy="5178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1FD6A-CAFF-4D0C-8718-9CAA23816A6E}">
      <dsp:nvSpPr>
        <dsp:cNvPr id="0" name=""/>
        <dsp:cNvSpPr/>
      </dsp:nvSpPr>
      <dsp:spPr>
        <a:xfrm>
          <a:off x="1087486" y="1857"/>
          <a:ext cx="2739281" cy="94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47" tIns="99647" rIns="99647" bIns="996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002060"/>
              </a:solidFill>
            </a:rPr>
            <a:t>Neem de presentatie helemaal door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1087486" y="1857"/>
        <a:ext cx="2739281" cy="941546"/>
      </dsp:txXfrm>
    </dsp:sp>
    <dsp:sp modelId="{B685192A-7396-48A9-8E91-E869C0DD8F16}">
      <dsp:nvSpPr>
        <dsp:cNvPr id="0" name=""/>
        <dsp:cNvSpPr/>
      </dsp:nvSpPr>
      <dsp:spPr>
        <a:xfrm>
          <a:off x="0" y="1178791"/>
          <a:ext cx="3826768" cy="941546"/>
        </a:xfrm>
        <a:prstGeom prst="roundRect">
          <a:avLst>
            <a:gd name="adj" fmla="val 10000"/>
          </a:avLst>
        </a:prstGeom>
        <a:solidFill>
          <a:srgbClr val="FED2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2672-73A3-4BE0-948F-6F94930D4A03}">
      <dsp:nvSpPr>
        <dsp:cNvPr id="0" name=""/>
        <dsp:cNvSpPr/>
      </dsp:nvSpPr>
      <dsp:spPr>
        <a:xfrm>
          <a:off x="284817" y="1390639"/>
          <a:ext cx="517850" cy="5178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BC16-B4D3-4F75-BAA4-D0ABD3A94E90}">
      <dsp:nvSpPr>
        <dsp:cNvPr id="0" name=""/>
        <dsp:cNvSpPr/>
      </dsp:nvSpPr>
      <dsp:spPr>
        <a:xfrm>
          <a:off x="1087486" y="1178791"/>
          <a:ext cx="2739281" cy="94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47" tIns="99647" rIns="99647" bIns="996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002060"/>
              </a:solidFill>
            </a:rPr>
            <a:t>Bekijk de filmpjes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1087486" y="1178791"/>
        <a:ext cx="2739281" cy="941546"/>
      </dsp:txXfrm>
    </dsp:sp>
    <dsp:sp modelId="{DA87D148-D268-44C9-8223-0FEEA349A5F8}">
      <dsp:nvSpPr>
        <dsp:cNvPr id="0" name=""/>
        <dsp:cNvSpPr/>
      </dsp:nvSpPr>
      <dsp:spPr>
        <a:xfrm>
          <a:off x="0" y="2355724"/>
          <a:ext cx="3826768" cy="941546"/>
        </a:xfrm>
        <a:prstGeom prst="roundRect">
          <a:avLst>
            <a:gd name="adj" fmla="val 10000"/>
          </a:avLst>
        </a:prstGeom>
        <a:solidFill>
          <a:srgbClr val="20A6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DDA90-2849-4834-B6B6-972CFA117604}">
      <dsp:nvSpPr>
        <dsp:cNvPr id="0" name=""/>
        <dsp:cNvSpPr/>
      </dsp:nvSpPr>
      <dsp:spPr>
        <a:xfrm>
          <a:off x="284817" y="2567572"/>
          <a:ext cx="517850" cy="5178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D124-B687-47B3-BF6E-C8C647C74E02}">
      <dsp:nvSpPr>
        <dsp:cNvPr id="0" name=""/>
        <dsp:cNvSpPr/>
      </dsp:nvSpPr>
      <dsp:spPr>
        <a:xfrm>
          <a:off x="1087486" y="2355724"/>
          <a:ext cx="2739281" cy="94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47" tIns="99647" rIns="99647" bIns="996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002060"/>
              </a:solidFill>
            </a:rPr>
            <a:t>Maak de opdrachten op het leerdoelenblad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1087486" y="2355724"/>
        <a:ext cx="2739281" cy="941546"/>
      </dsp:txXfrm>
    </dsp:sp>
    <dsp:sp modelId="{613CB982-45B9-49DB-A573-D4E315F2E25D}">
      <dsp:nvSpPr>
        <dsp:cNvPr id="0" name=""/>
        <dsp:cNvSpPr/>
      </dsp:nvSpPr>
      <dsp:spPr>
        <a:xfrm>
          <a:off x="0" y="3532657"/>
          <a:ext cx="3826768" cy="941546"/>
        </a:xfrm>
        <a:prstGeom prst="roundRect">
          <a:avLst>
            <a:gd name="adj" fmla="val 10000"/>
          </a:avLst>
        </a:prstGeom>
        <a:solidFill>
          <a:srgbClr val="29D9D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B93D-6589-4B3C-B564-98DD3AC56CFA}">
      <dsp:nvSpPr>
        <dsp:cNvPr id="0" name=""/>
        <dsp:cNvSpPr/>
      </dsp:nvSpPr>
      <dsp:spPr>
        <a:xfrm>
          <a:off x="284817" y="3744505"/>
          <a:ext cx="517850" cy="5178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F15EA-5FC4-4F9B-9A40-80CACB347642}">
      <dsp:nvSpPr>
        <dsp:cNvPr id="0" name=""/>
        <dsp:cNvSpPr/>
      </dsp:nvSpPr>
      <dsp:spPr>
        <a:xfrm>
          <a:off x="1087486" y="3532657"/>
          <a:ext cx="2739281" cy="941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47" tIns="99647" rIns="99647" bIns="9964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002060"/>
              </a:solidFill>
            </a:rPr>
            <a:t>Bestudeer je theorieboek goed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1087486" y="3532657"/>
        <a:ext cx="2739281" cy="9415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4E7-35CD-C645-ACFD-DEDE177434FF}" type="datetimeFigureOut">
              <a:rPr lang="nl-NL" smtClean="0"/>
              <a:t>15-08-2020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B9F9-42E0-554F-8A03-8CF3C9CC2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5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297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18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C5F05-42C3-5041-8497-EECC80F4363F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BB9BA-01EC-4B74-910A-CAD0FD1303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47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0BCE7-292D-DD4A-B035-5ABF2A8330E2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39A37-2D77-43A5-A567-493318F86ED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0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EECE0-A713-B944-BD52-821937BD044B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12B0F-3C11-48D8-90C1-C32AA8AF08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2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4798-C828-CB47-BEC9-801257DF51BE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28926-11C7-46DA-8456-BDCC9C90F3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5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2E0C9-5FBD-5A48-B0AA-3B4165A6084A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08E7C-CF88-4BF6-B915-F91B92DFAB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473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080D9-21FF-A941-880D-77B74365283F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6E03-2DD9-4004-9575-F9BEC50925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88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20DF2-DBE0-204E-97A4-977A8774E3BA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1AFB-7BF0-424E-80D1-147F71FD33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923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9A59D-DF9A-1443-A6E2-77E824116919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84613-EF0C-4107-9419-E2F9D2FD140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42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51C41-709B-E048-9C0E-8406F2127DAD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66C-05BB-4A7A-BA60-CBCF9EE133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6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C8755-8907-B343-AE98-2C4E02B53E34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EE28D-6176-4075-BB83-534B176C70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9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20D-4D01-884B-81DF-2CBB385FE1E8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384D2-6E22-4F64-82AB-F0A2C72370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849E50C-0B5F-444F-9FA3-043A4522E2C7}" type="datetime1">
              <a:rPr lang="nl-NL" altLang="nl-NL" smtClean="0"/>
              <a:t>15-08-2020</a:t>
            </a:fld>
            <a:endParaRPr lang="nl-NL" alt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872D8F-D7A4-421A-909B-127A7ED3216C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l.wikipedia.org/wiki/Elektrolyse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9WpxK7DF8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l.wikipedia.org/wiki/Fotolys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l.wikipedia.org/wiki/Katalysator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hyperlink" Target="https://nl.wikipedia.org/wiki/Thermolyse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STB4bL0mQ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32301" y="5204715"/>
            <a:ext cx="1263701" cy="1653285"/>
          </a:xfrm>
          <a:prstGeom prst="rect">
            <a:avLst/>
          </a:prstGeom>
          <a:solidFill>
            <a:srgbClr val="E41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2805048" y="5190824"/>
            <a:ext cx="1240553" cy="1667176"/>
          </a:xfrm>
          <a:prstGeom prst="rect">
            <a:avLst/>
          </a:prstGeom>
          <a:solidFill>
            <a:srgbClr val="FED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/>
          <p:cNvSpPr/>
          <p:nvPr/>
        </p:nvSpPr>
        <p:spPr>
          <a:xfrm>
            <a:off x="5284052" y="5211082"/>
            <a:ext cx="1215636" cy="1646917"/>
          </a:xfrm>
          <a:prstGeom prst="rect">
            <a:avLst/>
          </a:prstGeom>
          <a:solidFill>
            <a:srgbClr val="2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6444208" y="5211083"/>
            <a:ext cx="1215117" cy="1646917"/>
          </a:xfrm>
          <a:prstGeom prst="rect">
            <a:avLst/>
          </a:prstGeom>
          <a:solidFill>
            <a:srgbClr val="2C5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4047107" y="5211082"/>
            <a:ext cx="1244973" cy="1646917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8121-A0AA-4661-BA96-583CE4C14E5A}"/>
              </a:ext>
            </a:extLst>
          </p:cNvPr>
          <p:cNvSpPr txBox="1"/>
          <p:nvPr/>
        </p:nvSpPr>
        <p:spPr>
          <a:xfrm>
            <a:off x="971600" y="1083761"/>
            <a:ext cx="7072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i="1" dirty="0">
                <a:solidFill>
                  <a:schemeClr val="bg1"/>
                </a:solidFill>
              </a:rPr>
              <a:t>Nieuwe stoffen maken</a:t>
            </a:r>
            <a:endParaRPr lang="nl-NL" sz="3600" b="1" i="1" dirty="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166726" y="2186324"/>
            <a:ext cx="255069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 i="1" dirty="0">
                <a:solidFill>
                  <a:schemeClr val="bg1"/>
                </a:solidFill>
              </a:rPr>
              <a:t>Hoofdstuk 4</a:t>
            </a:r>
          </a:p>
          <a:p>
            <a:pPr algn="ctr"/>
            <a:endParaRPr lang="nl-NL" sz="3200" b="1" i="1" dirty="0">
              <a:solidFill>
                <a:schemeClr val="bg1"/>
              </a:solidFill>
            </a:endParaRPr>
          </a:p>
          <a:p>
            <a:pPr algn="ctr"/>
            <a:r>
              <a:rPr lang="nl-NL" sz="3200" b="1" i="1" dirty="0">
                <a:solidFill>
                  <a:schemeClr val="bg1"/>
                </a:solidFill>
              </a:rPr>
              <a:t>§4.2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643874" y="6291546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Theorie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845472" y="6262213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Leerdoel</a:t>
            </a:r>
          </a:p>
        </p:txBody>
      </p:sp>
      <p:sp>
        <p:nvSpPr>
          <p:cNvPr id="15" name="Tekstvak 14"/>
          <p:cNvSpPr txBox="1"/>
          <p:nvPr/>
        </p:nvSpPr>
        <p:spPr>
          <a:xfrm>
            <a:off x="4077401" y="6325758"/>
            <a:ext cx="112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Opdracht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490114" y="6354423"/>
            <a:ext cx="72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515838" y="6330806"/>
            <a:ext cx="121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Practicum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4" y="5236370"/>
            <a:ext cx="1076796" cy="99366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2" y="5154804"/>
            <a:ext cx="1251105" cy="115451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5142976"/>
            <a:ext cx="1147022" cy="105846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9" y="5211082"/>
            <a:ext cx="1244168" cy="1148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5292080" y="5156967"/>
            <a:ext cx="1131291" cy="11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fbeelding 36"/>
          <p:cNvPicPr/>
          <p:nvPr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722" b="15657"/>
          <a:stretch/>
        </p:blipFill>
        <p:spPr>
          <a:xfrm>
            <a:off x="0" y="1955023"/>
            <a:ext cx="9108504" cy="4902977"/>
          </a:xfrm>
          <a:prstGeom prst="rect">
            <a:avLst/>
          </a:prstGeom>
        </p:spPr>
      </p:pic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02926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11. Wat bedoelen we met elektrolyse? 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46" name="Tekstvak 45"/>
          <p:cNvSpPr txBox="1"/>
          <p:nvPr/>
        </p:nvSpPr>
        <p:spPr>
          <a:xfrm>
            <a:off x="848879" y="1539804"/>
            <a:ext cx="7488832" cy="133882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u="sng" dirty="0">
                <a:solidFill>
                  <a:schemeClr val="bg1"/>
                </a:solidFill>
                <a:hlinkClick r:id="rId5"/>
              </a:rPr>
              <a:t>Elektrolyse</a:t>
            </a:r>
            <a:r>
              <a:rPr lang="nl-NL" altLang="nl-NL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</a:rPr>
              <a:t>Elektrolyse is een ontleding door elektrische stroom.</a:t>
            </a:r>
          </a:p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</a:rPr>
              <a:t>Als je de stroom uitzet, stopt de reactie meteen.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158021" y="3454329"/>
            <a:ext cx="6228964" cy="400110"/>
          </a:xfrm>
          <a:prstGeom prst="rect">
            <a:avLst/>
          </a:prstGeom>
          <a:solidFill>
            <a:schemeClr val="accent1">
              <a:alpha val="87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Water		      waterstof (g) + zuurstof (g)</a:t>
            </a: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2370367" y="3535457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grpSp>
        <p:nvGrpSpPr>
          <p:cNvPr id="18" name="Groep 7"/>
          <p:cNvGrpSpPr>
            <a:grpSpLocks/>
          </p:cNvGrpSpPr>
          <p:nvPr/>
        </p:nvGrpSpPr>
        <p:grpSpPr bwMode="auto">
          <a:xfrm>
            <a:off x="2211027" y="3022648"/>
            <a:ext cx="784225" cy="503237"/>
            <a:chOff x="1146629" y="508000"/>
            <a:chExt cx="994228" cy="747486"/>
          </a:xfrm>
        </p:grpSpPr>
        <p:sp>
          <p:nvSpPr>
            <p:cNvPr id="29" name="Bliksemflits 28"/>
            <p:cNvSpPr/>
            <p:nvPr/>
          </p:nvSpPr>
          <p:spPr>
            <a:xfrm>
              <a:off x="1146629" y="508000"/>
              <a:ext cx="537549" cy="73955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30" name="Bliksemflits 29"/>
            <p:cNvSpPr/>
            <p:nvPr/>
          </p:nvSpPr>
          <p:spPr>
            <a:xfrm>
              <a:off x="1603308" y="515935"/>
              <a:ext cx="537549" cy="73955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158021" y="4096240"/>
            <a:ext cx="4926147" cy="861774"/>
          </a:xfrm>
          <a:prstGeom prst="rect">
            <a:avLst/>
          </a:prstGeom>
          <a:solidFill>
            <a:schemeClr val="accent1">
              <a:alpha val="9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2000" dirty="0"/>
              <a:t>Ontleding van water in symbolen:</a:t>
            </a:r>
            <a:endParaRPr lang="nl-NL" altLang="nl-NL" sz="2000" dirty="0"/>
          </a:p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2 H</a:t>
            </a:r>
            <a:r>
              <a:rPr lang="nl-NL" altLang="nl-NL" sz="2000" baseline="-25000" dirty="0"/>
              <a:t>2</a:t>
            </a:r>
            <a:r>
              <a:rPr lang="nl-NL" altLang="nl-NL" sz="2000" dirty="0"/>
              <a:t>O		     2 H</a:t>
            </a:r>
            <a:r>
              <a:rPr lang="nl-NL" altLang="nl-NL" sz="2000" baseline="-25000" dirty="0"/>
              <a:t>2</a:t>
            </a:r>
            <a:r>
              <a:rPr lang="nl-NL" altLang="nl-NL" sz="2000" dirty="0"/>
              <a:t> (g)    +     O</a:t>
            </a:r>
            <a:r>
              <a:rPr lang="nl-NL" altLang="nl-NL" sz="2000" baseline="-25000" dirty="0"/>
              <a:t>2</a:t>
            </a:r>
            <a:r>
              <a:rPr lang="nl-NL" altLang="nl-NL" sz="2000" dirty="0"/>
              <a:t> (g)</a:t>
            </a:r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auto">
          <a:xfrm>
            <a:off x="2246948" y="4608992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</p:spTree>
    <p:extLst>
      <p:ext uri="{BB962C8B-B14F-4D97-AF65-F5344CB8AC3E}">
        <p14:creationId xmlns:p14="http://schemas.microsoft.com/office/powerpoint/2010/main" val="79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6" presetClass="emph" presetSubtype="0" repeatCount="4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2 leerdoel 12-1080p.mp4" descr="PP H4.2 leerdoel 12-1080p.mp4">
            <a:hlinkClick r:id="" action="ppaction://media"/>
            <a:extLst>
              <a:ext uri="{FF2B5EF4-FFF2-40B4-BE49-F238E27FC236}">
                <a16:creationId xmlns:a16="http://schemas.microsoft.com/office/drawing/2014/main" id="{7881F356-B960-D042-B3E2-5C3E3EF41E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32F15CF-B98B-A748-AFAE-7918FE26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11</a:t>
            </a:fld>
            <a:endParaRPr lang="nl-NL" altLang="nl-NL"/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D4EBA50D-3A44-8048-8171-B9A13305D2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602926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12. Hoe ziet elektrolyse van water eruit?</a:t>
            </a:r>
          </a:p>
        </p:txBody>
      </p:sp>
      <p:grpSp>
        <p:nvGrpSpPr>
          <p:cNvPr id="8" name="Groeperen 51">
            <a:extLst>
              <a:ext uri="{FF2B5EF4-FFF2-40B4-BE49-F238E27FC236}">
                <a16:creationId xmlns:a16="http://schemas.microsoft.com/office/drawing/2014/main" id="{5E9EEAD6-FAE0-2C4D-83A8-6D0ABBCD13D1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19EB515E-9C47-E24C-B867-1D8686D620FC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26D271D-E07E-AD43-8238-1B68D297AC58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AB6DA2BE-A7DD-A947-93C6-8DB8AE3EC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37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kstvak 142"/>
          <p:cNvSpPr txBox="1"/>
          <p:nvPr/>
        </p:nvSpPr>
        <p:spPr>
          <a:xfrm>
            <a:off x="212995" y="4431148"/>
            <a:ext cx="1344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Toestel </a:t>
            </a:r>
          </a:p>
          <a:p>
            <a:r>
              <a:rPr lang="nl-NL" sz="1600" dirty="0">
                <a:solidFill>
                  <a:schemeClr val="bg1"/>
                </a:solidFill>
              </a:rPr>
              <a:t>van Hoffman</a:t>
            </a:r>
          </a:p>
        </p:txBody>
      </p:sp>
      <p:grpSp>
        <p:nvGrpSpPr>
          <p:cNvPr id="79" name="Groeperen 78"/>
          <p:cNvGrpSpPr/>
          <p:nvPr/>
        </p:nvGrpSpPr>
        <p:grpSpPr>
          <a:xfrm>
            <a:off x="1530954" y="2850237"/>
            <a:ext cx="1888918" cy="3675107"/>
            <a:chOff x="1643507" y="2792625"/>
            <a:chExt cx="1888918" cy="3675107"/>
          </a:xfrm>
        </p:grpSpPr>
        <p:sp>
          <p:nvSpPr>
            <p:cNvPr id="80" name="L-vorm 79"/>
            <p:cNvSpPr/>
            <p:nvPr/>
          </p:nvSpPr>
          <p:spPr>
            <a:xfrm flipH="1">
              <a:off x="2762288" y="5565688"/>
              <a:ext cx="355591" cy="377912"/>
            </a:xfrm>
            <a:prstGeom prst="corner">
              <a:avLst>
                <a:gd name="adj1" fmla="val 18293"/>
                <a:gd name="adj2" fmla="val 20732"/>
              </a:avLst>
            </a:prstGeom>
            <a:solidFill>
              <a:schemeClr val="tx1">
                <a:lumMod val="50000"/>
                <a:lumOff val="50000"/>
                <a:alpha val="8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L-vorm 80"/>
            <p:cNvSpPr/>
            <p:nvPr/>
          </p:nvSpPr>
          <p:spPr>
            <a:xfrm>
              <a:off x="1890585" y="5565688"/>
              <a:ext cx="321276" cy="377912"/>
            </a:xfrm>
            <a:prstGeom prst="corner">
              <a:avLst>
                <a:gd name="adj1" fmla="val 18293"/>
                <a:gd name="adj2" fmla="val 20732"/>
              </a:avLst>
            </a:prstGeom>
            <a:solidFill>
              <a:schemeClr val="tx1">
                <a:lumMod val="50000"/>
                <a:lumOff val="50000"/>
                <a:alpha val="84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Kubus 81"/>
            <p:cNvSpPr/>
            <p:nvPr/>
          </p:nvSpPr>
          <p:spPr>
            <a:xfrm>
              <a:off x="1713241" y="5399903"/>
              <a:ext cx="1647796" cy="296562"/>
            </a:xfrm>
            <a:prstGeom prst="cube">
              <a:avLst/>
            </a:prstGeom>
            <a:gradFill flip="none" rotWithShape="1">
              <a:gsLst>
                <a:gs pos="0">
                  <a:schemeClr val="accent1">
                    <a:lumMod val="51000"/>
                    <a:alpha val="10000"/>
                  </a:schemeClr>
                </a:gs>
                <a:gs pos="57000">
                  <a:schemeClr val="accent1">
                    <a:lumMod val="90000"/>
                  </a:schemeClr>
                </a:gs>
                <a:gs pos="100000">
                  <a:srgbClr val="FFFF00"/>
                </a:gs>
              </a:gsLst>
              <a:lin ang="2700000" scaled="1"/>
              <a:tileRect/>
            </a:gra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Cilinder 82"/>
            <p:cNvSpPr/>
            <p:nvPr/>
          </p:nvSpPr>
          <p:spPr>
            <a:xfrm>
              <a:off x="1812385" y="3677709"/>
              <a:ext cx="255458" cy="1796333"/>
            </a:xfrm>
            <a:prstGeom prst="can">
              <a:avLst/>
            </a:prstGeom>
            <a:solidFill>
              <a:schemeClr val="accent1">
                <a:lumMod val="90000"/>
                <a:alpha val="81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Cilinder 83"/>
            <p:cNvSpPr/>
            <p:nvPr/>
          </p:nvSpPr>
          <p:spPr>
            <a:xfrm>
              <a:off x="2384855" y="3126259"/>
              <a:ext cx="234778" cy="2323070"/>
            </a:xfrm>
            <a:prstGeom prst="can">
              <a:avLst/>
            </a:prstGeom>
            <a:solidFill>
              <a:schemeClr val="accent1">
                <a:lumMod val="90000"/>
                <a:alpha val="87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Cilinder 84"/>
            <p:cNvSpPr/>
            <p:nvPr/>
          </p:nvSpPr>
          <p:spPr>
            <a:xfrm>
              <a:off x="2936645" y="4263081"/>
              <a:ext cx="238956" cy="1204784"/>
            </a:xfrm>
            <a:prstGeom prst="can">
              <a:avLst/>
            </a:prstGeom>
            <a:solidFill>
              <a:schemeClr val="accent1">
                <a:alpha val="92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6" name="Cilinder 85"/>
            <p:cNvSpPr/>
            <p:nvPr/>
          </p:nvSpPr>
          <p:spPr>
            <a:xfrm>
              <a:off x="1812385" y="2879124"/>
              <a:ext cx="238012" cy="848013"/>
            </a:xfrm>
            <a:prstGeom prst="can">
              <a:avLst/>
            </a:prstGeom>
            <a:solidFill>
              <a:schemeClr val="accent1">
                <a:alpha val="51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Cilinder 86"/>
            <p:cNvSpPr/>
            <p:nvPr/>
          </p:nvSpPr>
          <p:spPr>
            <a:xfrm>
              <a:off x="2942727" y="2891481"/>
              <a:ext cx="220517" cy="1424118"/>
            </a:xfrm>
            <a:prstGeom prst="can">
              <a:avLst/>
            </a:prstGeom>
            <a:solidFill>
              <a:schemeClr val="accent1">
                <a:alpha val="51000"/>
              </a:schemeClr>
            </a:solidFill>
            <a:ln>
              <a:solidFill>
                <a:schemeClr val="tx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Afgeschuind hoek zelfde zijde rechthoek 87"/>
            <p:cNvSpPr/>
            <p:nvPr/>
          </p:nvSpPr>
          <p:spPr>
            <a:xfrm rot="10800000">
              <a:off x="2301295" y="2792625"/>
              <a:ext cx="401897" cy="370703"/>
            </a:xfrm>
            <a:prstGeom prst="snip2SameRect">
              <a:avLst>
                <a:gd name="adj1" fmla="val 26667"/>
                <a:gd name="adj2" fmla="val 0"/>
              </a:avLst>
            </a:prstGeom>
            <a:solidFill>
              <a:schemeClr val="accent1">
                <a:lumMod val="90000"/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89" name="Groeperen 88"/>
            <p:cNvGrpSpPr/>
            <p:nvPr/>
          </p:nvGrpSpPr>
          <p:grpSpPr>
            <a:xfrm>
              <a:off x="1643507" y="3027407"/>
              <a:ext cx="494242" cy="328171"/>
              <a:chOff x="2199504" y="1567809"/>
              <a:chExt cx="679593" cy="379098"/>
            </a:xfrm>
          </p:grpSpPr>
          <p:sp>
            <p:nvSpPr>
              <p:cNvPr id="139" name="Rechthoek 138"/>
              <p:cNvSpPr/>
              <p:nvPr/>
            </p:nvSpPr>
            <p:spPr>
              <a:xfrm>
                <a:off x="2301294" y="1705234"/>
                <a:ext cx="577803" cy="132212"/>
              </a:xfrm>
              <a:prstGeom prst="rect">
                <a:avLst/>
              </a:prstGeom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0" name="Ovaal 139"/>
              <p:cNvSpPr/>
              <p:nvPr/>
            </p:nvSpPr>
            <p:spPr>
              <a:xfrm flipV="1">
                <a:off x="2619632" y="1705233"/>
                <a:ext cx="45719" cy="1322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41" name="Rechte verbindingslijn 140"/>
              <p:cNvCxnSpPr/>
              <p:nvPr/>
            </p:nvCxnSpPr>
            <p:spPr>
              <a:xfrm>
                <a:off x="2442957" y="1705233"/>
                <a:ext cx="0" cy="132213"/>
              </a:xfrm>
              <a:prstGeom prst="line">
                <a:avLst/>
              </a:prstGeom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Afgeschuind hoek zelfde zijde rechthoek 141"/>
              <p:cNvSpPr/>
              <p:nvPr/>
            </p:nvSpPr>
            <p:spPr>
              <a:xfrm>
                <a:off x="2199504" y="1567809"/>
                <a:ext cx="136087" cy="379098"/>
              </a:xfrm>
              <a:prstGeom prst="snip2SameRect">
                <a:avLst>
                  <a:gd name="adj1" fmla="val 50000"/>
                  <a:gd name="adj2" fmla="val 50000"/>
                </a:avLst>
              </a:prstGeom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0" name="Groeperen 89"/>
            <p:cNvGrpSpPr/>
            <p:nvPr/>
          </p:nvGrpSpPr>
          <p:grpSpPr>
            <a:xfrm rot="10800000">
              <a:off x="2882889" y="3054849"/>
              <a:ext cx="494242" cy="328171"/>
              <a:chOff x="2199504" y="1582084"/>
              <a:chExt cx="679593" cy="379098"/>
            </a:xfrm>
          </p:grpSpPr>
          <p:sp>
            <p:nvSpPr>
              <p:cNvPr id="135" name="Rechthoek 134"/>
              <p:cNvSpPr/>
              <p:nvPr/>
            </p:nvSpPr>
            <p:spPr>
              <a:xfrm>
                <a:off x="2301294" y="1705234"/>
                <a:ext cx="577803" cy="132212"/>
              </a:xfrm>
              <a:prstGeom prst="rect">
                <a:avLst/>
              </a:prstGeom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6" name="Ovaal 135"/>
              <p:cNvSpPr/>
              <p:nvPr/>
            </p:nvSpPr>
            <p:spPr>
              <a:xfrm flipV="1">
                <a:off x="2619632" y="1705233"/>
                <a:ext cx="45719" cy="13221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137" name="Rechte verbindingslijn 136"/>
              <p:cNvCxnSpPr/>
              <p:nvPr/>
            </p:nvCxnSpPr>
            <p:spPr>
              <a:xfrm>
                <a:off x="2442957" y="1705233"/>
                <a:ext cx="0" cy="132213"/>
              </a:xfrm>
              <a:prstGeom prst="line">
                <a:avLst/>
              </a:prstGeom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Afgeschuind hoek zelfde zijde rechthoek 137"/>
              <p:cNvSpPr/>
              <p:nvPr/>
            </p:nvSpPr>
            <p:spPr>
              <a:xfrm>
                <a:off x="2199504" y="1582084"/>
                <a:ext cx="136087" cy="379098"/>
              </a:xfrm>
              <a:prstGeom prst="snip2SameRect">
                <a:avLst>
                  <a:gd name="adj1" fmla="val 50000"/>
                  <a:gd name="adj2" fmla="val 50000"/>
                </a:avLst>
              </a:prstGeom>
              <a:ln>
                <a:solidFill>
                  <a:schemeClr val="tx1">
                    <a:alpha val="71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cxnSp>
          <p:nvCxnSpPr>
            <p:cNvPr id="91" name="Kromme verbindingslijn 90"/>
            <p:cNvCxnSpPr>
              <a:stCxn id="85" idx="0"/>
              <a:endCxn id="115" idx="0"/>
            </p:cNvCxnSpPr>
            <p:nvPr/>
          </p:nvCxnSpPr>
          <p:spPr>
            <a:xfrm flipH="1">
              <a:off x="2143069" y="5914214"/>
              <a:ext cx="68792" cy="398757"/>
            </a:xfrm>
            <a:prstGeom prst="curvedConnector5">
              <a:avLst>
                <a:gd name="adj1" fmla="val -332306"/>
                <a:gd name="adj2" fmla="val 40403"/>
                <a:gd name="adj3" fmla="val 432306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Kromme verbindingslijn 91"/>
            <p:cNvCxnSpPr>
              <a:stCxn id="86" idx="0"/>
              <a:endCxn id="114" idx="3"/>
            </p:cNvCxnSpPr>
            <p:nvPr/>
          </p:nvCxnSpPr>
          <p:spPr>
            <a:xfrm rot="10800000" flipH="1" flipV="1">
              <a:off x="2762287" y="5911075"/>
              <a:ext cx="16151" cy="401895"/>
            </a:xfrm>
            <a:prstGeom prst="curvedConnector5">
              <a:avLst>
                <a:gd name="adj1" fmla="val -1415392"/>
                <a:gd name="adj2" fmla="val 34792"/>
                <a:gd name="adj3" fmla="val 1515392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ilinder 92"/>
            <p:cNvSpPr/>
            <p:nvPr/>
          </p:nvSpPr>
          <p:spPr>
            <a:xfrm rot="5400000" flipV="1">
              <a:off x="2121731" y="6207046"/>
              <a:ext cx="169683" cy="211849"/>
            </a:xfrm>
            <a:prstGeom prst="can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Rechthoek 93"/>
            <p:cNvSpPr/>
            <p:nvPr/>
          </p:nvSpPr>
          <p:spPr>
            <a:xfrm>
              <a:off x="2202439" y="6158210"/>
              <a:ext cx="576000" cy="3095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nl-NL">
                  <a:solidFill>
                    <a:schemeClr val="tx1"/>
                  </a:solidFill>
                </a:rPr>
                <a:t>+  </a:t>
              </a:r>
              <a:r>
                <a:rPr lang="nl-NL" sz="2400">
                  <a:solidFill>
                    <a:schemeClr val="tx1"/>
                  </a:solidFill>
                </a:rPr>
                <a:t>-</a:t>
              </a:r>
              <a:r>
                <a:rPr lang="nl-NL" sz="2400"/>
                <a:t> </a:t>
              </a:r>
            </a:p>
          </p:txBody>
        </p:sp>
        <p:sp>
          <p:nvSpPr>
            <p:cNvPr id="95" name="Tekstvak 94"/>
            <p:cNvSpPr txBox="1"/>
            <p:nvPr/>
          </p:nvSpPr>
          <p:spPr>
            <a:xfrm>
              <a:off x="1752188" y="3370104"/>
              <a:ext cx="6591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/>
                <a:t>O</a:t>
              </a:r>
              <a:r>
                <a:rPr lang="nl-NL" sz="1400" baseline="-25000"/>
                <a:t>2</a:t>
              </a:r>
              <a:r>
                <a:rPr lang="nl-NL" sz="1400"/>
                <a:t> (g)</a:t>
              </a:r>
            </a:p>
          </p:txBody>
        </p:sp>
        <p:sp>
          <p:nvSpPr>
            <p:cNvPr id="96" name="Tekstvak 95"/>
            <p:cNvSpPr txBox="1"/>
            <p:nvPr/>
          </p:nvSpPr>
          <p:spPr>
            <a:xfrm>
              <a:off x="2882888" y="3488195"/>
              <a:ext cx="649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/>
                <a:t>H</a:t>
              </a:r>
              <a:r>
                <a:rPr lang="nl-NL" sz="1400" baseline="-25000"/>
                <a:t>2</a:t>
              </a:r>
              <a:r>
                <a:rPr lang="nl-NL" sz="1400"/>
                <a:t> (g)</a:t>
              </a:r>
            </a:p>
          </p:txBody>
        </p:sp>
        <p:sp>
          <p:nvSpPr>
            <p:cNvPr id="97" name="Tekstvak 96"/>
            <p:cNvSpPr txBox="1"/>
            <p:nvPr/>
          </p:nvSpPr>
          <p:spPr>
            <a:xfrm>
              <a:off x="2251151" y="2809658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l-NL" sz="1400"/>
                <a:t>H</a:t>
              </a:r>
              <a:r>
                <a:rPr lang="nl-NL" sz="1400" baseline="-25000"/>
                <a:t>2</a:t>
              </a:r>
              <a:r>
                <a:rPr lang="nl-NL" sz="1400"/>
                <a:t>O</a:t>
              </a:r>
            </a:p>
          </p:txBody>
        </p:sp>
        <p:grpSp>
          <p:nvGrpSpPr>
            <p:cNvPr id="98" name="Groeperen 97"/>
            <p:cNvGrpSpPr/>
            <p:nvPr/>
          </p:nvGrpSpPr>
          <p:grpSpPr>
            <a:xfrm rot="2881155">
              <a:off x="1627136" y="4724244"/>
              <a:ext cx="626075" cy="551937"/>
              <a:chOff x="675503" y="1738182"/>
              <a:chExt cx="626075" cy="551937"/>
            </a:xfrm>
          </p:grpSpPr>
          <p:sp>
            <p:nvSpPr>
              <p:cNvPr id="123" name="Ovaal 122"/>
              <p:cNvSpPr/>
              <p:nvPr/>
            </p:nvSpPr>
            <p:spPr>
              <a:xfrm>
                <a:off x="1252151" y="2191265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4" name="Ovaal 123"/>
              <p:cNvSpPr/>
              <p:nvPr/>
            </p:nvSpPr>
            <p:spPr>
              <a:xfrm>
                <a:off x="794951" y="17834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5" name="Ovaal 124"/>
              <p:cNvSpPr/>
              <p:nvPr/>
            </p:nvSpPr>
            <p:spPr>
              <a:xfrm>
                <a:off x="947351" y="19358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6" name="Ovaal 125"/>
              <p:cNvSpPr/>
              <p:nvPr/>
            </p:nvSpPr>
            <p:spPr>
              <a:xfrm>
                <a:off x="1099751" y="20882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7" name="Ovaal 126"/>
              <p:cNvSpPr/>
              <p:nvPr/>
            </p:nvSpPr>
            <p:spPr>
              <a:xfrm>
                <a:off x="794951" y="17834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8" name="Ovaal 127"/>
              <p:cNvSpPr/>
              <p:nvPr/>
            </p:nvSpPr>
            <p:spPr>
              <a:xfrm>
                <a:off x="947351" y="19358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9" name="Ovaal 128"/>
              <p:cNvSpPr/>
              <p:nvPr/>
            </p:nvSpPr>
            <p:spPr>
              <a:xfrm>
                <a:off x="1099751" y="20882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0" name="Ovaal 129"/>
              <p:cNvSpPr/>
              <p:nvPr/>
            </p:nvSpPr>
            <p:spPr>
              <a:xfrm>
                <a:off x="1252151" y="22406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1" name="Ovaal 130"/>
              <p:cNvSpPr/>
              <p:nvPr/>
            </p:nvSpPr>
            <p:spPr>
              <a:xfrm>
                <a:off x="675503" y="17381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2" name="Ovaal 131"/>
              <p:cNvSpPr/>
              <p:nvPr/>
            </p:nvSpPr>
            <p:spPr>
              <a:xfrm>
                <a:off x="827903" y="18905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3" name="Ovaal 132"/>
              <p:cNvSpPr/>
              <p:nvPr/>
            </p:nvSpPr>
            <p:spPr>
              <a:xfrm>
                <a:off x="980303" y="20429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4" name="Ovaal 133"/>
              <p:cNvSpPr/>
              <p:nvPr/>
            </p:nvSpPr>
            <p:spPr>
              <a:xfrm>
                <a:off x="1132703" y="21953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9" name="Groeperen 98"/>
            <p:cNvGrpSpPr/>
            <p:nvPr/>
          </p:nvGrpSpPr>
          <p:grpSpPr>
            <a:xfrm rot="2881155">
              <a:off x="2743416" y="4765122"/>
              <a:ext cx="626075" cy="551937"/>
              <a:chOff x="675503" y="1738182"/>
              <a:chExt cx="626075" cy="551937"/>
            </a:xfrm>
          </p:grpSpPr>
          <p:sp>
            <p:nvSpPr>
              <p:cNvPr id="111" name="Ovaal 110"/>
              <p:cNvSpPr/>
              <p:nvPr/>
            </p:nvSpPr>
            <p:spPr>
              <a:xfrm>
                <a:off x="1252151" y="2191265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Ovaal 111"/>
              <p:cNvSpPr/>
              <p:nvPr/>
            </p:nvSpPr>
            <p:spPr>
              <a:xfrm>
                <a:off x="794951" y="17834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3" name="Ovaal 112"/>
              <p:cNvSpPr/>
              <p:nvPr/>
            </p:nvSpPr>
            <p:spPr>
              <a:xfrm>
                <a:off x="947351" y="19358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4" name="Ovaal 113"/>
              <p:cNvSpPr/>
              <p:nvPr/>
            </p:nvSpPr>
            <p:spPr>
              <a:xfrm>
                <a:off x="1099751" y="20882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5" name="Ovaal 114"/>
              <p:cNvSpPr/>
              <p:nvPr/>
            </p:nvSpPr>
            <p:spPr>
              <a:xfrm>
                <a:off x="794951" y="17834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6" name="Ovaal 115"/>
              <p:cNvSpPr/>
              <p:nvPr/>
            </p:nvSpPr>
            <p:spPr>
              <a:xfrm>
                <a:off x="947351" y="19358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7" name="Ovaal 116"/>
              <p:cNvSpPr/>
              <p:nvPr/>
            </p:nvSpPr>
            <p:spPr>
              <a:xfrm>
                <a:off x="1099751" y="20882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8" name="Ovaal 117"/>
              <p:cNvSpPr/>
              <p:nvPr/>
            </p:nvSpPr>
            <p:spPr>
              <a:xfrm>
                <a:off x="1252151" y="224069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9" name="Ovaal 118"/>
              <p:cNvSpPr/>
              <p:nvPr/>
            </p:nvSpPr>
            <p:spPr>
              <a:xfrm>
                <a:off x="675503" y="17381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0" name="Ovaal 119"/>
              <p:cNvSpPr/>
              <p:nvPr/>
            </p:nvSpPr>
            <p:spPr>
              <a:xfrm>
                <a:off x="827903" y="18905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1" name="Ovaal 120"/>
              <p:cNvSpPr/>
              <p:nvPr/>
            </p:nvSpPr>
            <p:spPr>
              <a:xfrm>
                <a:off x="980303" y="20429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2" name="Ovaal 121"/>
              <p:cNvSpPr/>
              <p:nvPr/>
            </p:nvSpPr>
            <p:spPr>
              <a:xfrm>
                <a:off x="1132703" y="2195382"/>
                <a:ext cx="49427" cy="494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00" name="Ovaal 99"/>
            <p:cNvSpPr/>
            <p:nvPr/>
          </p:nvSpPr>
          <p:spPr>
            <a:xfrm rot="2881155">
              <a:off x="1948912" y="4147438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al 100"/>
            <p:cNvSpPr/>
            <p:nvPr/>
          </p:nvSpPr>
          <p:spPr>
            <a:xfrm rot="2881155">
              <a:off x="1937560" y="4362665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Ovaal 101"/>
            <p:cNvSpPr/>
            <p:nvPr/>
          </p:nvSpPr>
          <p:spPr>
            <a:xfrm rot="2881155">
              <a:off x="1948912" y="4147438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3" name="Ovaal 102"/>
            <p:cNvSpPr/>
            <p:nvPr/>
          </p:nvSpPr>
          <p:spPr>
            <a:xfrm rot="2881155">
              <a:off x="1937560" y="4362665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4" name="Ovaal 103"/>
            <p:cNvSpPr/>
            <p:nvPr/>
          </p:nvSpPr>
          <p:spPr>
            <a:xfrm rot="2881155">
              <a:off x="1902698" y="4028337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5" name="Ovaal 104"/>
            <p:cNvSpPr/>
            <p:nvPr/>
          </p:nvSpPr>
          <p:spPr>
            <a:xfrm rot="2881155">
              <a:off x="1891346" y="4243564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6" name="Ovaal 105"/>
            <p:cNvSpPr/>
            <p:nvPr/>
          </p:nvSpPr>
          <p:spPr>
            <a:xfrm rot="2881155">
              <a:off x="1879994" y="4458791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7" name="Ovaal 106"/>
            <p:cNvSpPr/>
            <p:nvPr/>
          </p:nvSpPr>
          <p:spPr>
            <a:xfrm rot="2881155">
              <a:off x="3065755" y="4483371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8" name="Ovaal 107"/>
            <p:cNvSpPr/>
            <p:nvPr/>
          </p:nvSpPr>
          <p:spPr>
            <a:xfrm rot="2881155">
              <a:off x="3065755" y="4483371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9" name="Ovaal 108"/>
            <p:cNvSpPr/>
            <p:nvPr/>
          </p:nvSpPr>
          <p:spPr>
            <a:xfrm rot="2881155">
              <a:off x="3019541" y="4364270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0" name="Ovaal 109"/>
            <p:cNvSpPr/>
            <p:nvPr/>
          </p:nvSpPr>
          <p:spPr>
            <a:xfrm rot="2881155">
              <a:off x="3008189" y="4579497"/>
              <a:ext cx="49427" cy="49427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02926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 dirty="0">
                <a:solidFill>
                  <a:schemeClr val="bg1"/>
                </a:solidFill>
              </a:rPr>
              <a:t>12. Hoe ziet elektrolyse van water eruit?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639079" y="1296852"/>
            <a:ext cx="5554990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Water		      waterstof (g) + zuurstof (g)</a:t>
            </a: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2851425" y="1377980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grpSp>
        <p:nvGrpSpPr>
          <p:cNvPr id="18" name="Groep 7"/>
          <p:cNvGrpSpPr>
            <a:grpSpLocks/>
          </p:cNvGrpSpPr>
          <p:nvPr/>
        </p:nvGrpSpPr>
        <p:grpSpPr bwMode="auto">
          <a:xfrm>
            <a:off x="2692085" y="865171"/>
            <a:ext cx="784225" cy="503237"/>
            <a:chOff x="1146629" y="508000"/>
            <a:chExt cx="994228" cy="747486"/>
          </a:xfrm>
        </p:grpSpPr>
        <p:sp>
          <p:nvSpPr>
            <p:cNvPr id="29" name="Bliksemflits 28"/>
            <p:cNvSpPr/>
            <p:nvPr/>
          </p:nvSpPr>
          <p:spPr>
            <a:xfrm>
              <a:off x="1146629" y="508000"/>
              <a:ext cx="537549" cy="73955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  <p:sp>
          <p:nvSpPr>
            <p:cNvPr id="30" name="Bliksemflits 29"/>
            <p:cNvSpPr/>
            <p:nvPr/>
          </p:nvSpPr>
          <p:spPr>
            <a:xfrm>
              <a:off x="1603308" y="515935"/>
              <a:ext cx="537549" cy="739551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nl-NL"/>
            </a:p>
          </p:txBody>
        </p:sp>
      </p:grp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1639079" y="2167557"/>
            <a:ext cx="4926147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2 H</a:t>
            </a:r>
            <a:r>
              <a:rPr lang="nl-NL" altLang="nl-NL" sz="2000" baseline="-25000"/>
              <a:t>2</a:t>
            </a:r>
            <a:r>
              <a:rPr lang="nl-NL" altLang="nl-NL" sz="2000"/>
              <a:t>O		     2 H</a:t>
            </a:r>
            <a:r>
              <a:rPr lang="nl-NL" altLang="nl-NL" sz="2000" baseline="-25000"/>
              <a:t>2</a:t>
            </a:r>
            <a:r>
              <a:rPr lang="nl-NL" altLang="nl-NL" sz="2000"/>
              <a:t> (g)    +     O</a:t>
            </a:r>
            <a:r>
              <a:rPr lang="nl-NL" altLang="nl-NL" sz="2000" baseline="-25000"/>
              <a:t>2</a:t>
            </a:r>
            <a:r>
              <a:rPr lang="nl-NL" altLang="nl-NL" sz="2000"/>
              <a:t> (g)</a:t>
            </a:r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auto">
          <a:xfrm>
            <a:off x="2851425" y="2248685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36" name="Tekstvak 35"/>
          <p:cNvSpPr txBox="1"/>
          <p:nvPr/>
        </p:nvSpPr>
        <p:spPr>
          <a:xfrm>
            <a:off x="3823649" y="3158040"/>
            <a:ext cx="4926147" cy="2800767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sz="1600" u="sng" dirty="0">
                <a:solidFill>
                  <a:schemeClr val="bg1"/>
                </a:solidFill>
              </a:rPr>
              <a:t>Elektrolyse van water met het </a:t>
            </a:r>
            <a:r>
              <a:rPr lang="nl-NL" altLang="nl-NL" sz="1600" u="sng" dirty="0">
                <a:solidFill>
                  <a:schemeClr val="bg1"/>
                </a:solidFill>
                <a:hlinkClick r:id="rId3"/>
              </a:rPr>
              <a:t>toestel van Hofmann</a:t>
            </a:r>
            <a:r>
              <a:rPr lang="nl-NL" altLang="nl-NL" sz="1600" dirty="0">
                <a:solidFill>
                  <a:schemeClr val="bg1"/>
                </a:solidFill>
              </a:rPr>
              <a:t>: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nl-NL" altLang="nl-NL" sz="1600" dirty="0">
                <a:solidFill>
                  <a:schemeClr val="bg1"/>
                </a:solidFill>
              </a:rPr>
              <a:t>Er ontstaat 2 x zoveel </a:t>
            </a:r>
            <a:r>
              <a:rPr lang="nl-NL" altLang="nl-NL" sz="1600" dirty="0" err="1">
                <a:solidFill>
                  <a:schemeClr val="bg1"/>
                </a:solidFill>
              </a:rPr>
              <a:t>mL</a:t>
            </a:r>
            <a:r>
              <a:rPr lang="nl-NL" altLang="nl-NL" sz="1600" dirty="0">
                <a:solidFill>
                  <a:schemeClr val="bg1"/>
                </a:solidFill>
              </a:rPr>
              <a:t> waterstof als zuurstof.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nl-NL" altLang="nl-NL" sz="1600" dirty="0">
                <a:solidFill>
                  <a:schemeClr val="bg1"/>
                </a:solidFill>
              </a:rPr>
              <a:t>Waterstof toon je aan door het in een reageerbuis aan te steken; </a:t>
            </a:r>
            <a:r>
              <a:rPr lang="nl-NL" altLang="nl-NL" sz="1600" i="1" dirty="0">
                <a:solidFill>
                  <a:schemeClr val="bg1"/>
                </a:solidFill>
              </a:rPr>
              <a:t>je hoort een keffend geluid</a:t>
            </a:r>
            <a:r>
              <a:rPr lang="nl-NL" altLang="nl-NL" sz="1600" dirty="0">
                <a:solidFill>
                  <a:schemeClr val="bg1"/>
                </a:solidFill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/>
            </a:pPr>
            <a:r>
              <a:rPr lang="nl-NL" altLang="nl-NL" sz="1600" dirty="0">
                <a:solidFill>
                  <a:schemeClr val="bg1"/>
                </a:solidFill>
              </a:rPr>
              <a:t>Zuurstof toon je aan door het langs een gloeiend houtje te laten stromen; </a:t>
            </a:r>
            <a:r>
              <a:rPr lang="nl-NL" altLang="nl-NL" sz="1600" i="1" dirty="0">
                <a:solidFill>
                  <a:schemeClr val="bg1"/>
                </a:solidFill>
              </a:rPr>
              <a:t>dat gaat weer fel branden</a:t>
            </a:r>
            <a:r>
              <a:rPr lang="nl-NL" altLang="nl-NL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85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2 leerdoel 12-1080p.mp4" descr="PP H4.2 leerdoel 12-1080p.mp4">
            <a:hlinkClick r:id="" action="ppaction://media"/>
            <a:extLst>
              <a:ext uri="{FF2B5EF4-FFF2-40B4-BE49-F238E27FC236}">
                <a16:creationId xmlns:a16="http://schemas.microsoft.com/office/drawing/2014/main" id="{5F2FA339-EBA2-B447-9143-07276860F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B33043-C03A-DC46-BD48-5DDC8F0C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13</a:t>
            </a:fld>
            <a:endParaRPr lang="nl-NL" altLang="nl-NL"/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5DC41D6A-14A2-8F45-9D95-C01672213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602926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13. Wat bedoelen we met Fotolyse? </a:t>
            </a:r>
          </a:p>
        </p:txBody>
      </p:sp>
      <p:grpSp>
        <p:nvGrpSpPr>
          <p:cNvPr id="8" name="Groeperen 51">
            <a:extLst>
              <a:ext uri="{FF2B5EF4-FFF2-40B4-BE49-F238E27FC236}">
                <a16:creationId xmlns:a16="http://schemas.microsoft.com/office/drawing/2014/main" id="{783F2F84-E513-794A-A271-E3C3D6EB041D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70C38C60-4DBA-5041-8459-AE1DF96D221A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CF4B0F0-C6A9-4241-B108-B92D0AAA4756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E58C05F-ED02-8C44-AE27-8283EC7DD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68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602926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13. Wat bedoelen we met Fotolyse? </a:t>
            </a:r>
          </a:p>
        </p:txBody>
      </p:sp>
      <p:grpSp>
        <p:nvGrpSpPr>
          <p:cNvPr id="52" name="Groeperen 51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53" name="Rechthoek 5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46" name="Tekstvak 45"/>
          <p:cNvSpPr txBox="1"/>
          <p:nvPr/>
        </p:nvSpPr>
        <p:spPr>
          <a:xfrm>
            <a:off x="848879" y="1511246"/>
            <a:ext cx="7488832" cy="133882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u="sng">
                <a:solidFill>
                  <a:schemeClr val="bg1"/>
                </a:solidFill>
                <a:hlinkClick r:id="rId3"/>
              </a:rPr>
              <a:t>Fotolyse</a:t>
            </a:r>
            <a:r>
              <a:rPr lang="nl-NL" altLang="nl-NL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nl-NL" altLang="nl-NL">
                <a:solidFill>
                  <a:schemeClr val="bg1"/>
                </a:solidFill>
              </a:rPr>
              <a:t>Eén beginstof veranderen in twee of meer nieuwe stoffen door middel van Licht. Licht is </a:t>
            </a:r>
            <a:r>
              <a:rPr lang="nl-NL" altLang="nl-NL" u="sng">
                <a:solidFill>
                  <a:schemeClr val="bg1"/>
                </a:solidFill>
              </a:rPr>
              <a:t>nodig</a:t>
            </a:r>
            <a:r>
              <a:rPr lang="nl-NL" altLang="nl-NL">
                <a:solidFill>
                  <a:schemeClr val="bg1"/>
                </a:solidFill>
              </a:rPr>
              <a:t> anders stopt de reactie.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899592" y="3473753"/>
            <a:ext cx="6228964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Waterstofperoxide (l)	           water (l) + zuurstof (g)</a:t>
            </a: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3521483" y="3565222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sp>
        <p:nvSpPr>
          <p:cNvPr id="17" name="Zon 16"/>
          <p:cNvSpPr/>
          <p:nvPr/>
        </p:nvSpPr>
        <p:spPr>
          <a:xfrm>
            <a:off x="3521483" y="3003774"/>
            <a:ext cx="590328" cy="589064"/>
          </a:xfrm>
          <a:prstGeom prst="sun">
            <a:avLst/>
          </a:prstGeom>
          <a:solidFill>
            <a:srgbClr val="FFC000"/>
          </a:solidFill>
          <a:ln>
            <a:solidFill>
              <a:srgbClr val="FF0000">
                <a:alpha val="6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19" name="Tekstvak 18"/>
          <p:cNvSpPr txBox="1"/>
          <p:nvPr/>
        </p:nvSpPr>
        <p:spPr>
          <a:xfrm>
            <a:off x="864533" y="4311387"/>
            <a:ext cx="5313900" cy="147732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altLang="nl-NL">
                <a:solidFill>
                  <a:schemeClr val="bg1"/>
                </a:solidFill>
              </a:rPr>
              <a:t>Deze trage reactie versnel je met een </a:t>
            </a:r>
            <a:r>
              <a:rPr lang="nl-NL" altLang="nl-NL">
                <a:solidFill>
                  <a:schemeClr val="bg1"/>
                </a:solidFill>
                <a:hlinkClick r:id="rId4"/>
              </a:rPr>
              <a:t>katalysator.</a:t>
            </a:r>
            <a:endParaRPr lang="nl-NL" altLang="nl-NL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nl-NL" altLang="nl-NL">
                <a:solidFill>
                  <a:schemeClr val="bg1"/>
                </a:solidFill>
              </a:rPr>
              <a:t>Een katalysator is een stof die een reactie versnelt maar zelf niet wordt verbruikt.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>
                <a:solidFill>
                  <a:schemeClr val="bg1"/>
                </a:solidFill>
              </a:rPr>
              <a:t>Een katalysator staat niet in het reactieschema. </a:t>
            </a:r>
          </a:p>
        </p:txBody>
      </p:sp>
    </p:spTree>
    <p:extLst>
      <p:ext uri="{BB962C8B-B14F-4D97-AF65-F5344CB8AC3E}">
        <p14:creationId xmlns:p14="http://schemas.microsoft.com/office/powerpoint/2010/main" val="17754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7" grpId="0" animBg="1"/>
      <p:bldP spid="17" grpId="1" animBg="1"/>
      <p:bldP spid="17" grpId="2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987618" y="6381750"/>
            <a:ext cx="2133600" cy="476250"/>
          </a:xfrm>
        </p:spPr>
        <p:txBody>
          <a:bodyPr/>
          <a:lstStyle/>
          <a:p>
            <a:fld id="{25B28926-11C7-46DA-8456-BDCC9C90F312}" type="slidenum">
              <a:rPr lang="nl-NL" altLang="nl-NL" smtClean="0"/>
              <a:pPr/>
              <a:t>15</a:t>
            </a:fld>
            <a:endParaRPr lang="nl-NL" altLang="nl-NL"/>
          </a:p>
        </p:txBody>
      </p:sp>
      <p:pic>
        <p:nvPicPr>
          <p:cNvPr id="5" name="Afbeelding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22" b="12682"/>
          <a:stretch/>
        </p:blipFill>
        <p:spPr>
          <a:xfrm>
            <a:off x="395536" y="620688"/>
            <a:ext cx="8424936" cy="56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4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>
                <a:solidFill>
                  <a:schemeClr val="bg1"/>
                </a:solidFill>
              </a:rPr>
              <a:t>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3448" y="1511014"/>
            <a:ext cx="8321178" cy="397031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>
              <a:buFont typeface="+mj-lt"/>
              <a:buAutoNum type="arabicPeriod"/>
            </a:pPr>
            <a:r>
              <a:rPr lang="nl-NL">
                <a:solidFill>
                  <a:srgbClr val="92D050"/>
                </a:solidFill>
              </a:rPr>
              <a:t>Kan de ontleding van de lichtgevoelige stof zilverbromide plaatsvinden in de koelkast? </a:t>
            </a:r>
            <a:r>
              <a:rPr lang="nl-NL">
                <a:solidFill>
                  <a:schemeClr val="bg1"/>
                </a:solidFill>
              </a:rPr>
              <a:t>Ja / nee, leg dit uit!		(2pt)</a:t>
            </a:r>
            <a:endParaRPr lang="nl-NL" altLang="nl-NL">
              <a:solidFill>
                <a:schemeClr val="bg1"/>
              </a:solidFill>
            </a:endParaRP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nl-NL">
                <a:solidFill>
                  <a:srgbClr val="92D050"/>
                </a:solidFill>
              </a:rPr>
              <a:t>Bij een chemische reactie van een metaal met een zuur komt waterstofgas vrij. </a:t>
            </a:r>
            <a:r>
              <a:rPr lang="nl-NL">
                <a:solidFill>
                  <a:schemeClr val="bg1"/>
                </a:solidFill>
              </a:rPr>
              <a:t>Beschrijf twee manieren hoe jij weet dat er waterstofgas vrijkomt.					(2pt)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 startAt="3"/>
            </a:pPr>
            <a:r>
              <a:rPr lang="nl-NL">
                <a:solidFill>
                  <a:srgbClr val="92D050"/>
                </a:solidFill>
              </a:rPr>
              <a:t>Beoordeel op juistheid en corrigeer de zin indien nodig:</a:t>
            </a:r>
          </a:p>
          <a:p>
            <a:pPr eaLnBrk="1" hangingPunct="1">
              <a:spcBef>
                <a:spcPct val="50000"/>
              </a:spcBef>
            </a:pPr>
            <a:r>
              <a:rPr lang="nl-NL" i="1">
                <a:solidFill>
                  <a:schemeClr val="bg1"/>
                </a:solidFill>
              </a:rPr>
              <a:t>      Thermolyse is een verbrandingsreactie door de aanwezigheid van     </a:t>
            </a:r>
          </a:p>
          <a:p>
            <a:pPr eaLnBrk="1" hangingPunct="1">
              <a:spcBef>
                <a:spcPct val="50000"/>
              </a:spcBef>
            </a:pPr>
            <a:r>
              <a:rPr lang="nl-NL" i="1">
                <a:solidFill>
                  <a:schemeClr val="bg1"/>
                </a:solidFill>
              </a:rPr>
              <a:t>      warmte en zuurstof. 						(2pt)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i="1">
                <a:solidFill>
                  <a:srgbClr val="92D050"/>
                </a:solidFill>
              </a:rPr>
              <a:t>4.   In een luchtdichte ruimte probeert men suiker te ontleden. 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i="1">
                <a:solidFill>
                  <a:srgbClr val="92D050"/>
                </a:solidFill>
              </a:rPr>
              <a:t>      </a:t>
            </a:r>
            <a:r>
              <a:rPr lang="nl-NL" altLang="nl-NL" i="1">
                <a:solidFill>
                  <a:schemeClr val="bg1"/>
                </a:solidFill>
              </a:rPr>
              <a:t>Lukt dit? Ja of nee, leg dat uit.				(2pt)</a:t>
            </a:r>
            <a:br>
              <a:rPr lang="nl-NL" altLang="nl-NL">
                <a:solidFill>
                  <a:schemeClr val="bg1"/>
                </a:solidFill>
              </a:rPr>
            </a:br>
            <a:endParaRPr lang="nl-NL" altLang="nl-NL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822591" y="6309320"/>
            <a:ext cx="5642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Behaalde punten: </a:t>
            </a:r>
            <a:r>
              <a:rPr lang="nl-NL" sz="1400" dirty="0">
                <a:solidFill>
                  <a:schemeClr val="bg1"/>
                </a:solidFill>
              </a:rPr>
              <a:t>5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6pt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30361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>
                <a:solidFill>
                  <a:schemeClr val="bg1"/>
                </a:solidFill>
              </a:rPr>
              <a:t>Controle toets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302" y="1374442"/>
            <a:ext cx="8321178" cy="486287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lvl="0" indent="-457200">
              <a:buFont typeface="+mj-lt"/>
              <a:buAutoNum type="arabicPeriod"/>
            </a:pPr>
            <a:r>
              <a:rPr lang="nl-NL" sz="2000">
                <a:solidFill>
                  <a:srgbClr val="92D050"/>
                </a:solidFill>
              </a:rPr>
              <a:t>Kan de ontleding van de lichtgevoelige stof zilverbromide plaatsvinden in de koelkast? </a:t>
            </a:r>
            <a:r>
              <a:rPr lang="nl-NL" sz="2000" dirty="0">
                <a:solidFill>
                  <a:schemeClr val="bg1"/>
                </a:solidFill>
              </a:rPr>
              <a:t>Nee (1pt), het is niet erg dat de koelkast geen warmte heeft, maar het ontbreken van licht zorgt ervoor dat de reactie niet verloopt! (1pt)					</a:t>
            </a:r>
            <a:endParaRPr lang="nl-NL" altLang="nl-NL" sz="2000" dirty="0">
              <a:solidFill>
                <a:schemeClr val="bg1"/>
              </a:solidFill>
            </a:endParaRPr>
          </a:p>
          <a:p>
            <a:pPr marL="514350" indent="-514350" eaLnBrk="1" hangingPunct="1">
              <a:spcBef>
                <a:spcPct val="50000"/>
              </a:spcBef>
              <a:buAutoNum type="arabicPeriod"/>
            </a:pPr>
            <a:r>
              <a:rPr lang="nl-NL" sz="2000" dirty="0">
                <a:solidFill>
                  <a:srgbClr val="92D050"/>
                </a:solidFill>
              </a:rPr>
              <a:t>Bij een chemische reactie van een metaal met een zuur komt waterstofgas vrij. </a:t>
            </a:r>
            <a:r>
              <a:rPr lang="nl-NL" sz="2000" dirty="0">
                <a:solidFill>
                  <a:schemeClr val="bg1"/>
                </a:solidFill>
              </a:rPr>
              <a:t>1. Door de aanwezigheid van gasbelletjes (1pt).  2. Door het gas op te vangen in een buisje en aan te steken, hier moet je een keffend geluidje horen (1pt).</a:t>
            </a:r>
          </a:p>
          <a:p>
            <a:pPr marL="457200" indent="-457200" eaLnBrk="1" hangingPunct="1">
              <a:spcBef>
                <a:spcPct val="50000"/>
              </a:spcBef>
              <a:buFont typeface="+mj-lt"/>
              <a:buAutoNum type="arabicPeriod" startAt="3"/>
            </a:pPr>
            <a:r>
              <a:rPr lang="nl-NL" sz="2000" dirty="0">
                <a:solidFill>
                  <a:srgbClr val="92D050"/>
                </a:solidFill>
              </a:rPr>
              <a:t>Beoordeel op juistheid en corrigeer de zin indien nodig:</a:t>
            </a:r>
            <a:r>
              <a:rPr lang="nl-NL" sz="2000" i="1" dirty="0">
                <a:solidFill>
                  <a:schemeClr val="bg1"/>
                </a:solidFill>
              </a:rPr>
              <a:t> De zin is onjuist (1pt). Thermolyse is een </a:t>
            </a:r>
            <a:r>
              <a:rPr lang="nl-NL" sz="2000" i="1" dirty="0">
                <a:solidFill>
                  <a:srgbClr val="FFFF00"/>
                </a:solidFill>
              </a:rPr>
              <a:t>ontledingsreactie</a:t>
            </a:r>
            <a:r>
              <a:rPr lang="nl-NL" sz="2000" i="1" dirty="0">
                <a:solidFill>
                  <a:schemeClr val="bg1"/>
                </a:solidFill>
              </a:rPr>
              <a:t> m.b.v. warmte (1pt).</a:t>
            </a:r>
          </a:p>
          <a:p>
            <a:pPr marL="457200" indent="-457200" eaLnBrk="1" hangingPunct="1">
              <a:spcBef>
                <a:spcPct val="50000"/>
              </a:spcBef>
              <a:buAutoNum type="arabicPeriod" startAt="4"/>
            </a:pPr>
            <a:r>
              <a:rPr lang="nl-NL" altLang="nl-NL" sz="2000" i="1" dirty="0">
                <a:solidFill>
                  <a:srgbClr val="92D050"/>
                </a:solidFill>
              </a:rPr>
              <a:t>In een luchtdichte ruimte probeert men suiker te ontleden.  </a:t>
            </a:r>
            <a:r>
              <a:rPr lang="nl-NL" altLang="nl-NL" sz="2000" i="1" dirty="0">
                <a:solidFill>
                  <a:schemeClr val="bg1"/>
                </a:solidFill>
              </a:rPr>
              <a:t>Lukt dit? Ja (1pt), zuurstof is niet noodzakelijk, wel warmte (1pt)</a:t>
            </a:r>
            <a:endParaRPr lang="nl-NL" altLang="nl-NL" sz="2000" dirty="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79512" y="112730"/>
            <a:ext cx="1100957" cy="1228038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251520" y="960982"/>
            <a:ext cx="992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Opdracht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" y="44623"/>
            <a:ext cx="1014337" cy="936027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1822591" y="6309320"/>
            <a:ext cx="5642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>
                <a:solidFill>
                  <a:schemeClr val="bg1"/>
                </a:solidFill>
              </a:rPr>
              <a:t>Behaalde punten: </a:t>
            </a:r>
            <a:r>
              <a:rPr lang="nl-NL" sz="1400" dirty="0">
                <a:solidFill>
                  <a:schemeClr val="bg1"/>
                </a:solidFill>
              </a:rPr>
              <a:t>5 </a:t>
            </a:r>
            <a:r>
              <a:rPr lang="nl-NL" sz="1400" dirty="0" err="1">
                <a:solidFill>
                  <a:schemeClr val="bg1"/>
                </a:solidFill>
              </a:rPr>
              <a:t>pt</a:t>
            </a:r>
            <a:r>
              <a:rPr lang="nl-NL" sz="1400" dirty="0">
                <a:solidFill>
                  <a:schemeClr val="bg1"/>
                </a:solidFill>
              </a:rPr>
              <a:t> of lager onvoldoende ; 6pt of meer voldoende</a:t>
            </a:r>
          </a:p>
        </p:txBody>
      </p:sp>
    </p:spTree>
    <p:extLst>
      <p:ext uri="{BB962C8B-B14F-4D97-AF65-F5344CB8AC3E}">
        <p14:creationId xmlns:p14="http://schemas.microsoft.com/office/powerpoint/2010/main" val="74677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899592" y="481124"/>
            <a:ext cx="7344816" cy="5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altLang="nl-NL" sz="28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§4.2 Stoffen veranderen door ontleden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kern="1200">
                <a:latin typeface="Arial" panose="020B0604020202020204" pitchFamily="34" charset="0"/>
                <a:ea typeface="ＭＳ Ｐゴシック" charset="-128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nl-NL" altLang="nl-NL" kern="1200"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Tekstvak 6">
            <a:extLst>
              <a:ext uri="{FF2B5EF4-FFF2-40B4-BE49-F238E27FC236}">
                <a16:creationId xmlns:a16="http://schemas.microsoft.com/office/drawing/2014/main" id="{5CB31497-EBA1-4EDB-8A1C-D68684478F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5145445"/>
              </p:ext>
            </p:extLst>
          </p:nvPr>
        </p:nvGraphicFramePr>
        <p:xfrm>
          <a:off x="3923928" y="1473218"/>
          <a:ext cx="3826768" cy="447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ijl links 5">
            <a:extLst>
              <a:ext uri="{FF2B5EF4-FFF2-40B4-BE49-F238E27FC236}">
                <a16:creationId xmlns:a16="http://schemas.microsoft.com/office/drawing/2014/main" id="{C3F2EEF8-B402-AD48-924E-2494A47EED37}"/>
              </a:ext>
            </a:extLst>
          </p:cNvPr>
          <p:cNvSpPr/>
          <p:nvPr/>
        </p:nvSpPr>
        <p:spPr>
          <a:xfrm>
            <a:off x="1691680" y="1628800"/>
            <a:ext cx="1872208" cy="5014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73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30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3</a:t>
            </a:fld>
            <a:endParaRPr lang="nl-NL" altLang="nl-NL" dirty="0"/>
          </a:p>
        </p:txBody>
      </p:sp>
      <p:pic>
        <p:nvPicPr>
          <p:cNvPr id="5" name="website H4.2 inleiding -1080p.mp4" descr="website H4.2 inleiding -1080p.mp4">
            <a:hlinkClick r:id="" action="ppaction://media"/>
            <a:extLst>
              <a:ext uri="{FF2B5EF4-FFF2-40B4-BE49-F238E27FC236}">
                <a16:creationId xmlns:a16="http://schemas.microsoft.com/office/drawing/2014/main" id="{6B55C780-365C-AF46-8382-43D5B4038D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79" y="618229"/>
            <a:ext cx="9144879" cy="5143995"/>
          </a:xfrm>
          <a:prstGeom prst="rect">
            <a:avLst/>
          </a:prstGeom>
        </p:spPr>
      </p:pic>
      <p:grpSp>
        <p:nvGrpSpPr>
          <p:cNvPr id="15" name="Groep 14">
            <a:extLst>
              <a:ext uri="{FF2B5EF4-FFF2-40B4-BE49-F238E27FC236}">
                <a16:creationId xmlns:a16="http://schemas.microsoft.com/office/drawing/2014/main" id="{A08745D3-AE25-5448-AA38-46D37722CCC6}"/>
              </a:ext>
            </a:extLst>
          </p:cNvPr>
          <p:cNvGrpSpPr/>
          <p:nvPr/>
        </p:nvGrpSpPr>
        <p:grpSpPr>
          <a:xfrm>
            <a:off x="457200" y="5301208"/>
            <a:ext cx="948493" cy="1171049"/>
            <a:chOff x="472561" y="5301208"/>
            <a:chExt cx="933132" cy="1171049"/>
          </a:xfrm>
        </p:grpSpPr>
        <p:grpSp>
          <p:nvGrpSpPr>
            <p:cNvPr id="16" name="Groeperen 17">
              <a:extLst>
                <a:ext uri="{FF2B5EF4-FFF2-40B4-BE49-F238E27FC236}">
                  <a16:creationId xmlns:a16="http://schemas.microsoft.com/office/drawing/2014/main" id="{5624E40E-3B50-E84A-BFBD-CC230C79142F}"/>
                </a:ext>
              </a:extLst>
            </p:cNvPr>
            <p:cNvGrpSpPr/>
            <p:nvPr/>
          </p:nvGrpSpPr>
          <p:grpSpPr>
            <a:xfrm>
              <a:off x="472561" y="5362923"/>
              <a:ext cx="933132" cy="1109334"/>
              <a:chOff x="7791350" y="5422494"/>
              <a:chExt cx="933132" cy="1109334"/>
            </a:xfrm>
          </p:grpSpPr>
          <p:sp>
            <p:nvSpPr>
              <p:cNvPr id="23" name="Rechthoek 22">
                <a:extLst>
                  <a:ext uri="{FF2B5EF4-FFF2-40B4-BE49-F238E27FC236}">
                    <a16:creationId xmlns:a16="http://schemas.microsoft.com/office/drawing/2014/main" id="{3E6299D2-B17E-FD41-8E60-DEA4A1C29428}"/>
                  </a:ext>
                </a:extLst>
              </p:cNvPr>
              <p:cNvSpPr/>
              <p:nvPr/>
            </p:nvSpPr>
            <p:spPr>
              <a:xfrm>
                <a:off x="7791350" y="5422494"/>
                <a:ext cx="933132" cy="1109334"/>
              </a:xfrm>
              <a:prstGeom prst="rect">
                <a:avLst/>
              </a:prstGeom>
              <a:solidFill>
                <a:srgbClr val="29D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1050" dirty="0"/>
              </a:p>
            </p:txBody>
          </p:sp>
          <p:sp>
            <p:nvSpPr>
              <p:cNvPr id="24" name="Tekstvak 23">
                <a:extLst>
                  <a:ext uri="{FF2B5EF4-FFF2-40B4-BE49-F238E27FC236}">
                    <a16:creationId xmlns:a16="http://schemas.microsoft.com/office/drawing/2014/main" id="{88093F76-04E7-0044-B5E7-16C098BE15C5}"/>
                  </a:ext>
                </a:extLst>
              </p:cNvPr>
              <p:cNvSpPr txBox="1"/>
              <p:nvPr/>
            </p:nvSpPr>
            <p:spPr>
              <a:xfrm>
                <a:off x="7913832" y="6142574"/>
                <a:ext cx="68816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>
                    <a:solidFill>
                      <a:schemeClr val="bg1"/>
                    </a:solidFill>
                  </a:rPr>
                  <a:t>Audio</a:t>
                </a:r>
              </a:p>
            </p:txBody>
          </p:sp>
        </p:grp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AD2C567D-9CE0-4C4D-8BAB-DF4A35E19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67"/>
            <a:stretch/>
          </p:blipFill>
          <p:spPr>
            <a:xfrm>
              <a:off x="498114" y="5301208"/>
              <a:ext cx="905534" cy="938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151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 4.2 leerdoelen-1080p.mp4" descr="PP 4.2 leerdoelen-1080p.mp4">
            <a:hlinkClick r:id="" action="ppaction://media"/>
            <a:extLst>
              <a:ext uri="{FF2B5EF4-FFF2-40B4-BE49-F238E27FC236}">
                <a16:creationId xmlns:a16="http://schemas.microsoft.com/office/drawing/2014/main" id="{3DF20E0A-0046-904F-8056-CA43D0B086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296" y="1412776"/>
            <a:ext cx="8046160" cy="4525963"/>
          </a:xfrm>
          <a:prstGeom prst="rect">
            <a:avLst/>
          </a:prstGeom>
          <a:noFill/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4981237-A06E-514D-A369-816EBFC7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smtClean="0"/>
              <a:pPr>
                <a:spcAft>
                  <a:spcPts val="600"/>
                </a:spcAft>
              </a:pPr>
              <a:t>4</a:t>
            </a:fld>
            <a:endParaRPr lang="nl-NL" altLang="nl-NL"/>
          </a:p>
        </p:txBody>
      </p:sp>
      <p:grpSp>
        <p:nvGrpSpPr>
          <p:cNvPr id="5" name="Groeperen 5">
            <a:extLst>
              <a:ext uri="{FF2B5EF4-FFF2-40B4-BE49-F238E27FC236}">
                <a16:creationId xmlns:a16="http://schemas.microsoft.com/office/drawing/2014/main" id="{EFB551F0-DA02-B447-8063-11B75965580F}"/>
              </a:ext>
            </a:extLst>
          </p:cNvPr>
          <p:cNvGrpSpPr/>
          <p:nvPr/>
        </p:nvGrpSpPr>
        <p:grpSpPr>
          <a:xfrm>
            <a:off x="479332" y="395318"/>
            <a:ext cx="1208133" cy="1251281"/>
            <a:chOff x="2716734" y="5357602"/>
            <a:chExt cx="1288818" cy="1264992"/>
          </a:xfrm>
          <a:solidFill>
            <a:srgbClr val="FED23F"/>
          </a:solidFill>
        </p:grpSpPr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A84F499B-D5D7-1144-BDBC-F613BA8F2A3E}"/>
                </a:ext>
              </a:extLst>
            </p:cNvPr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 dirty="0"/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3177CE70-2CF5-B540-9008-FE7E227E3C6B}"/>
                </a:ext>
              </a:extLst>
            </p:cNvPr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93CD567-D4A6-C64D-B6BF-EF185CCE6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1" y="5357602"/>
              <a:ext cx="1015689" cy="96531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61754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1256660" y="2447287"/>
            <a:ext cx="4982109" cy="1754326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 startAt="10"/>
            </a:pPr>
            <a:r>
              <a:rPr lang="nl-NL" dirty="0"/>
              <a:t>Wat bedoelen we met thermolyse?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0"/>
            </a:pPr>
            <a:r>
              <a:rPr lang="nl-NL" dirty="0"/>
              <a:t>Wat bedoelen we met elektrolyse?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0"/>
            </a:pPr>
            <a:r>
              <a:rPr lang="nl-NL" dirty="0"/>
              <a:t>Wat gebeurt er bij de elektrolyse van water?</a:t>
            </a:r>
          </a:p>
          <a:p>
            <a:pPr marL="342900" lvl="0" indent="-342900">
              <a:lnSpc>
                <a:spcPct val="150000"/>
              </a:lnSpc>
              <a:buFont typeface="+mj-lt"/>
              <a:buAutoNum type="arabicPeriod" startAt="10"/>
            </a:pPr>
            <a:r>
              <a:rPr lang="nl-NL" dirty="0"/>
              <a:t>Wat bedoelen we met fotolyse?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5</a:t>
            </a:fld>
            <a:endParaRPr lang="nl-NL" altLang="nl-NL" dirty="0"/>
          </a:p>
        </p:txBody>
      </p:sp>
      <p:sp>
        <p:nvSpPr>
          <p:cNvPr id="15" name="Rechthoek 14"/>
          <p:cNvSpPr/>
          <p:nvPr/>
        </p:nvSpPr>
        <p:spPr>
          <a:xfrm>
            <a:off x="6323981" y="2447287"/>
            <a:ext cx="1714988" cy="1754326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dirty="0"/>
              <a:t>18, 20</a:t>
            </a:r>
          </a:p>
          <a:p>
            <a:pPr lvl="0">
              <a:lnSpc>
                <a:spcPct val="150000"/>
              </a:lnSpc>
            </a:pPr>
            <a:r>
              <a:rPr lang="nl-NL" dirty="0"/>
              <a:t>18, 25</a:t>
            </a:r>
          </a:p>
          <a:p>
            <a:pPr lvl="0">
              <a:lnSpc>
                <a:spcPct val="150000"/>
              </a:lnSpc>
            </a:pPr>
            <a:r>
              <a:rPr lang="nl-NL" dirty="0"/>
              <a:t>21</a:t>
            </a:r>
          </a:p>
          <a:p>
            <a:pPr lvl="0">
              <a:lnSpc>
                <a:spcPct val="150000"/>
              </a:lnSpc>
            </a:pPr>
            <a:r>
              <a:rPr lang="nl-NL" dirty="0"/>
              <a:t>18, 22</a:t>
            </a:r>
          </a:p>
        </p:txBody>
      </p:sp>
      <p:sp>
        <p:nvSpPr>
          <p:cNvPr id="20" name="Rechthoek 19"/>
          <p:cNvSpPr/>
          <p:nvPr/>
        </p:nvSpPr>
        <p:spPr>
          <a:xfrm>
            <a:off x="6323981" y="1920057"/>
            <a:ext cx="1714988" cy="456535"/>
          </a:xfrm>
          <a:prstGeom prst="rect">
            <a:avLst/>
          </a:prstGeom>
          <a:noFill/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nl-NL" dirty="0">
                <a:solidFill>
                  <a:schemeClr val="bg1"/>
                </a:solidFill>
              </a:rPr>
              <a:t>Werkboek </a:t>
            </a:r>
            <a:r>
              <a:rPr lang="nl-NL" dirty="0" err="1">
                <a:solidFill>
                  <a:schemeClr val="bg1"/>
                </a:solidFill>
              </a:rPr>
              <a:t>vrg</a:t>
            </a:r>
            <a:r>
              <a:rPr lang="nl-NL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B8B8B0A-8FDE-4241-A044-6F7410A22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1" y="5294282"/>
            <a:ext cx="927100" cy="11684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F5BD6A1-04F2-9040-8055-97533C2D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1" y="371418"/>
            <a:ext cx="12319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6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P H4.2 leerdoel 10-1080p.mp4" descr="PP H4.2 leerdoel 10-1080p.mp4">
            <a:hlinkClick r:id="" action="ppaction://media"/>
            <a:extLst>
              <a:ext uri="{FF2B5EF4-FFF2-40B4-BE49-F238E27FC236}">
                <a16:creationId xmlns:a16="http://schemas.microsoft.com/office/drawing/2014/main" id="{85D71A9C-CFDA-E14F-BD44-871AA3530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E4D7D8-8F70-E345-800D-F31A27C9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25B28926-11C7-46DA-8456-BDCC9C90F312}" type="slidenum">
              <a:rPr lang="nl-NL" altLang="nl-NL" smtClean="0"/>
              <a:pPr>
                <a:spcAft>
                  <a:spcPts val="600"/>
                </a:spcAft>
              </a:pPr>
              <a:t>6</a:t>
            </a:fld>
            <a:endParaRPr lang="nl-NL" altLang="nl-NL"/>
          </a:p>
        </p:txBody>
      </p:sp>
      <p:sp>
        <p:nvSpPr>
          <p:cNvPr id="7" name="Text Box 55">
            <a:extLst>
              <a:ext uri="{FF2B5EF4-FFF2-40B4-BE49-F238E27FC236}">
                <a16:creationId xmlns:a16="http://schemas.microsoft.com/office/drawing/2014/main" id="{411B7D8C-46D0-504B-9FAE-503E5BACC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552520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10. Wat bedoelen we met thermolyse?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A87B072-7A47-0D46-B1C8-DD0A551E7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767" y="275140"/>
            <a:ext cx="9398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552520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10. Wat bedoelen we met thermolyse?</a:t>
            </a:r>
          </a:p>
        </p:txBody>
      </p:sp>
      <p:sp>
        <p:nvSpPr>
          <p:cNvPr id="46" name="Tekstvak 45"/>
          <p:cNvSpPr txBox="1"/>
          <p:nvPr/>
        </p:nvSpPr>
        <p:spPr>
          <a:xfrm>
            <a:off x="866667" y="1507040"/>
            <a:ext cx="7488832" cy="1754326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altLang="nl-NL" u="sng" dirty="0">
                <a:solidFill>
                  <a:srgbClr val="FED23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Thermolyse</a:t>
            </a:r>
            <a:r>
              <a:rPr lang="nl-NL" altLang="nl-NL" dirty="0">
                <a:solidFill>
                  <a:srgbClr val="FED23F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</a:rPr>
              <a:t>Eén beginstof veranderen in twee of meer nieuwe stoffen door middel van warmte. </a:t>
            </a:r>
          </a:p>
          <a:p>
            <a:pPr>
              <a:lnSpc>
                <a:spcPct val="150000"/>
              </a:lnSpc>
            </a:pPr>
            <a:r>
              <a:rPr lang="nl-NL" altLang="nl-NL" dirty="0">
                <a:solidFill>
                  <a:schemeClr val="bg1"/>
                </a:solidFill>
              </a:rPr>
              <a:t>Warmte is </a:t>
            </a:r>
            <a:r>
              <a:rPr lang="nl-NL" altLang="nl-NL" i="1" u="sng" dirty="0">
                <a:solidFill>
                  <a:schemeClr val="bg1"/>
                </a:solidFill>
              </a:rPr>
              <a:t>nodig</a:t>
            </a:r>
            <a:r>
              <a:rPr lang="nl-NL" altLang="nl-NL" dirty="0">
                <a:solidFill>
                  <a:schemeClr val="bg1"/>
                </a:solidFill>
              </a:rPr>
              <a:t>, anders stopt de reactie meteen.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049766" y="4109010"/>
            <a:ext cx="6834602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/>
              <a:t>Suiker		      water (l) + witte rook (g) + koolstof (s)</a:t>
            </a:r>
          </a:p>
        </p:txBody>
      </p:sp>
      <p:sp>
        <p:nvSpPr>
          <p:cNvPr id="27" name="AutoShape 7"/>
          <p:cNvSpPr>
            <a:spLocks noChangeArrowheads="1"/>
          </p:cNvSpPr>
          <p:nvPr/>
        </p:nvSpPr>
        <p:spPr bwMode="auto">
          <a:xfrm>
            <a:off x="2330466" y="4223042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grpSp>
        <p:nvGrpSpPr>
          <p:cNvPr id="19" name="Groep 25"/>
          <p:cNvGrpSpPr>
            <a:grpSpLocks/>
          </p:cNvGrpSpPr>
          <p:nvPr/>
        </p:nvGrpSpPr>
        <p:grpSpPr bwMode="auto">
          <a:xfrm flipV="1">
            <a:off x="2620687" y="3401814"/>
            <a:ext cx="245317" cy="603250"/>
            <a:chOff x="3889375" y="4862512"/>
            <a:chExt cx="293914" cy="604384"/>
          </a:xfrm>
        </p:grpSpPr>
        <p:grpSp>
          <p:nvGrpSpPr>
            <p:cNvPr id="20" name="Group 4"/>
            <p:cNvGrpSpPr>
              <a:grpSpLocks/>
            </p:cNvGrpSpPr>
            <p:nvPr/>
          </p:nvGrpSpPr>
          <p:grpSpPr bwMode="auto">
            <a:xfrm>
              <a:off x="3889375" y="4862512"/>
              <a:ext cx="77333" cy="602343"/>
              <a:chOff x="2381" y="3158"/>
              <a:chExt cx="99" cy="636"/>
            </a:xfrm>
          </p:grpSpPr>
          <p:sp>
            <p:nvSpPr>
              <p:cNvPr id="24" name="Line 5"/>
              <p:cNvSpPr>
                <a:spLocks noChangeShapeType="1"/>
              </p:cNvSpPr>
              <p:nvPr/>
            </p:nvSpPr>
            <p:spPr bwMode="auto">
              <a:xfrm flipV="1">
                <a:off x="2426" y="3158"/>
                <a:ext cx="0" cy="9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 sz="1400"/>
              </a:p>
            </p:txBody>
          </p:sp>
          <p:sp>
            <p:nvSpPr>
              <p:cNvPr id="25" name="Freeform 6"/>
              <p:cNvSpPr>
                <a:spLocks/>
              </p:cNvSpPr>
              <p:nvPr/>
            </p:nvSpPr>
            <p:spPr bwMode="auto">
              <a:xfrm>
                <a:off x="2381" y="3249"/>
                <a:ext cx="99" cy="545"/>
              </a:xfrm>
              <a:custGeom>
                <a:avLst/>
                <a:gdLst>
                  <a:gd name="T0" fmla="*/ 46 w 99"/>
                  <a:gd name="T1" fmla="*/ 0 h 545"/>
                  <a:gd name="T2" fmla="*/ 46 w 99"/>
                  <a:gd name="T3" fmla="*/ 91 h 545"/>
                  <a:gd name="T4" fmla="*/ 91 w 99"/>
                  <a:gd name="T5" fmla="*/ 227 h 545"/>
                  <a:gd name="T6" fmla="*/ 0 w 99"/>
                  <a:gd name="T7" fmla="*/ 363 h 545"/>
                  <a:gd name="T8" fmla="*/ 91 w 99"/>
                  <a:gd name="T9" fmla="*/ 545 h 5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45"/>
                  <a:gd name="T17" fmla="*/ 99 w 99"/>
                  <a:gd name="T18" fmla="*/ 545 h 5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45">
                    <a:moveTo>
                      <a:pt x="46" y="0"/>
                    </a:moveTo>
                    <a:cubicBezTo>
                      <a:pt x="42" y="26"/>
                      <a:pt x="39" y="53"/>
                      <a:pt x="46" y="91"/>
                    </a:cubicBezTo>
                    <a:cubicBezTo>
                      <a:pt x="53" y="129"/>
                      <a:pt x="99" y="182"/>
                      <a:pt x="91" y="227"/>
                    </a:cubicBezTo>
                    <a:cubicBezTo>
                      <a:pt x="83" y="272"/>
                      <a:pt x="0" y="310"/>
                      <a:pt x="0" y="363"/>
                    </a:cubicBezTo>
                    <a:cubicBezTo>
                      <a:pt x="0" y="416"/>
                      <a:pt x="45" y="480"/>
                      <a:pt x="91" y="545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 sz="1400"/>
              </a:p>
            </p:txBody>
          </p:sp>
        </p:grpSp>
        <p:grpSp>
          <p:nvGrpSpPr>
            <p:cNvPr id="21" name="Group 4"/>
            <p:cNvGrpSpPr>
              <a:grpSpLocks/>
            </p:cNvGrpSpPr>
            <p:nvPr/>
          </p:nvGrpSpPr>
          <p:grpSpPr bwMode="auto">
            <a:xfrm>
              <a:off x="4105956" y="4864553"/>
              <a:ext cx="77333" cy="602343"/>
              <a:chOff x="2381" y="3158"/>
              <a:chExt cx="99" cy="636"/>
            </a:xfrm>
          </p:grpSpPr>
          <p:sp>
            <p:nvSpPr>
              <p:cNvPr id="22" name="Line 5"/>
              <p:cNvSpPr>
                <a:spLocks noChangeShapeType="1"/>
              </p:cNvSpPr>
              <p:nvPr/>
            </p:nvSpPr>
            <p:spPr bwMode="auto">
              <a:xfrm flipV="1">
                <a:off x="2426" y="3158"/>
                <a:ext cx="0" cy="9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 sz="1400"/>
              </a:p>
            </p:txBody>
          </p:sp>
          <p:sp>
            <p:nvSpPr>
              <p:cNvPr id="23" name="Freeform 6"/>
              <p:cNvSpPr>
                <a:spLocks/>
              </p:cNvSpPr>
              <p:nvPr/>
            </p:nvSpPr>
            <p:spPr bwMode="auto">
              <a:xfrm>
                <a:off x="2381" y="3249"/>
                <a:ext cx="99" cy="545"/>
              </a:xfrm>
              <a:custGeom>
                <a:avLst/>
                <a:gdLst>
                  <a:gd name="T0" fmla="*/ 46 w 99"/>
                  <a:gd name="T1" fmla="*/ 0 h 545"/>
                  <a:gd name="T2" fmla="*/ 46 w 99"/>
                  <a:gd name="T3" fmla="*/ 91 h 545"/>
                  <a:gd name="T4" fmla="*/ 91 w 99"/>
                  <a:gd name="T5" fmla="*/ 227 h 545"/>
                  <a:gd name="T6" fmla="*/ 0 w 99"/>
                  <a:gd name="T7" fmla="*/ 363 h 545"/>
                  <a:gd name="T8" fmla="*/ 91 w 99"/>
                  <a:gd name="T9" fmla="*/ 545 h 5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45"/>
                  <a:gd name="T17" fmla="*/ 99 w 99"/>
                  <a:gd name="T18" fmla="*/ 545 h 5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45">
                    <a:moveTo>
                      <a:pt x="46" y="0"/>
                    </a:moveTo>
                    <a:cubicBezTo>
                      <a:pt x="42" y="26"/>
                      <a:pt x="39" y="53"/>
                      <a:pt x="46" y="91"/>
                    </a:cubicBezTo>
                    <a:cubicBezTo>
                      <a:pt x="53" y="129"/>
                      <a:pt x="99" y="182"/>
                      <a:pt x="91" y="227"/>
                    </a:cubicBezTo>
                    <a:cubicBezTo>
                      <a:pt x="83" y="272"/>
                      <a:pt x="0" y="310"/>
                      <a:pt x="0" y="363"/>
                    </a:cubicBezTo>
                    <a:cubicBezTo>
                      <a:pt x="0" y="416"/>
                      <a:pt x="45" y="480"/>
                      <a:pt x="91" y="545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 sz="1400"/>
              </a:p>
            </p:txBody>
          </p:sp>
        </p:grp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B8CFDEB3-F676-F742-8A79-4DA91CAB0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67" y="275140"/>
            <a:ext cx="9398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mph" presetSubtype="0" repeatCount="500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39079" y="1123718"/>
            <a:ext cx="6669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>
                <a:solidFill>
                  <a:schemeClr val="bg1"/>
                </a:solidFill>
              </a:rPr>
              <a:t>Een ontleding door warmte heet: </a:t>
            </a:r>
            <a:r>
              <a:rPr lang="nl-NL" altLang="nl-NL" sz="2000" b="1" i="1" dirty="0">
                <a:solidFill>
                  <a:srgbClr val="FFC000"/>
                </a:solidFill>
              </a:rPr>
              <a:t>thermolyse</a:t>
            </a:r>
            <a:r>
              <a:rPr lang="nl-NL" altLang="nl-NL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84608" y="3789040"/>
            <a:ext cx="8751888" cy="40011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altLang="nl-NL" sz="2000" dirty="0"/>
              <a:t>Ammoniumbichromaat(s)	  water (l) + stikstof (g) + chroomoxide (s)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3275856" y="3865553"/>
            <a:ext cx="825761" cy="247085"/>
          </a:xfrm>
          <a:prstGeom prst="rightArrow">
            <a:avLst>
              <a:gd name="adj1" fmla="val 50000"/>
              <a:gd name="adj2" fmla="val 8770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NL" altLang="nl-NL" sz="1600"/>
          </a:p>
        </p:txBody>
      </p:sp>
      <p:grpSp>
        <p:nvGrpSpPr>
          <p:cNvPr id="2" name="Groep 25"/>
          <p:cNvGrpSpPr>
            <a:grpSpLocks/>
          </p:cNvGrpSpPr>
          <p:nvPr/>
        </p:nvGrpSpPr>
        <p:grpSpPr bwMode="auto">
          <a:xfrm>
            <a:off x="3574825" y="3131898"/>
            <a:ext cx="293688" cy="603250"/>
            <a:chOff x="3889375" y="4862512"/>
            <a:chExt cx="293914" cy="604384"/>
          </a:xfrm>
        </p:grpSpPr>
        <p:grpSp>
          <p:nvGrpSpPr>
            <p:cNvPr id="10247" name="Group 4"/>
            <p:cNvGrpSpPr>
              <a:grpSpLocks/>
            </p:cNvGrpSpPr>
            <p:nvPr/>
          </p:nvGrpSpPr>
          <p:grpSpPr bwMode="auto">
            <a:xfrm>
              <a:off x="3889375" y="4862512"/>
              <a:ext cx="77333" cy="602343"/>
              <a:chOff x="2381" y="3158"/>
              <a:chExt cx="99" cy="636"/>
            </a:xfrm>
          </p:grpSpPr>
          <p:sp>
            <p:nvSpPr>
              <p:cNvPr id="10251" name="Line 5"/>
              <p:cNvSpPr>
                <a:spLocks noChangeShapeType="1"/>
              </p:cNvSpPr>
              <p:nvPr/>
            </p:nvSpPr>
            <p:spPr bwMode="auto">
              <a:xfrm flipV="1">
                <a:off x="2426" y="3158"/>
                <a:ext cx="0" cy="9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252" name="Freeform 6"/>
              <p:cNvSpPr>
                <a:spLocks/>
              </p:cNvSpPr>
              <p:nvPr/>
            </p:nvSpPr>
            <p:spPr bwMode="auto">
              <a:xfrm>
                <a:off x="2381" y="3249"/>
                <a:ext cx="99" cy="545"/>
              </a:xfrm>
              <a:custGeom>
                <a:avLst/>
                <a:gdLst>
                  <a:gd name="T0" fmla="*/ 46 w 99"/>
                  <a:gd name="T1" fmla="*/ 0 h 545"/>
                  <a:gd name="T2" fmla="*/ 46 w 99"/>
                  <a:gd name="T3" fmla="*/ 91 h 545"/>
                  <a:gd name="T4" fmla="*/ 91 w 99"/>
                  <a:gd name="T5" fmla="*/ 227 h 545"/>
                  <a:gd name="T6" fmla="*/ 0 w 99"/>
                  <a:gd name="T7" fmla="*/ 363 h 545"/>
                  <a:gd name="T8" fmla="*/ 91 w 99"/>
                  <a:gd name="T9" fmla="*/ 545 h 5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45"/>
                  <a:gd name="T17" fmla="*/ 99 w 99"/>
                  <a:gd name="T18" fmla="*/ 545 h 5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45">
                    <a:moveTo>
                      <a:pt x="46" y="0"/>
                    </a:moveTo>
                    <a:cubicBezTo>
                      <a:pt x="42" y="26"/>
                      <a:pt x="39" y="53"/>
                      <a:pt x="46" y="91"/>
                    </a:cubicBezTo>
                    <a:cubicBezTo>
                      <a:pt x="53" y="129"/>
                      <a:pt x="99" y="182"/>
                      <a:pt x="91" y="227"/>
                    </a:cubicBezTo>
                    <a:cubicBezTo>
                      <a:pt x="83" y="272"/>
                      <a:pt x="0" y="310"/>
                      <a:pt x="0" y="363"/>
                    </a:cubicBezTo>
                    <a:cubicBezTo>
                      <a:pt x="0" y="416"/>
                      <a:pt x="45" y="480"/>
                      <a:pt x="91" y="545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0248" name="Group 4"/>
            <p:cNvGrpSpPr>
              <a:grpSpLocks/>
            </p:cNvGrpSpPr>
            <p:nvPr/>
          </p:nvGrpSpPr>
          <p:grpSpPr bwMode="auto">
            <a:xfrm>
              <a:off x="4105956" y="4864553"/>
              <a:ext cx="77333" cy="602343"/>
              <a:chOff x="2381" y="3158"/>
              <a:chExt cx="99" cy="636"/>
            </a:xfrm>
          </p:grpSpPr>
          <p:sp>
            <p:nvSpPr>
              <p:cNvPr id="10249" name="Line 5"/>
              <p:cNvSpPr>
                <a:spLocks noChangeShapeType="1"/>
              </p:cNvSpPr>
              <p:nvPr/>
            </p:nvSpPr>
            <p:spPr bwMode="auto">
              <a:xfrm flipV="1">
                <a:off x="2426" y="3158"/>
                <a:ext cx="0" cy="9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250" name="Freeform 6"/>
              <p:cNvSpPr>
                <a:spLocks/>
              </p:cNvSpPr>
              <p:nvPr/>
            </p:nvSpPr>
            <p:spPr bwMode="auto">
              <a:xfrm>
                <a:off x="2381" y="3249"/>
                <a:ext cx="99" cy="545"/>
              </a:xfrm>
              <a:custGeom>
                <a:avLst/>
                <a:gdLst>
                  <a:gd name="T0" fmla="*/ 46 w 99"/>
                  <a:gd name="T1" fmla="*/ 0 h 545"/>
                  <a:gd name="T2" fmla="*/ 46 w 99"/>
                  <a:gd name="T3" fmla="*/ 91 h 545"/>
                  <a:gd name="T4" fmla="*/ 91 w 99"/>
                  <a:gd name="T5" fmla="*/ 227 h 545"/>
                  <a:gd name="T6" fmla="*/ 0 w 99"/>
                  <a:gd name="T7" fmla="*/ 363 h 545"/>
                  <a:gd name="T8" fmla="*/ 91 w 99"/>
                  <a:gd name="T9" fmla="*/ 545 h 5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45"/>
                  <a:gd name="T17" fmla="*/ 99 w 99"/>
                  <a:gd name="T18" fmla="*/ 545 h 5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45">
                    <a:moveTo>
                      <a:pt x="46" y="0"/>
                    </a:moveTo>
                    <a:cubicBezTo>
                      <a:pt x="42" y="26"/>
                      <a:pt x="39" y="53"/>
                      <a:pt x="46" y="91"/>
                    </a:cubicBezTo>
                    <a:cubicBezTo>
                      <a:pt x="53" y="129"/>
                      <a:pt x="99" y="182"/>
                      <a:pt x="91" y="227"/>
                    </a:cubicBezTo>
                    <a:cubicBezTo>
                      <a:pt x="83" y="272"/>
                      <a:pt x="0" y="310"/>
                      <a:pt x="0" y="363"/>
                    </a:cubicBezTo>
                    <a:cubicBezTo>
                      <a:pt x="0" y="416"/>
                      <a:pt x="45" y="480"/>
                      <a:pt x="91" y="545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</p:grp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/>
          <a:srcRect l="17970" t="16379" r="22129" b="22004"/>
          <a:stretch/>
        </p:blipFill>
        <p:spPr>
          <a:xfrm>
            <a:off x="6095853" y="4504509"/>
            <a:ext cx="1440160" cy="148145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214738" y="4757226"/>
            <a:ext cx="4293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Ammoniumdichromaat </a:t>
            </a:r>
            <a:endParaRPr lang="nl-NL" dirty="0"/>
          </a:p>
          <a:p>
            <a:r>
              <a:rPr lang="nl-NL" dirty="0">
                <a:solidFill>
                  <a:srgbClr val="FFC000"/>
                </a:solidFill>
              </a:rPr>
              <a:t>TIP: klik voor een vulkaan filmpje,</a:t>
            </a:r>
          </a:p>
          <a:p>
            <a:r>
              <a:rPr lang="nl-NL" dirty="0">
                <a:solidFill>
                  <a:schemeClr val="bg1"/>
                </a:solidFill>
              </a:rPr>
              <a:t>Ontleden van </a:t>
            </a:r>
            <a:r>
              <a:rPr lang="nl-NL" altLang="nl-NL" dirty="0">
                <a:solidFill>
                  <a:schemeClr val="bg1"/>
                </a:solidFill>
              </a:rPr>
              <a:t>Ammoniumbichromaat(s)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/>
          </a:p>
        </p:txBody>
      </p:sp>
      <p:sp>
        <p:nvSpPr>
          <p:cNvPr id="17" name="Text Box 55"/>
          <p:cNvSpPr txBox="1">
            <a:spLocks noChangeArrowheads="1"/>
          </p:cNvSpPr>
          <p:nvPr/>
        </p:nvSpPr>
        <p:spPr bwMode="auto">
          <a:xfrm>
            <a:off x="1639079" y="430685"/>
            <a:ext cx="5525209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10. Wat bedoelen we met thermolyse?</a:t>
            </a:r>
          </a:p>
        </p:txBody>
      </p:sp>
      <p:grpSp>
        <p:nvGrpSpPr>
          <p:cNvPr id="18" name="Groeperen 17"/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19" name="Rechthoek 18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B7A52DEC-635E-BF46-94C0-6560831D8A81}"/>
              </a:ext>
            </a:extLst>
          </p:cNvPr>
          <p:cNvSpPr/>
          <p:nvPr/>
        </p:nvSpPr>
        <p:spPr>
          <a:xfrm>
            <a:off x="5724128" y="5978346"/>
            <a:ext cx="2183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1400" dirty="0">
                <a:solidFill>
                  <a:schemeClr val="bg1"/>
                </a:solidFill>
              </a:rPr>
              <a:t>Ammoniumbichromaat</a:t>
            </a:r>
            <a:r>
              <a:rPr lang="nl-NL" altLang="nl-NL" sz="1400" dirty="0"/>
              <a:t>(s)</a:t>
            </a:r>
            <a:endParaRPr lang="nl-NL" sz="1400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B5746C3-6429-EA44-8C7F-C239E4686C08}"/>
              </a:ext>
            </a:extLst>
          </p:cNvPr>
          <p:cNvSpPr/>
          <p:nvPr/>
        </p:nvSpPr>
        <p:spPr>
          <a:xfrm>
            <a:off x="1674304" y="2149722"/>
            <a:ext cx="578876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Er zijn ook ontledingsreacties waarbij warmte vrij komt.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dirty="0">
                <a:solidFill>
                  <a:schemeClr val="bg1"/>
                </a:solidFill>
              </a:rPr>
              <a:t>Zoals de reactie hieronder!</a:t>
            </a:r>
          </a:p>
        </p:txBody>
      </p:sp>
    </p:spTree>
    <p:extLst>
      <p:ext uri="{BB962C8B-B14F-4D97-AF65-F5344CB8AC3E}">
        <p14:creationId xmlns:p14="http://schemas.microsoft.com/office/powerpoint/2010/main" val="11866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 H4.2 leerdoel 11-1080p.mp4" descr="PP H4.2 leerdoel 11-1080p.mp4">
            <a:hlinkClick r:id="" action="ppaction://media"/>
            <a:extLst>
              <a:ext uri="{FF2B5EF4-FFF2-40B4-BE49-F238E27FC236}">
                <a16:creationId xmlns:a16="http://schemas.microsoft.com/office/drawing/2014/main" id="{7AA52589-6FBC-A147-AF3A-6F6B3A6C73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0" y="1600200"/>
            <a:ext cx="8046160" cy="4525963"/>
          </a:xfrm>
          <a:prstGeom prst="rect">
            <a:avLst/>
          </a:prstGeom>
          <a:noFill/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530AEF83-86A0-E244-82C6-EC493BA13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smtClean="0"/>
              <a:pPr>
                <a:spcAft>
                  <a:spcPts val="600"/>
                </a:spcAft>
              </a:pPr>
              <a:t>9</a:t>
            </a:fld>
            <a:endParaRPr lang="nl-NL" altLang="nl-NL"/>
          </a:p>
        </p:txBody>
      </p:sp>
      <p:sp>
        <p:nvSpPr>
          <p:cNvPr id="5" name="Text Box 55">
            <a:extLst>
              <a:ext uri="{FF2B5EF4-FFF2-40B4-BE49-F238E27FC236}">
                <a16:creationId xmlns:a16="http://schemas.microsoft.com/office/drawing/2014/main" id="{8536B4F6-D0D1-154E-857A-DBABC3CAF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079" y="430685"/>
            <a:ext cx="602926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bg1"/>
                </a:solidFill>
              </a:rPr>
              <a:t>11. Wat bedoelen we met elektrolyse? </a:t>
            </a:r>
          </a:p>
        </p:txBody>
      </p:sp>
      <p:grpSp>
        <p:nvGrpSpPr>
          <p:cNvPr id="6" name="Groeperen 51">
            <a:extLst>
              <a:ext uri="{FF2B5EF4-FFF2-40B4-BE49-F238E27FC236}">
                <a16:creationId xmlns:a16="http://schemas.microsoft.com/office/drawing/2014/main" id="{0955BEFD-6842-A142-9A74-6B8885A3074C}"/>
              </a:ext>
            </a:extLst>
          </p:cNvPr>
          <p:cNvGrpSpPr/>
          <p:nvPr/>
        </p:nvGrpSpPr>
        <p:grpSpPr>
          <a:xfrm>
            <a:off x="346763" y="236636"/>
            <a:ext cx="936104" cy="1224136"/>
            <a:chOff x="554843" y="4236380"/>
            <a:chExt cx="1246461" cy="1496876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A36C942E-E469-C840-BE95-4E5D4D995FE8}"/>
                </a:ext>
              </a:extLst>
            </p:cNvPr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8E0534D5-46AD-4648-B848-18E64688EB4B}"/>
                </a:ext>
              </a:extLst>
            </p:cNvPr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74227EB-768F-8A44-A46B-211A98D7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9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tandaardontwerp">
  <a:themeElements>
    <a:clrScheme name="Aangepas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EDED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815</Words>
  <Application>Microsoft Macintosh PowerPoint</Application>
  <PresentationFormat>Diavoorstelling (4:3)</PresentationFormat>
  <Paragraphs>105</Paragraphs>
  <Slides>17</Slides>
  <Notes>2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Calibri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Controle toets</vt:lpstr>
      <vt:lpstr>Controle toets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Verhoeven, D.M.</dc:creator>
  <cp:lastModifiedBy>Verhoeven, D.M.</cp:lastModifiedBy>
  <cp:revision>9</cp:revision>
  <dcterms:created xsi:type="dcterms:W3CDTF">2020-08-17T07:49:05Z</dcterms:created>
  <dcterms:modified xsi:type="dcterms:W3CDTF">2020-08-17T08:14:32Z</dcterms:modified>
</cp:coreProperties>
</file>